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5" r:id="rId1"/>
  </p:sldMasterIdLst>
  <p:notesMasterIdLst>
    <p:notesMasterId r:id="rId19"/>
  </p:notesMasterIdLst>
  <p:sldIdLst>
    <p:sldId id="256" r:id="rId2"/>
    <p:sldId id="259" r:id="rId3"/>
    <p:sldId id="261" r:id="rId4"/>
    <p:sldId id="262" r:id="rId5"/>
    <p:sldId id="260" r:id="rId6"/>
    <p:sldId id="265" r:id="rId7"/>
    <p:sldId id="263" r:id="rId8"/>
    <p:sldId id="264" r:id="rId9"/>
    <p:sldId id="267" r:id="rId10"/>
    <p:sldId id="268" r:id="rId11"/>
    <p:sldId id="266" r:id="rId12"/>
    <p:sldId id="270" r:id="rId13"/>
    <p:sldId id="269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1408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6A0D8-3732-844B-8E4B-55BB85C6C9FA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80D3-03CC-A144-B434-973E2BFAF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08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80D3-03CC-A144-B434-973E2BFAFF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6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Often times the </a:t>
            </a:r>
            <a:r>
              <a:rPr lang="en-US" dirty="0" err="1" smtClean="0"/>
              <a:t>Solr</a:t>
            </a:r>
            <a:r>
              <a:rPr lang="en-US" dirty="0" smtClean="0"/>
              <a:t> Engine is on a separate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80D3-03CC-A144-B434-973E2BFAFF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46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Adjusting the </a:t>
            </a:r>
            <a:r>
              <a:rPr lang="en-US" dirty="0" err="1" smtClean="0"/>
              <a:t>queryResultCache</a:t>
            </a:r>
            <a:r>
              <a:rPr lang="en-US" dirty="0" smtClean="0"/>
              <a:t>; </a:t>
            </a:r>
            <a:r>
              <a:rPr lang="en-US" dirty="0" err="1" smtClean="0"/>
              <a:t>documentCache</a:t>
            </a:r>
            <a:r>
              <a:rPr lang="en-US" dirty="0" smtClean="0"/>
              <a:t> was more of a byproduct,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80D3-03CC-A144-B434-973E2BFAFF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19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&lt;!--NOTE! size and </a:t>
            </a:r>
            <a:r>
              <a:rPr lang="en-US" dirty="0" err="1" smtClean="0"/>
              <a:t>autowarmCount</a:t>
            </a:r>
            <a:r>
              <a:rPr lang="en-US" dirty="0" smtClean="0"/>
              <a:t> are very large and illustrating settings for using </a:t>
            </a:r>
            <a:r>
              <a:rPr lang="en-US" dirty="0" err="1" smtClean="0"/>
              <a:t>facet.method</a:t>
            </a:r>
            <a:r>
              <a:rPr lang="en-US" dirty="0" smtClean="0"/>
              <a:t>=</a:t>
            </a:r>
            <a:r>
              <a:rPr lang="en-US" dirty="0" err="1" smtClean="0"/>
              <a:t>enum</a:t>
            </a:r>
            <a:r>
              <a:rPr lang="en-US" dirty="0" smtClean="0"/>
              <a:t> (see note above)! --&gt;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80D3-03CC-A144-B434-973E2BFAFF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28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/local/</a:t>
            </a:r>
            <a:r>
              <a:rPr lang="en-US" dirty="0" err="1" smtClean="0"/>
              <a:t>vufind</a:t>
            </a:r>
            <a:r>
              <a:rPr lang="en-US" dirty="0" smtClean="0"/>
              <a:t>/</a:t>
            </a:r>
            <a:r>
              <a:rPr lang="en-US" dirty="0" err="1" smtClean="0"/>
              <a:t>solr</a:t>
            </a:r>
            <a:r>
              <a:rPr lang="en-US" dirty="0" smtClean="0"/>
              <a:t>/jetty/logs/ log location</a:t>
            </a:r>
          </a:p>
          <a:p>
            <a:r>
              <a:rPr lang="en-US" dirty="0" smtClean="0"/>
              <a:t>Harvard</a:t>
            </a:r>
            <a:r>
              <a:rPr lang="en-US" baseline="0" dirty="0" smtClean="0"/>
              <a:t> bibs imported without extra formatting with into the </a:t>
            </a:r>
            <a:r>
              <a:rPr lang="en-US" baseline="0" dirty="0" err="1" smtClean="0"/>
              <a:t>solr</a:t>
            </a:r>
            <a:r>
              <a:rPr lang="en-US" baseline="0" dirty="0" smtClean="0"/>
              <a:t> index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80D3-03CC-A144-B434-973E2BFAFF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93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Unless there are very few results, then</a:t>
            </a:r>
            <a:r>
              <a:rPr lang="en-US" baseline="0" dirty="0" smtClean="0"/>
              <a:t> the bit representation is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80D3-03CC-A144-B434-973E2BFAFF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17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</a:t>
            </a: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seful resource to monitor is the heap memory usage that can be found in the </a:t>
            </a:r>
            <a:r>
              <a:rPr lang="en-US" b="0" i="0" u="none" strike="noStrike" dirty="0" err="1" smtClean="0">
                <a:solidFill>
                  <a:srgbClr val="000000"/>
                </a:solidFill>
                <a:effectLst/>
                <a:latin typeface="Arial"/>
              </a:rPr>
              <a:t>Solr</a:t>
            </a: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 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80D3-03CC-A144-B434-973E2BFAFF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87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an average and evaluate statistics with </a:t>
            </a:r>
            <a:r>
              <a:rPr lang="en-US" dirty="0" err="1" smtClean="0"/>
              <a:t>cron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280D3-03CC-A144-B434-973E2BFAFF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51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797468C-C0D8-A64C-82B2-8D2030B671B4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468C-C0D8-A64C-82B2-8D2030B671B4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D0BC-9C04-C14D-AB68-FA77DA3EA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468C-C0D8-A64C-82B2-8D2030B671B4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D0BC-9C04-C14D-AB68-FA77DA3EA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396" y="456604"/>
            <a:ext cx="7024744" cy="605429"/>
          </a:xfrm>
        </p:spPr>
        <p:txBody>
          <a:bodyPr/>
          <a:lstStyle/>
          <a:p>
            <a:r>
              <a:rPr lang="en-US" dirty="0" smtClean="0"/>
              <a:t>Click to edit Master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468C-C0D8-A64C-82B2-8D2030B671B4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D0BC-9C04-C14D-AB68-FA77DA3EAE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f-bet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81" y="5592155"/>
            <a:ext cx="2400300" cy="825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468C-C0D8-A64C-82B2-8D2030B671B4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D0BC-9C04-C14D-AB68-FA77DA3EAE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Optimizing Solr Caching for VuFind</a:t>
            </a:r>
            <a:endParaRPr lang="en-US" dirty="0"/>
          </a:p>
        </p:txBody>
      </p:sp>
      <p:pic>
        <p:nvPicPr>
          <p:cNvPr id="8" name="Picture 7" descr="vf-bet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00" y="5007129"/>
            <a:ext cx="2400300" cy="825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468C-C0D8-A64C-82B2-8D2030B671B4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D0BC-9C04-C14D-AB68-FA77DA3EAE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468C-C0D8-A64C-82B2-8D2030B671B4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D0BC-9C04-C14D-AB68-FA77DA3EA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468C-C0D8-A64C-82B2-8D2030B671B4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D0BC-9C04-C14D-AB68-FA77DA3EA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468C-C0D8-A64C-82B2-8D2030B671B4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D0BC-9C04-C14D-AB68-FA77DA3EA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468C-C0D8-A64C-82B2-8D2030B671B4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D0BC-9C04-C14D-AB68-FA77DA3EAE8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468C-C0D8-A64C-82B2-8D2030B671B4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D0BC-9C04-C14D-AB68-FA77DA3EA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 userDrawn="1"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396" y="346800"/>
            <a:ext cx="7024744" cy="7152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1256497"/>
            <a:ext cx="6777317" cy="4576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797468C-C0D8-A64C-82B2-8D2030B671B4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07BD0BC-9C04-C14D-AB68-FA77DA3EAE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ocalhost:8983/solr/selec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116525"/>
            <a:ext cx="3463215" cy="2110066"/>
          </a:xfrm>
        </p:spPr>
        <p:txBody>
          <a:bodyPr>
            <a:normAutofit/>
          </a:bodyPr>
          <a:lstStyle/>
          <a:p>
            <a:r>
              <a:rPr lang="en-US" dirty="0" smtClean="0"/>
              <a:t>Optimizing </a:t>
            </a:r>
            <a:r>
              <a:rPr lang="en-US" dirty="0" err="1" smtClean="0"/>
              <a:t>Solr</a:t>
            </a:r>
            <a:r>
              <a:rPr lang="en-US" dirty="0" smtClean="0"/>
              <a:t> Caching for </a:t>
            </a:r>
            <a:r>
              <a:rPr lang="en-US" dirty="0" err="1" smtClean="0"/>
              <a:t>VuFind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Benjamin Wiens</a:t>
            </a:r>
          </a:p>
          <a:p>
            <a:endParaRPr lang="en-US" sz="2000" dirty="0" smtClean="0"/>
          </a:p>
        </p:txBody>
      </p:sp>
      <p:pic>
        <p:nvPicPr>
          <p:cNvPr id="4" name="Picture 3" descr="vf-be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00" y="5137579"/>
            <a:ext cx="24003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8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filterCache</a:t>
            </a:r>
            <a:r>
              <a:rPr lang="en-US" dirty="0" smtClean="0"/>
              <a:t>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 query’s are looked up in the </a:t>
            </a:r>
            <a:r>
              <a:rPr lang="en-US" dirty="0" err="1" smtClean="0"/>
              <a:t>filterCache</a:t>
            </a:r>
            <a:endParaRPr lang="en-US" dirty="0" smtClean="0"/>
          </a:p>
          <a:p>
            <a:r>
              <a:rPr lang="en-US" dirty="0" smtClean="0"/>
              <a:t>Entry in the </a:t>
            </a:r>
            <a:r>
              <a:rPr lang="en-US" dirty="0" err="1" smtClean="0"/>
              <a:t>filterCache</a:t>
            </a:r>
            <a:r>
              <a:rPr lang="en-US" dirty="0" smtClean="0"/>
              <a:t> could look like this: </a:t>
            </a:r>
          </a:p>
          <a:p>
            <a:r>
              <a:rPr lang="en-US" dirty="0" smtClean="0"/>
              <a:t>&amp;</a:t>
            </a:r>
            <a:r>
              <a:rPr lang="en-US" dirty="0" err="1"/>
              <a:t>fq</a:t>
            </a:r>
            <a:r>
              <a:rPr lang="en-US" dirty="0"/>
              <a:t>=</a:t>
            </a:r>
            <a:r>
              <a:rPr lang="en-US" dirty="0" err="1"/>
              <a:t>language:german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Bit Array results [1, 0, 0, 0, 1, 0 , 0, 1, …, 0] </a:t>
            </a:r>
          </a:p>
          <a:p>
            <a:pPr lvl="1"/>
            <a:r>
              <a:rPr lang="en-US" dirty="0" smtClean="0"/>
              <a:t>This array stretches across the </a:t>
            </a:r>
            <a:r>
              <a:rPr lang="en-US" b="1" dirty="0" smtClean="0"/>
              <a:t>entire index</a:t>
            </a:r>
          </a:p>
          <a:p>
            <a:pPr lvl="1"/>
            <a:r>
              <a:rPr lang="en-US" dirty="0" smtClean="0"/>
              <a:t>Bit array / Key is stored in heap memory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9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SolrMeter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SolrMeter_Query_Statistics.png"/>
          <p:cNvSpPr>
            <a:spLocks noChangeAspect="1" noChangeArrowheads="1"/>
          </p:cNvSpPr>
          <p:nvPr/>
        </p:nvSpPr>
        <p:spPr bwMode="auto">
          <a:xfrm>
            <a:off x="1301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SolrMeter_Query_Statist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4" y="1137534"/>
            <a:ext cx="85058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49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Solr</a:t>
            </a:r>
            <a:r>
              <a:rPr lang="en-US" dirty="0" smtClean="0"/>
              <a:t> UI</a:t>
            </a:r>
            <a:endParaRPr lang="en-US" dirty="0"/>
          </a:p>
        </p:txBody>
      </p:sp>
      <p:pic>
        <p:nvPicPr>
          <p:cNvPr id="4" name="Picture 3" descr="Solr U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18064"/>
            <a:ext cx="82296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9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396" y="633098"/>
            <a:ext cx="7024744" cy="6054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Balance (hit ratio)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Large </a:t>
            </a:r>
            <a:r>
              <a:rPr lang="en-US" dirty="0" err="1" smtClean="0"/>
              <a:t>filterCache</a:t>
            </a:r>
            <a:r>
              <a:rPr lang="en-US" dirty="0" smtClean="0"/>
              <a:t> size allows high memory consumption</a:t>
            </a:r>
          </a:p>
          <a:p>
            <a:r>
              <a:rPr lang="en-US" dirty="0" smtClean="0"/>
              <a:t>Low </a:t>
            </a:r>
            <a:r>
              <a:rPr lang="en-US" dirty="0" err="1" smtClean="0"/>
              <a:t>filterCache</a:t>
            </a:r>
            <a:r>
              <a:rPr lang="en-US" dirty="0" smtClean="0"/>
              <a:t> size produces low hit ratio</a:t>
            </a:r>
          </a:p>
          <a:p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err="1" smtClean="0"/>
              <a:t>maxDoc</a:t>
            </a:r>
            <a:r>
              <a:rPr lang="en-US" dirty="0" smtClean="0"/>
              <a:t> - (</a:t>
            </a:r>
            <a:r>
              <a:rPr lang="en-US" dirty="0" err="1" smtClean="0"/>
              <a:t>MaxDocuments</a:t>
            </a:r>
            <a:r>
              <a:rPr lang="en-US" dirty="0" smtClean="0"/>
              <a:t>)from </a:t>
            </a:r>
            <a:r>
              <a:rPr lang="en-US" dirty="0"/>
              <a:t>the </a:t>
            </a:r>
            <a:r>
              <a:rPr lang="en-US" dirty="0" err="1"/>
              <a:t>Solr</a:t>
            </a:r>
            <a:r>
              <a:rPr lang="en-US" dirty="0"/>
              <a:t> </a:t>
            </a:r>
            <a:r>
              <a:rPr lang="en-US" dirty="0" smtClean="0"/>
              <a:t>UI</a:t>
            </a:r>
            <a:endParaRPr lang="en-US" dirty="0"/>
          </a:p>
          <a:p>
            <a:pPr lvl="2"/>
            <a:r>
              <a:rPr lang="en-US" dirty="0" err="1" smtClean="0"/>
              <a:t>maxDoc</a:t>
            </a:r>
            <a:r>
              <a:rPr lang="en-US" dirty="0" smtClean="0"/>
              <a:t>/8 – bit to byte</a:t>
            </a:r>
          </a:p>
          <a:p>
            <a:pPr lvl="2"/>
            <a:r>
              <a:rPr lang="en-US" dirty="0" smtClean="0"/>
              <a:t>Size – </a:t>
            </a:r>
            <a:r>
              <a:rPr lang="en-US" dirty="0" err="1" smtClean="0"/>
              <a:t>filterCache</a:t>
            </a:r>
            <a:r>
              <a:rPr lang="en-US" dirty="0" smtClean="0"/>
              <a:t> Size</a:t>
            </a:r>
          </a:p>
          <a:p>
            <a:pPr lvl="2"/>
            <a:r>
              <a:rPr lang="en-US" dirty="0"/>
              <a:t>128 </a:t>
            </a:r>
            <a:r>
              <a:rPr lang="en-US" dirty="0" smtClean="0"/>
              <a:t>- </a:t>
            </a:r>
            <a:r>
              <a:rPr lang="en-US" dirty="0"/>
              <a:t>text of the </a:t>
            </a:r>
            <a:r>
              <a:rPr lang="en-US" dirty="0" err="1"/>
              <a:t>fq</a:t>
            </a:r>
            <a:r>
              <a:rPr lang="en-US" dirty="0"/>
              <a:t> </a:t>
            </a:r>
            <a:r>
              <a:rPr lang="en-US" dirty="0" smtClean="0"/>
              <a:t>clause</a:t>
            </a:r>
          </a:p>
          <a:p>
            <a:pPr lvl="2"/>
            <a:r>
              <a:rPr lang="en-US" dirty="0" smtClean="0"/>
              <a:t>10 million docs, </a:t>
            </a:r>
            <a:r>
              <a:rPr lang="en-US" dirty="0" err="1" smtClean="0"/>
              <a:t>filterCache</a:t>
            </a:r>
            <a:r>
              <a:rPr lang="en-US" dirty="0" smtClean="0"/>
              <a:t> size 512 = 610mb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58" y="2844988"/>
            <a:ext cx="6087325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calculate </a:t>
            </a:r>
            <a:r>
              <a:rPr lang="en-US" dirty="0" err="1" smtClean="0"/>
              <a:t>filterCache</a:t>
            </a:r>
            <a:r>
              <a:rPr lang="en-US" dirty="0" smtClean="0"/>
              <a:t> memory consumption</a:t>
            </a:r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SolrMeter</a:t>
            </a:r>
            <a:r>
              <a:rPr lang="en-US" dirty="0" smtClean="0"/>
              <a:t> in a test environment (optional)</a:t>
            </a:r>
          </a:p>
          <a:p>
            <a:endParaRPr lang="en-US" dirty="0" smtClean="0"/>
          </a:p>
          <a:p>
            <a:r>
              <a:rPr lang="en-US" dirty="0" smtClean="0"/>
              <a:t>Carefully test production, slowly increasing </a:t>
            </a:r>
            <a:r>
              <a:rPr lang="en-US" dirty="0" err="1" smtClean="0"/>
              <a:t>filterCache</a:t>
            </a:r>
            <a:r>
              <a:rPr lang="en-US" dirty="0" smtClean="0"/>
              <a:t> size</a:t>
            </a:r>
          </a:p>
          <a:p>
            <a:endParaRPr lang="en-US" dirty="0" smtClean="0"/>
          </a:p>
          <a:p>
            <a:r>
              <a:rPr lang="en-US" dirty="0" smtClean="0"/>
              <a:t>Monitor </a:t>
            </a:r>
            <a:r>
              <a:rPr lang="en-US" dirty="0" err="1" smtClean="0"/>
              <a:t>Solr</a:t>
            </a:r>
            <a:r>
              <a:rPr lang="en-US" dirty="0" smtClean="0"/>
              <a:t>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Monitor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echo `date -u` &gt;&gt; </a:t>
            </a:r>
            <a:r>
              <a:rPr lang="en-US" dirty="0" err="1"/>
              <a:t>filterCache-log.txt</a:t>
            </a:r>
            <a:r>
              <a:rPr lang="en-US" dirty="0"/>
              <a:t> &amp;&amp; curl -</a:t>
            </a:r>
            <a:r>
              <a:rPr lang="en-US" dirty="0" err="1"/>
              <a:t>sS</a:t>
            </a:r>
            <a:r>
              <a:rPr lang="en-US" dirty="0"/>
              <a:t> http://</a:t>
            </a:r>
            <a:r>
              <a:rPr lang="en-US" dirty="0" err="1"/>
              <a:t>solrserver</a:t>
            </a:r>
            <a:r>
              <a:rPr lang="en-US" dirty="0"/>
              <a:t>/</a:t>
            </a:r>
            <a:r>
              <a:rPr lang="en-US" dirty="0" err="1"/>
              <a:t>solr</a:t>
            </a:r>
            <a:r>
              <a:rPr lang="en-US" dirty="0"/>
              <a:t>/</a:t>
            </a:r>
            <a:r>
              <a:rPr lang="en-US" dirty="0" err="1"/>
              <a:t>biblio</a:t>
            </a:r>
            <a:r>
              <a:rPr lang="en-US" dirty="0"/>
              <a:t>/admin/</a:t>
            </a:r>
            <a:r>
              <a:rPr lang="en-US" dirty="0" err="1"/>
              <a:t>mbeans?stats</a:t>
            </a:r>
            <a:r>
              <a:rPr lang="en-US" dirty="0"/>
              <a:t>=true &gt;&gt; </a:t>
            </a:r>
            <a:r>
              <a:rPr lang="en-US" dirty="0" err="1"/>
              <a:t>filterCache-</a:t>
            </a:r>
            <a:r>
              <a:rPr lang="en-US" dirty="0" err="1" smtClean="0"/>
              <a:t>log.txt</a:t>
            </a:r>
            <a:r>
              <a:rPr lang="en-US" dirty="0" smtClean="0"/>
              <a:t> (</a:t>
            </a:r>
            <a:r>
              <a:rPr lang="en-US" dirty="0" err="1" smtClean="0"/>
              <a:t>Demian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Cron</a:t>
            </a:r>
            <a:r>
              <a:rPr lang="en-US" dirty="0" smtClean="0"/>
              <a:t> for average / trends</a:t>
            </a:r>
          </a:p>
          <a:p>
            <a:endParaRPr lang="en-US" dirty="0"/>
          </a:p>
          <a:p>
            <a:r>
              <a:rPr lang="en-US" dirty="0" smtClean="0"/>
              <a:t>Goal is a good hit ratio (~75-99%); acceptable evictions</a:t>
            </a:r>
          </a:p>
          <a:p>
            <a:endParaRPr lang="en-US" dirty="0"/>
          </a:p>
          <a:p>
            <a:r>
              <a:rPr lang="en-US" dirty="0"/>
              <a:t>&lt;</a:t>
            </a:r>
            <a:r>
              <a:rPr lang="en-US" dirty="0" err="1"/>
              <a:t>filterCache</a:t>
            </a:r>
            <a:r>
              <a:rPr lang="en-US" dirty="0"/>
              <a:t> class="</a:t>
            </a:r>
            <a:r>
              <a:rPr lang="en-US" dirty="0" err="1"/>
              <a:t>solr.FastLRUCache</a:t>
            </a:r>
            <a:r>
              <a:rPr lang="en-US" dirty="0"/>
              <a:t>" size="512" </a:t>
            </a:r>
            <a:r>
              <a:rPr lang="en-US" dirty="0" err="1"/>
              <a:t>initialSize</a:t>
            </a:r>
            <a:r>
              <a:rPr lang="en-US" dirty="0"/>
              <a:t>="512" </a:t>
            </a:r>
            <a:r>
              <a:rPr lang="en-US" dirty="0" err="1"/>
              <a:t>autowarmCount</a:t>
            </a:r>
            <a:r>
              <a:rPr lang="en-US" dirty="0"/>
              <a:t>="256"/&gt;</a:t>
            </a:r>
            <a:endParaRPr lang="en-US" dirty="0" smtClean="0"/>
          </a:p>
          <a:p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6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ocumentCache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Holds documents fetched from index</a:t>
            </a:r>
          </a:p>
          <a:p>
            <a:pPr lvl="1"/>
            <a:r>
              <a:rPr lang="en-US" dirty="0" smtClean="0"/>
              <a:t>Sensitive to number of fields indexed for each document</a:t>
            </a:r>
          </a:p>
          <a:p>
            <a:endParaRPr lang="en-US" dirty="0" smtClean="0"/>
          </a:p>
          <a:p>
            <a:r>
              <a:rPr lang="en-US" dirty="0" smtClean="0"/>
              <a:t>Maximum size should be more than </a:t>
            </a:r>
            <a:r>
              <a:rPr lang="en-US" i="1" dirty="0" smtClean="0"/>
              <a:t>concurrent queries * max number of documents that can be fetched by query</a:t>
            </a:r>
          </a:p>
          <a:p>
            <a:pPr lvl="3"/>
            <a:r>
              <a:rPr lang="en-US" dirty="0" smtClean="0"/>
              <a:t>*Guarantees no document fetched twice while processing another query</a:t>
            </a:r>
          </a:p>
          <a:p>
            <a:pPr lvl="3"/>
            <a:endParaRPr lang="en-US" dirty="0" smtClean="0"/>
          </a:p>
          <a:p>
            <a:r>
              <a:rPr lang="en-US" dirty="0" err="1" smtClean="0"/>
              <a:t>HAProxy</a:t>
            </a:r>
            <a:r>
              <a:rPr lang="en-US" dirty="0" smtClean="0"/>
              <a:t> to see max concurrent queries </a:t>
            </a:r>
          </a:p>
          <a:p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6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</a:t>
            </a:r>
            <a:r>
              <a:rPr lang="en-US" dirty="0" err="1" smtClean="0"/>
              <a:t>Solr’s</a:t>
            </a:r>
            <a:r>
              <a:rPr lang="en-US" dirty="0" smtClean="0"/>
              <a:t> default settings and tweak carefully</a:t>
            </a:r>
          </a:p>
          <a:p>
            <a:endParaRPr lang="en-US" dirty="0" smtClean="0"/>
          </a:p>
          <a:p>
            <a:r>
              <a:rPr lang="en-US" dirty="0" smtClean="0"/>
              <a:t>Monitor closely with </a:t>
            </a:r>
            <a:r>
              <a:rPr lang="en-US" dirty="0" err="1" smtClean="0"/>
              <a:t>SolrUI</a:t>
            </a:r>
            <a:r>
              <a:rPr lang="en-US" dirty="0" smtClean="0"/>
              <a:t> and scripts</a:t>
            </a:r>
          </a:p>
          <a:p>
            <a:pPr lvl="1"/>
            <a:r>
              <a:rPr lang="en-US" dirty="0" smtClean="0"/>
              <a:t>Hit ratio’s</a:t>
            </a:r>
          </a:p>
          <a:p>
            <a:pPr lvl="1"/>
            <a:r>
              <a:rPr lang="en-US" dirty="0" smtClean="0"/>
              <a:t>Evictions</a:t>
            </a:r>
          </a:p>
          <a:p>
            <a:pPr lvl="1"/>
            <a:r>
              <a:rPr lang="en-US" dirty="0" smtClean="0"/>
              <a:t>Memory Usage </a:t>
            </a:r>
          </a:p>
          <a:p>
            <a:endParaRPr lang="en-US" dirty="0"/>
          </a:p>
          <a:p>
            <a:r>
              <a:rPr lang="en-US" dirty="0" smtClean="0"/>
              <a:t>Use </a:t>
            </a:r>
            <a:r>
              <a:rPr lang="en-US" dirty="0" err="1" smtClean="0"/>
              <a:t>SolrMeter</a:t>
            </a:r>
            <a:r>
              <a:rPr lang="en-US" dirty="0" smtClean="0"/>
              <a:t> for stress testing when necessary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3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Apache </a:t>
            </a:r>
            <a:r>
              <a:rPr lang="en-US" dirty="0" err="1" smtClean="0"/>
              <a:t>Solr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256497"/>
            <a:ext cx="7084508" cy="45761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popular search platform (</a:t>
            </a:r>
            <a:r>
              <a:rPr lang="en-US" dirty="0" err="1" smtClean="0"/>
              <a:t>netflix</a:t>
            </a:r>
            <a:r>
              <a:rPr lang="en-US" dirty="0" smtClean="0"/>
              <a:t>, </a:t>
            </a:r>
            <a:r>
              <a:rPr lang="en-US" dirty="0" err="1" smtClean="0"/>
              <a:t>instagram</a:t>
            </a:r>
            <a:r>
              <a:rPr lang="en-US" dirty="0"/>
              <a:t>,</a:t>
            </a:r>
            <a:r>
              <a:rPr lang="en-US" dirty="0" smtClean="0"/>
              <a:t> etc.)</a:t>
            </a:r>
          </a:p>
          <a:p>
            <a:endParaRPr lang="en-US" dirty="0" smtClean="0"/>
          </a:p>
          <a:p>
            <a:r>
              <a:rPr lang="en-US" dirty="0" smtClean="0"/>
              <a:t>More ASF products: HTTPS Server, Tomcat</a:t>
            </a:r>
          </a:p>
          <a:p>
            <a:endParaRPr lang="en-US" dirty="0" smtClean="0"/>
          </a:p>
          <a:p>
            <a:r>
              <a:rPr lang="en-US" dirty="0" smtClean="0"/>
              <a:t>Powerful features </a:t>
            </a:r>
          </a:p>
          <a:p>
            <a:pPr lvl="1"/>
            <a:r>
              <a:rPr lang="en-US" dirty="0" smtClean="0"/>
              <a:t>Full-text search</a:t>
            </a:r>
          </a:p>
          <a:p>
            <a:pPr lvl="1"/>
            <a:r>
              <a:rPr lang="en-US" dirty="0" smtClean="0"/>
              <a:t>Faceted (category) search</a:t>
            </a:r>
          </a:p>
          <a:p>
            <a:pPr lvl="1"/>
            <a:r>
              <a:rPr lang="en-US" dirty="0" smtClean="0"/>
              <a:t>Database integration</a:t>
            </a:r>
          </a:p>
          <a:p>
            <a:pPr lvl="1"/>
            <a:r>
              <a:rPr lang="en-US" dirty="0" smtClean="0"/>
              <a:t>Highly scalable</a:t>
            </a:r>
          </a:p>
          <a:p>
            <a:pPr lvl="1"/>
            <a:r>
              <a:rPr lang="en-US" b="1" dirty="0" smtClean="0"/>
              <a:t>Caching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77" y="3020478"/>
            <a:ext cx="6777037" cy="33961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447" y="615994"/>
            <a:ext cx="7024744" cy="6054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Pull Request #146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3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396" y="759318"/>
            <a:ext cx="7024744" cy="6054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Optimize </a:t>
            </a:r>
            <a:r>
              <a:rPr lang="en-US" dirty="0" err="1" smtClean="0"/>
              <a:t>Solr</a:t>
            </a:r>
            <a:r>
              <a:rPr lang="en-US" dirty="0" smtClean="0"/>
              <a:t>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Pull Request #146 (follow along)</a:t>
            </a:r>
          </a:p>
          <a:p>
            <a:endParaRPr lang="en-US" dirty="0" smtClean="0"/>
          </a:p>
          <a:p>
            <a:r>
              <a:rPr lang="en-US" dirty="0" smtClean="0"/>
              <a:t>Out of Memory (OOM) Issues for some users</a:t>
            </a:r>
          </a:p>
          <a:p>
            <a:endParaRPr lang="en-US" dirty="0" smtClean="0"/>
          </a:p>
          <a:p>
            <a:r>
              <a:rPr lang="en-US" dirty="0" smtClean="0"/>
              <a:t>Mailing List Suspicion</a:t>
            </a:r>
          </a:p>
          <a:p>
            <a:endParaRPr lang="en-US" dirty="0"/>
          </a:p>
          <a:p>
            <a:r>
              <a:rPr lang="en-US" dirty="0" err="1" smtClean="0"/>
              <a:t>VuFind</a:t>
            </a:r>
            <a:r>
              <a:rPr lang="en-US" dirty="0" smtClean="0"/>
              <a:t> Summit 2013</a:t>
            </a:r>
          </a:p>
          <a:p>
            <a:endParaRPr lang="en-US" dirty="0"/>
          </a:p>
          <a:p>
            <a:r>
              <a:rPr lang="en-US" dirty="0" smtClean="0"/>
              <a:t>Personally affected </a:t>
            </a:r>
          </a:p>
          <a:p>
            <a:endParaRPr lang="en-US" dirty="0" smtClean="0"/>
          </a:p>
          <a:p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6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Generic Setup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03" y="2471481"/>
            <a:ext cx="6777037" cy="3168681"/>
          </a:xfrm>
        </p:spPr>
      </p:pic>
      <p:sp>
        <p:nvSpPr>
          <p:cNvPr id="5" name="TextBox 4"/>
          <p:cNvSpPr txBox="1"/>
          <p:nvPr/>
        </p:nvSpPr>
        <p:spPr>
          <a:xfrm>
            <a:off x="1197103" y="1174459"/>
            <a:ext cx="6906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SolrMarc</a:t>
            </a:r>
            <a:r>
              <a:rPr lang="en-US" dirty="0" smtClean="0"/>
              <a:t>: MARC </a:t>
            </a:r>
            <a:r>
              <a:rPr lang="en-US" dirty="0"/>
              <a:t>metadata </a:t>
            </a:r>
            <a:r>
              <a:rPr lang="en-US" dirty="0" smtClean="0"/>
              <a:t>imported into </a:t>
            </a:r>
            <a:r>
              <a:rPr lang="en-US" dirty="0"/>
              <a:t>“</a:t>
            </a:r>
            <a:r>
              <a:rPr lang="en-US" dirty="0" err="1"/>
              <a:t>biblio</a:t>
            </a:r>
            <a:r>
              <a:rPr lang="en-US" dirty="0"/>
              <a:t>” index on </a:t>
            </a:r>
            <a:r>
              <a:rPr lang="en-US" dirty="0" err="1"/>
              <a:t>Solr</a:t>
            </a:r>
            <a:r>
              <a:rPr lang="en-US" dirty="0"/>
              <a:t> used by </a:t>
            </a:r>
            <a:r>
              <a:rPr lang="en-US" dirty="0" err="1" smtClean="0"/>
              <a:t>VuFind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7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Solr</a:t>
            </a:r>
            <a:r>
              <a:rPr lang="en-US" dirty="0" smtClean="0"/>
              <a:t>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Caching reduces duplicate work</a:t>
            </a:r>
          </a:p>
          <a:p>
            <a:endParaRPr lang="en-US" dirty="0"/>
          </a:p>
          <a:p>
            <a:r>
              <a:rPr lang="en-US" dirty="0" smtClean="0"/>
              <a:t>Avoid searching entire index</a:t>
            </a:r>
          </a:p>
          <a:p>
            <a:endParaRPr lang="en-US" dirty="0"/>
          </a:p>
          <a:p>
            <a:r>
              <a:rPr lang="en-US" dirty="0" err="1" smtClean="0"/>
              <a:t>VuFind’s</a:t>
            </a:r>
            <a:r>
              <a:rPr lang="en-US" dirty="0" smtClean="0"/>
              <a:t> </a:t>
            </a:r>
            <a:r>
              <a:rPr lang="en-US" dirty="0" err="1" smtClean="0"/>
              <a:t>Solr</a:t>
            </a:r>
            <a:r>
              <a:rPr lang="en-US" dirty="0" smtClean="0"/>
              <a:t> install utilizes</a:t>
            </a:r>
          </a:p>
          <a:p>
            <a:pPr lvl="1"/>
            <a:r>
              <a:rPr lang="en-US" b="1" dirty="0" err="1" smtClean="0"/>
              <a:t>filterCache</a:t>
            </a:r>
            <a:r>
              <a:rPr lang="en-US" b="1" dirty="0" smtClean="0"/>
              <a:t> – greatest potential of memory consumption</a:t>
            </a:r>
          </a:p>
          <a:p>
            <a:pPr lvl="1"/>
            <a:r>
              <a:rPr lang="en-US" dirty="0" err="1" smtClean="0"/>
              <a:t>queryResultCache</a:t>
            </a:r>
            <a:r>
              <a:rPr lang="en-US" dirty="0" smtClean="0"/>
              <a:t> – light weight</a:t>
            </a:r>
          </a:p>
          <a:p>
            <a:pPr lvl="1"/>
            <a:r>
              <a:rPr lang="en-US" dirty="0" err="1" smtClean="0"/>
              <a:t>documentCache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84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396" y="534510"/>
            <a:ext cx="7024744" cy="6054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the beginning..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Hunch: </a:t>
            </a:r>
            <a:r>
              <a:rPr lang="en-US" dirty="0" err="1" smtClean="0"/>
              <a:t>filterCache</a:t>
            </a:r>
            <a:r>
              <a:rPr lang="en-US" dirty="0" smtClean="0"/>
              <a:t> too large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filterCache</a:t>
            </a:r>
            <a:r>
              <a:rPr lang="en-US" dirty="0" smtClean="0"/>
              <a:t> size=300000&gt;</a:t>
            </a:r>
          </a:p>
          <a:p>
            <a:pPr lvl="1"/>
            <a:r>
              <a:rPr lang="en-US" dirty="0" smtClean="0"/>
              <a:t>But who set it? </a:t>
            </a:r>
          </a:p>
          <a:p>
            <a:pPr lvl="1"/>
            <a:r>
              <a:rPr lang="en-US" dirty="0" err="1" smtClean="0"/>
              <a:t>Solr</a:t>
            </a:r>
            <a:r>
              <a:rPr lang="en-US" dirty="0" smtClean="0"/>
              <a:t> </a:t>
            </a:r>
            <a:r>
              <a:rPr lang="en-US" dirty="0" err="1" smtClean="0"/>
              <a:t>configs</a:t>
            </a:r>
            <a:r>
              <a:rPr lang="en-US" dirty="0" smtClean="0"/>
              <a:t> vary </a:t>
            </a:r>
            <a:r>
              <a:rPr lang="en-US" dirty="0" err="1" smtClean="0"/>
              <a:t>dep</a:t>
            </a:r>
            <a:r>
              <a:rPr lang="en-US" dirty="0" smtClean="0"/>
              <a:t> on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usage/index;</a:t>
            </a:r>
          </a:p>
          <a:p>
            <a:pPr lvl="1"/>
            <a:r>
              <a:rPr lang="en-US" dirty="0" err="1" smtClean="0"/>
              <a:t>Solr</a:t>
            </a:r>
            <a:r>
              <a:rPr lang="en-US" dirty="0" smtClean="0"/>
              <a:t> wiki 16000 for </a:t>
            </a:r>
            <a:r>
              <a:rPr lang="en-US" dirty="0"/>
              <a:t>s</a:t>
            </a:r>
            <a:r>
              <a:rPr lang="en-US" dirty="0" smtClean="0"/>
              <a:t>pecial case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Caused OOM occasionally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Prove in test environment</a:t>
            </a:r>
          </a:p>
          <a:p>
            <a:endParaRPr lang="en-US" dirty="0"/>
          </a:p>
          <a:p>
            <a:r>
              <a:rPr lang="en-US" dirty="0" err="1" smtClean="0"/>
              <a:t>SolrMeter</a:t>
            </a:r>
            <a:endParaRPr lang="en-US" dirty="0" smtClean="0"/>
          </a:p>
          <a:p>
            <a:pPr lvl="1"/>
            <a:r>
              <a:rPr lang="en-US" dirty="0" smtClean="0"/>
              <a:t>Stress test</a:t>
            </a:r>
          </a:p>
          <a:p>
            <a:pPr lvl="1"/>
            <a:r>
              <a:rPr lang="en-US" dirty="0" smtClean="0"/>
              <a:t>Mimic production (logs)</a:t>
            </a:r>
          </a:p>
          <a:p>
            <a:endParaRPr lang="en-US" dirty="0"/>
          </a:p>
          <a:p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12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006" y="1014464"/>
            <a:ext cx="23336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6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396" y="651068"/>
            <a:ext cx="7024744" cy="6054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Realistic Test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42905"/>
            <a:ext cx="6777317" cy="4389723"/>
          </a:xfrm>
        </p:spPr>
        <p:txBody>
          <a:bodyPr/>
          <a:lstStyle/>
          <a:p>
            <a:r>
              <a:rPr lang="en-US" dirty="0" smtClean="0"/>
              <a:t>Large environment: Harvard Bibs (13 million)</a:t>
            </a:r>
          </a:p>
          <a:p>
            <a:endParaRPr lang="en-US" dirty="0" smtClean="0"/>
          </a:p>
          <a:p>
            <a:r>
              <a:rPr lang="en-US" dirty="0" smtClean="0"/>
              <a:t>Logged Production </a:t>
            </a:r>
            <a:r>
              <a:rPr lang="en-US" dirty="0" err="1" smtClean="0"/>
              <a:t>Solr</a:t>
            </a:r>
            <a:r>
              <a:rPr lang="en-US" dirty="0" smtClean="0"/>
              <a:t> Queries and generated many more</a:t>
            </a:r>
          </a:p>
          <a:p>
            <a:endParaRPr lang="en-US" dirty="0"/>
          </a:p>
          <a:p>
            <a:r>
              <a:rPr lang="en-US" dirty="0" smtClean="0"/>
              <a:t>1000 queries per second </a:t>
            </a:r>
          </a:p>
          <a:p>
            <a:endParaRPr lang="en-US" dirty="0"/>
          </a:p>
          <a:p>
            <a:r>
              <a:rPr lang="en-US" dirty="0" err="1" smtClean="0"/>
              <a:t>VuFinds</a:t>
            </a:r>
            <a:r>
              <a:rPr lang="en-US" dirty="0" smtClean="0"/>
              <a:t> default heap settings +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00" y="5759260"/>
            <a:ext cx="9810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60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Reproduced OOM &amp; showed </a:t>
            </a:r>
            <a:r>
              <a:rPr lang="en-US" dirty="0" err="1" smtClean="0"/>
              <a:t>filterCache</a:t>
            </a:r>
            <a:r>
              <a:rPr lang="en-US" dirty="0" smtClean="0"/>
              <a:t> responsible</a:t>
            </a:r>
          </a:p>
          <a:p>
            <a:endParaRPr lang="en-US" dirty="0" smtClean="0"/>
          </a:p>
          <a:p>
            <a:r>
              <a:rPr lang="en-US" dirty="0" smtClean="0"/>
              <a:t>Much smaller </a:t>
            </a:r>
            <a:r>
              <a:rPr lang="en-US" dirty="0" err="1" smtClean="0"/>
              <a:t>filterCache’s</a:t>
            </a:r>
            <a:r>
              <a:rPr lang="en-US" dirty="0" smtClean="0"/>
              <a:t> – no OOM</a:t>
            </a:r>
          </a:p>
          <a:p>
            <a:endParaRPr lang="en-US" dirty="0" smtClean="0"/>
          </a:p>
          <a:p>
            <a:r>
              <a:rPr lang="en-US" dirty="0" smtClean="0"/>
              <a:t>Mathematical Explanation</a:t>
            </a:r>
          </a:p>
          <a:p>
            <a:endParaRPr lang="en-US" dirty="0" smtClean="0"/>
          </a:p>
          <a:p>
            <a:r>
              <a:rPr lang="en-US" dirty="0" smtClean="0"/>
              <a:t>Filter queries are looked up in </a:t>
            </a:r>
            <a:r>
              <a:rPr lang="en-US" dirty="0" err="1" smtClean="0"/>
              <a:t>Solr’s</a:t>
            </a:r>
            <a:r>
              <a:rPr lang="en-US" dirty="0" smtClean="0"/>
              <a:t> </a:t>
            </a:r>
            <a:r>
              <a:rPr lang="en-US" dirty="0" err="1" smtClean="0"/>
              <a:t>filterCache</a:t>
            </a:r>
            <a:r>
              <a:rPr lang="en-US" dirty="0" smtClean="0"/>
              <a:t> (if enabled)</a:t>
            </a:r>
          </a:p>
          <a:p>
            <a:pPr lvl="1"/>
            <a:r>
              <a:rPr lang="en-US" dirty="0">
                <a:hlinkClick r:id="rId2"/>
              </a:rPr>
              <a:t>http://localhost:8983/solr/select</a:t>
            </a:r>
            <a:r>
              <a:rPr lang="en-US" dirty="0" smtClean="0"/>
              <a:t>?</a:t>
            </a:r>
          </a:p>
          <a:p>
            <a:pPr lvl="2"/>
            <a:r>
              <a:rPr lang="en-US" dirty="0"/>
              <a:t>&amp;</a:t>
            </a:r>
            <a:r>
              <a:rPr lang="en-US" dirty="0" err="1" smtClean="0"/>
              <a:t>fq</a:t>
            </a:r>
            <a:r>
              <a:rPr lang="en-US" dirty="0" smtClean="0"/>
              <a:t>=</a:t>
            </a:r>
            <a:r>
              <a:rPr lang="en-US" dirty="0" err="1" smtClean="0"/>
              <a:t>language:german</a:t>
            </a:r>
            <a:r>
              <a:rPr lang="en-US" dirty="0"/>
              <a:t> </a:t>
            </a:r>
            <a:r>
              <a:rPr lang="en-US" dirty="0" smtClean="0"/>
              <a:t>-- filter results to German documents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28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6313</TotalTime>
  <Words>688</Words>
  <Application>Microsoft Macintosh PowerPoint</Application>
  <PresentationFormat>On-screen Show (4:3)</PresentationFormat>
  <Paragraphs>142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Optimizing Solr Caching for VuFind</vt:lpstr>
      <vt:lpstr>Apache Solr</vt:lpstr>
      <vt:lpstr>Pull Request #146</vt:lpstr>
      <vt:lpstr>Why Optimize Solr Caching</vt:lpstr>
      <vt:lpstr>Generic Setup</vt:lpstr>
      <vt:lpstr>Solr Caching</vt:lpstr>
      <vt:lpstr>In the beginning..</vt:lpstr>
      <vt:lpstr>Realistic Test Environment</vt:lpstr>
      <vt:lpstr>Confirmation</vt:lpstr>
      <vt:lpstr>filterCache Key</vt:lpstr>
      <vt:lpstr>SolrMeter</vt:lpstr>
      <vt:lpstr>Solr UI</vt:lpstr>
      <vt:lpstr>Balance (hit ratio)</vt:lpstr>
      <vt:lpstr>Production</vt:lpstr>
      <vt:lpstr>Monitor Production</vt:lpstr>
      <vt:lpstr>documentCache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Wiens</dc:creator>
  <cp:lastModifiedBy>Naomi Wiens</cp:lastModifiedBy>
  <cp:revision>66</cp:revision>
  <dcterms:created xsi:type="dcterms:W3CDTF">2014-10-05T18:39:53Z</dcterms:created>
  <dcterms:modified xsi:type="dcterms:W3CDTF">2014-10-13T13:12:46Z</dcterms:modified>
</cp:coreProperties>
</file>