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4" r:id="rId6"/>
    <p:sldId id="275" r:id="rId7"/>
    <p:sldId id="272" r:id="rId8"/>
    <p:sldId id="260" r:id="rId9"/>
    <p:sldId id="261" r:id="rId10"/>
    <p:sldId id="271" r:id="rId11"/>
    <p:sldId id="264" r:id="rId12"/>
    <p:sldId id="265" r:id="rId13"/>
    <p:sldId id="266" r:id="rId14"/>
    <p:sldId id="267" r:id="rId15"/>
    <p:sldId id="268" r:id="rId16"/>
    <p:sldId id="269" r:id="rId17"/>
    <p:sldId id="263" r:id="rId18"/>
    <p:sldId id="262" r:id="rId19"/>
    <p:sldId id="259" r:id="rId20"/>
    <p:sldId id="273" r:id="rId21"/>
    <p:sldId id="270" r:id="rId22"/>
    <p:sldId id="258" r:id="rId2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25"/>
    <p:restoredTop sz="94674"/>
  </p:normalViewPr>
  <p:slideViewPr>
    <p:cSldViewPr>
      <p:cViewPr>
        <p:scale>
          <a:sx n="110" d="100"/>
          <a:sy n="110" d="100"/>
        </p:scale>
        <p:origin x="1936" y="4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000" baseline="0">
                <a:solidFill>
                  <a:srgbClr val="002060"/>
                </a:solidFill>
              </a:defRPr>
            </a:lvl1pPr>
          </a:lstStyle>
          <a:p>
            <a:r>
              <a:rPr lang="en-US" dirty="0" err="1" smtClean="0"/>
              <a:t>Aloitusdia</a:t>
            </a:r>
            <a:r>
              <a:rPr lang="en-US" dirty="0" smtClean="0"/>
              <a:t>: </a:t>
            </a:r>
            <a:r>
              <a:rPr lang="en-US" dirty="0" err="1" smtClean="0"/>
              <a:t>Esityksen</a:t>
            </a:r>
            <a:r>
              <a:rPr lang="en-US" dirty="0" smtClean="0"/>
              <a:t> </a:t>
            </a:r>
            <a:r>
              <a:rPr lang="en-US" dirty="0" err="1" smtClean="0"/>
              <a:t>otsikko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717032"/>
            <a:ext cx="6400800" cy="1752600"/>
          </a:xfrm>
        </p:spPr>
        <p:txBody>
          <a:bodyPr anchor="b"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name</a:t>
            </a:r>
            <a:r>
              <a:rPr lang="fi-FI" dirty="0" smtClean="0"/>
              <a:t>, </a:t>
            </a:r>
            <a:r>
              <a:rPr lang="fi-FI" dirty="0" err="1" smtClean="0"/>
              <a:t>title</a:t>
            </a:r>
            <a:r>
              <a:rPr lang="fi-FI" dirty="0" smtClean="0"/>
              <a:t>, </a:t>
            </a:r>
            <a:r>
              <a:rPr lang="fi-FI" dirty="0" err="1" smtClean="0"/>
              <a:t>event</a:t>
            </a:r>
            <a:r>
              <a:rPr lang="fi-FI" dirty="0" smtClean="0"/>
              <a:t> and </a:t>
            </a:r>
            <a:r>
              <a:rPr lang="fi-FI" dirty="0" err="1" smtClean="0"/>
              <a:t>date</a:t>
            </a:r>
            <a:endParaRPr lang="fi-FI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1680" y="6453336"/>
            <a:ext cx="4824536" cy="268139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8.9.2015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292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356592"/>
          </a:xfrm>
        </p:spPr>
        <p:txBody>
          <a:bodyPr anchor="b">
            <a:noAutofit/>
          </a:bodyPr>
          <a:lstStyle>
            <a:lvl1pPr algn="ctr">
              <a:defRPr sz="2200" b="1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29200"/>
            <a:ext cx="5486400" cy="50405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8.9.2015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0911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1440160" cy="2232248"/>
          </a:xfrm>
        </p:spPr>
        <p:txBody>
          <a:bodyPr>
            <a:normAutofit/>
          </a:bodyPr>
          <a:lstStyle>
            <a:lvl1pPr>
              <a:defRPr sz="2000" b="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8.9.2015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i-FI" smtClean="0"/>
              <a:t>Esityksen nimi/Tekijän nimi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195737" y="0"/>
            <a:ext cx="6948264" cy="5820356"/>
          </a:xfrm>
        </p:spPr>
        <p:txBody>
          <a:bodyPr/>
          <a:lstStyle/>
          <a:p>
            <a:r>
              <a:rPr lang="fi-FI" smtClean="0"/>
              <a:t>Vedä kuva paikkamerkkiin tai lisää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403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6084888" y="1"/>
            <a:ext cx="3059112" cy="5823041"/>
          </a:xfrm>
        </p:spPr>
        <p:txBody>
          <a:bodyPr/>
          <a:lstStyle/>
          <a:p>
            <a:r>
              <a:rPr lang="fi-FI" smtClean="0"/>
              <a:t>Vedä kuva paikkamerkkiin tai lisää napsauttamalla kuvaketta</a:t>
            </a:r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54960" cy="634082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8.9.2015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68313" y="1124744"/>
            <a:ext cx="5543550" cy="460851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1367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852936"/>
            <a:ext cx="3826768" cy="1368152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8.9.2015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dirty="0" smtClean="0"/>
              <a:t>Esityksen nimi/Tekijän nimi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356100" y="0"/>
            <a:ext cx="4787900" cy="5805488"/>
          </a:xfrm>
        </p:spPr>
        <p:txBody>
          <a:bodyPr/>
          <a:lstStyle/>
          <a:p>
            <a:r>
              <a:rPr lang="fi-FI" smtClean="0"/>
              <a:t>Vedä kuva paikkamerkkiin tai lisää napsauttamalla kuvaketta</a:t>
            </a:r>
            <a:endParaRPr lang="fi-FI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23850" y="4221163"/>
            <a:ext cx="3816350" cy="11525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5456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8.9.2015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nimi/Tekijän nimi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fi-FI" smtClean="0"/>
              <a:t>Vedä kuva paikkamerkkiin tai lisää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509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8.9.2015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dirty="0" smtClean="0"/>
              <a:t>Esityksen nimi/Tekijän nimi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43438" cy="2780928"/>
          </a:xfrm>
        </p:spPr>
        <p:txBody>
          <a:bodyPr/>
          <a:lstStyle/>
          <a:p>
            <a:r>
              <a:rPr lang="fi-FI" smtClean="0"/>
              <a:t>Vedä kuva paikkamerkkiin tai lisää napsauttamalla kuvaketta</a:t>
            </a:r>
            <a:endParaRPr lang="fi-FI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2780927"/>
            <a:ext cx="4644008" cy="3047379"/>
          </a:xfrm>
        </p:spPr>
        <p:txBody>
          <a:bodyPr/>
          <a:lstStyle/>
          <a:p>
            <a:r>
              <a:rPr lang="fi-FI" smtClean="0"/>
              <a:t>Vedä kuva paikkamerkkiin tai lisää napsauttamalla kuvaketta</a:t>
            </a:r>
            <a:endParaRPr lang="fi-FI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 flipH="1">
            <a:off x="4644008" y="0"/>
            <a:ext cx="4499992" cy="2780928"/>
          </a:xfrm>
        </p:spPr>
        <p:txBody>
          <a:bodyPr/>
          <a:lstStyle/>
          <a:p>
            <a:r>
              <a:rPr lang="fi-FI" smtClean="0"/>
              <a:t>Vedä kuva paikkamerkkiin tai lisää napsauttamalla kuvaketta</a:t>
            </a:r>
            <a:endParaRPr lang="fi-FI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4643438" y="2780928"/>
            <a:ext cx="4500562" cy="3047754"/>
          </a:xfrm>
        </p:spPr>
        <p:txBody>
          <a:bodyPr/>
          <a:lstStyle/>
          <a:p>
            <a:r>
              <a:rPr lang="fi-FI" smtClean="0"/>
              <a:t>Vedä kuva paikkamerkkiin tai lisää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612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Upp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8.9.2015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dirty="0" smtClean="0"/>
              <a:t>Esityksen nimi/Tekijän nimi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573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with a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8.9.2015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3347864" y="1268759"/>
            <a:ext cx="5327823" cy="455159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smtClean="0"/>
              <a:t>Lisää kaavio napsauttamalla kuvaketta</a:t>
            </a:r>
            <a:endParaRPr lang="fi-FI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67544" y="1268760"/>
            <a:ext cx="2736156" cy="446370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59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8936" cy="634082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8.9.2015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dirty="0" smtClean="0"/>
              <a:t>Esityksen nimi/Tekijän nimi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5867400" y="0"/>
            <a:ext cx="3276600" cy="2852936"/>
          </a:xfrm>
        </p:spPr>
        <p:txBody>
          <a:bodyPr/>
          <a:lstStyle/>
          <a:p>
            <a:r>
              <a:rPr lang="fi-FI" smtClean="0"/>
              <a:t>Lisää kaavio napsauttamalla kuvaketta</a:t>
            </a:r>
            <a:endParaRPr lang="fi-FI"/>
          </a:p>
        </p:txBody>
      </p:sp>
      <p:sp>
        <p:nvSpPr>
          <p:cNvPr id="8" name="Chart Placeholder 6"/>
          <p:cNvSpPr>
            <a:spLocks noGrp="1"/>
          </p:cNvSpPr>
          <p:nvPr>
            <p:ph type="chart" sz="quarter" idx="14"/>
          </p:nvPr>
        </p:nvSpPr>
        <p:spPr>
          <a:xfrm>
            <a:off x="5867400" y="2852936"/>
            <a:ext cx="3276600" cy="2970014"/>
          </a:xfrm>
        </p:spPr>
        <p:txBody>
          <a:bodyPr/>
          <a:lstStyle/>
          <a:p>
            <a:r>
              <a:rPr lang="fi-FI" smtClean="0"/>
              <a:t>Lisää kaavio napsauttamalla kuvaketta</a:t>
            </a:r>
            <a:endParaRPr lang="fi-FI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468313" y="1196751"/>
            <a:ext cx="5327650" cy="4535711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0667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000" baseline="0">
                <a:solidFill>
                  <a:srgbClr val="002060"/>
                </a:solidFill>
              </a:defRPr>
            </a:lvl1pPr>
          </a:lstStyle>
          <a:p>
            <a:r>
              <a:rPr lang="en-US" dirty="0" err="1" smtClean="0"/>
              <a:t>Lopetusdia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71703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your contact information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8.9.2015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81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8.9.2015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306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124744"/>
            <a:ext cx="4038600" cy="4608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124744"/>
            <a:ext cx="4038600" cy="4608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8.9.2015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465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4040188" cy="834107"/>
          </a:xfrm>
        </p:spPr>
        <p:txBody>
          <a:bodyPr anchor="b"/>
          <a:lstStyle>
            <a:lvl1pPr marL="0" indent="0">
              <a:buNone/>
              <a:defRPr sz="2400" b="0" baseline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3744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80728"/>
            <a:ext cx="4041775" cy="834107"/>
          </a:xfrm>
        </p:spPr>
        <p:txBody>
          <a:bodyPr anchor="b"/>
          <a:lstStyle>
            <a:lvl1pPr marL="0" indent="0">
              <a:buNone/>
              <a:defRPr sz="2400" b="0" baseline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3744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8.9.2015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935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8.9.2015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dirty="0" smtClean="0"/>
              <a:t>Esityksen nimi/Tekijän nimi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68313" y="981075"/>
            <a:ext cx="8207375" cy="576263"/>
          </a:xfrm>
        </p:spPr>
        <p:txBody>
          <a:bodyPr>
            <a:normAutofit/>
          </a:bodyPr>
          <a:lstStyle>
            <a:lvl1pPr marL="0" indent="0">
              <a:buNone/>
              <a:defRPr sz="2400" baseline="0">
                <a:solidFill>
                  <a:srgbClr val="002060"/>
                </a:solidFill>
              </a:defRPr>
            </a:lvl1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subtitle</a:t>
            </a:r>
            <a:endParaRPr lang="fi-FI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68313" y="1628800"/>
            <a:ext cx="8207375" cy="410366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501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 with two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8.9.2015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i-FI" smtClean="0"/>
              <a:t>Esityksen nimi/Tekijän nimi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76872"/>
            <a:ext cx="4040188" cy="345638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340768"/>
            <a:ext cx="4041775" cy="834107"/>
          </a:xfrm>
        </p:spPr>
        <p:txBody>
          <a:bodyPr anchor="ctr"/>
          <a:lstStyle>
            <a:lvl1pPr marL="0" indent="0">
              <a:buNone/>
              <a:defRPr sz="2400" b="0" baseline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45638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7544" y="1340768"/>
            <a:ext cx="4041775" cy="834107"/>
          </a:xfrm>
        </p:spPr>
        <p:txBody>
          <a:bodyPr anchor="ctr"/>
          <a:lstStyle>
            <a:lvl1pPr marL="0" indent="0">
              <a:buNone/>
              <a:defRPr sz="2400" b="0" baseline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4644008" y="332656"/>
            <a:ext cx="403244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68313" y="333375"/>
            <a:ext cx="4032250" cy="863600"/>
          </a:xfrm>
        </p:spPr>
        <p:txBody>
          <a:bodyPr anchor="ctr">
            <a:normAutofit/>
          </a:bodyPr>
          <a:lstStyle>
            <a:lvl1pPr marL="0" indent="0">
              <a:buNone/>
              <a:defRPr sz="3200" b="1" baseline="0">
                <a:solidFill>
                  <a:srgbClr val="002060"/>
                </a:solidFill>
              </a:defRPr>
            </a:lvl1pPr>
          </a:lstStyle>
          <a:p>
            <a:pPr lvl="0"/>
            <a:r>
              <a:rPr lang="fi-FI" sz="3200" b="1" dirty="0" err="1" smtClean="0"/>
              <a:t>Click</a:t>
            </a:r>
            <a:r>
              <a:rPr lang="fi-FI" sz="3200" b="1" dirty="0" smtClean="0"/>
              <a:t> to </a:t>
            </a:r>
            <a:r>
              <a:rPr lang="fi-FI" sz="3200" b="1" dirty="0" err="1" smtClean="0"/>
              <a:t>add</a:t>
            </a:r>
            <a:r>
              <a:rPr lang="fi-FI" sz="3200" b="1" dirty="0" smtClean="0"/>
              <a:t> </a:t>
            </a:r>
            <a:r>
              <a:rPr lang="fi-FI" sz="3200" b="1" dirty="0" err="1" smtClean="0"/>
              <a:t>title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32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229600" cy="1512168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8.9.2015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572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8.9.2015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053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54730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81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8.9.2015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412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2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53336"/>
            <a:ext cx="946448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C049E-9043-4FEA-A56C-8F1A80982448}" type="datetimeFigureOut">
              <a:rPr lang="fi-FI" smtClean="0"/>
              <a:t>8.9.2015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2384" y="6453336"/>
            <a:ext cx="4983832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fi-FI" dirty="0" smtClean="0"/>
              <a:t>Esityksen nimi/Tekijän nimi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5823042"/>
            <a:ext cx="9153836" cy="576072"/>
            <a:chOff x="0" y="5733256"/>
            <a:chExt cx="9144000" cy="576072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733256"/>
              <a:ext cx="9144000" cy="576072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 userDrawn="1"/>
          </p:nvSpPr>
          <p:spPr>
            <a:xfrm>
              <a:off x="1689862" y="5852015"/>
              <a:ext cx="69053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600" dirty="0" smtClean="0">
                  <a:solidFill>
                    <a:schemeClr val="bg1"/>
                  </a:solidFill>
                  <a:latin typeface="Adobe Garamond Pro" pitchFamily="18" charset="0"/>
                </a:rPr>
                <a:t>THE NATIONAL LIBRARY OF FINLAND</a:t>
              </a:r>
              <a:r>
                <a:rPr lang="fi-FI" sz="1600" baseline="0" dirty="0" smtClean="0">
                  <a:solidFill>
                    <a:schemeClr val="bg1"/>
                  </a:solidFill>
                  <a:latin typeface="Adobe Garamond Pro" pitchFamily="18" charset="0"/>
                </a:rPr>
                <a:t> – Library </a:t>
              </a:r>
              <a:r>
                <a:rPr lang="fi-FI" sz="1600" baseline="0" dirty="0" err="1" smtClean="0">
                  <a:solidFill>
                    <a:schemeClr val="bg1"/>
                  </a:solidFill>
                  <a:latin typeface="Adobe Garamond Pro" pitchFamily="18" charset="0"/>
                </a:rPr>
                <a:t>Network</a:t>
              </a:r>
              <a:r>
                <a:rPr lang="fi-FI" sz="1600" baseline="0" dirty="0" smtClean="0">
                  <a:solidFill>
                    <a:schemeClr val="bg1"/>
                  </a:solidFill>
                  <a:latin typeface="Adobe Garamond Pro" pitchFamily="18" charset="0"/>
                </a:rPr>
                <a:t> Services</a:t>
              </a:r>
              <a:endParaRPr lang="fi-FI" sz="1600" dirty="0">
                <a:solidFill>
                  <a:schemeClr val="bg1"/>
                </a:solidFill>
                <a:latin typeface="Adobe Garamond Pro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451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70" r:id="rId5"/>
    <p:sldLayoutId id="2147483662" r:id="rId6"/>
    <p:sldLayoutId id="2147483654" r:id="rId7"/>
    <p:sldLayoutId id="2147483655" r:id="rId8"/>
    <p:sldLayoutId id="2147483656" r:id="rId9"/>
    <p:sldLayoutId id="2147483657" r:id="rId10"/>
    <p:sldLayoutId id="2147483663" r:id="rId11"/>
    <p:sldLayoutId id="2147483659" r:id="rId12"/>
    <p:sldLayoutId id="2147483661" r:id="rId13"/>
    <p:sldLayoutId id="2147483667" r:id="rId14"/>
    <p:sldLayoutId id="2147483668" r:id="rId15"/>
    <p:sldLayoutId id="2147483665" r:id="rId16"/>
    <p:sldLayoutId id="2147483658" r:id="rId17"/>
    <p:sldLayoutId id="2147483660" r:id="rId18"/>
    <p:sldLayoutId id="2147483669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2060"/>
        </a:buClr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2060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2060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2060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NatLibFi/NDL-VuFind-Solr" TargetMode="External"/><Relationship Id="rId4" Type="http://schemas.openxmlformats.org/officeDocument/2006/relationships/hyperlink" Target="https://mariadb.com/kb/en/mariadb/getting-started-with-mariadb-galera-cluster/" TargetMode="External"/><Relationship Id="rId5" Type="http://schemas.openxmlformats.org/officeDocument/2006/relationships/hyperlink" Target="https://vufind.org/wiki/vufind2:fault_tolerance_and_load_balancing" TargetMode="External"/><Relationship Id="rId6" Type="http://schemas.openxmlformats.org/officeDocument/2006/relationships/hyperlink" Target="https://github.com/EreMaijala/unixODBC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wiki.apache.org/confluence/display/solr/SolrCloud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Fault-tolerant</a:t>
            </a:r>
            <a:r>
              <a:rPr lang="fi-FI" dirty="0"/>
              <a:t> </a:t>
            </a:r>
            <a:r>
              <a:rPr lang="fi-FI" dirty="0" smtClean="0"/>
              <a:t>and </a:t>
            </a:r>
            <a:r>
              <a:rPr lang="fi-FI" dirty="0" err="1" smtClean="0"/>
              <a:t>Load-balanced</a:t>
            </a:r>
            <a:r>
              <a:rPr lang="fi-FI" dirty="0" smtClean="0"/>
              <a:t> </a:t>
            </a:r>
            <a:r>
              <a:rPr lang="fi-FI" dirty="0" err="1" smtClean="0"/>
              <a:t>VuFind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Ere Maijala</a:t>
            </a:r>
          </a:p>
          <a:p>
            <a:endParaRPr lang="fi-FI" dirty="0"/>
          </a:p>
          <a:p>
            <a:r>
              <a:rPr lang="fi-FI" dirty="0" err="1" smtClean="0"/>
              <a:t>VuFind</a:t>
            </a:r>
            <a:r>
              <a:rPr lang="fi-FI" dirty="0" smtClean="0"/>
              <a:t> </a:t>
            </a:r>
            <a:r>
              <a:rPr lang="fi-FI" dirty="0" err="1" smtClean="0"/>
              <a:t>Summit</a:t>
            </a:r>
            <a:r>
              <a:rPr lang="fi-FI" dirty="0" smtClean="0"/>
              <a:t> 2015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64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MariaDB</a:t>
            </a:r>
            <a:r>
              <a:rPr lang="fi-FI" dirty="0" smtClean="0"/>
              <a:t> </a:t>
            </a:r>
            <a:r>
              <a:rPr lang="fi-FI" dirty="0" err="1" smtClean="0"/>
              <a:t>Galera</a:t>
            </a:r>
            <a:r>
              <a:rPr lang="fi-FI" dirty="0" smtClean="0"/>
              <a:t> Cluster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One </a:t>
            </a:r>
            <a:r>
              <a:rPr lang="fi-FI" dirty="0" err="1" smtClean="0"/>
              <a:t>node</a:t>
            </a:r>
            <a:r>
              <a:rPr lang="fi-FI" dirty="0" smtClean="0"/>
              <a:t> on </a:t>
            </a:r>
            <a:r>
              <a:rPr lang="fi-FI" dirty="0" err="1" smtClean="0"/>
              <a:t>each</a:t>
            </a:r>
            <a:r>
              <a:rPr lang="fi-FI" dirty="0" smtClean="0"/>
              <a:t> </a:t>
            </a:r>
            <a:r>
              <a:rPr lang="fi-FI" dirty="0" err="1" smtClean="0"/>
              <a:t>server</a:t>
            </a:r>
            <a:r>
              <a:rPr lang="fi-FI" dirty="0" smtClean="0"/>
              <a:t> </a:t>
            </a:r>
            <a:r>
              <a:rPr lang="fi-FI" dirty="0" err="1" smtClean="0"/>
              <a:t>providing</a:t>
            </a:r>
            <a:r>
              <a:rPr lang="fi-FI" dirty="0" smtClean="0"/>
              <a:t> a </a:t>
            </a:r>
            <a:r>
              <a:rPr lang="fi-FI" dirty="0" err="1" smtClean="0"/>
              <a:t>cluster</a:t>
            </a:r>
            <a:endParaRPr lang="fi-FI" dirty="0" smtClean="0"/>
          </a:p>
          <a:p>
            <a:r>
              <a:rPr lang="fi-FI" dirty="0" err="1" smtClean="0"/>
              <a:t>Each</a:t>
            </a:r>
            <a:r>
              <a:rPr lang="fi-FI" dirty="0" smtClean="0"/>
              <a:t> </a:t>
            </a:r>
            <a:r>
              <a:rPr lang="fi-FI" dirty="0" err="1" smtClean="0"/>
              <a:t>VuFind</a:t>
            </a:r>
            <a:r>
              <a:rPr lang="fi-FI" dirty="0" smtClean="0"/>
              <a:t> </a:t>
            </a:r>
            <a:r>
              <a:rPr lang="fi-FI" dirty="0" err="1" smtClean="0"/>
              <a:t>connects</a:t>
            </a:r>
            <a:r>
              <a:rPr lang="fi-FI" dirty="0" smtClean="0"/>
              <a:t> to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local</a:t>
            </a:r>
            <a:r>
              <a:rPr lang="fi-FI" dirty="0" smtClean="0"/>
              <a:t> </a:t>
            </a:r>
            <a:r>
              <a:rPr lang="fi-FI" dirty="0" err="1" smtClean="0"/>
              <a:t>MariaDB</a:t>
            </a:r>
            <a:r>
              <a:rPr lang="fi-FI" dirty="0" smtClean="0"/>
              <a:t> </a:t>
            </a:r>
            <a:r>
              <a:rPr lang="fi-FI" dirty="0" err="1" smtClean="0"/>
              <a:t>node</a:t>
            </a:r>
            <a:endParaRPr lang="fi-FI" dirty="0" smtClean="0"/>
          </a:p>
          <a:p>
            <a:r>
              <a:rPr lang="fi-FI" dirty="0" err="1" smtClean="0"/>
              <a:t>Percona</a:t>
            </a:r>
            <a:r>
              <a:rPr lang="fi-FI" dirty="0" smtClean="0"/>
              <a:t> </a:t>
            </a:r>
            <a:r>
              <a:rPr lang="fi-FI" dirty="0" err="1" smtClean="0"/>
              <a:t>XtraBackup</a:t>
            </a:r>
            <a:r>
              <a:rPr lang="fi-FI" dirty="0" smtClean="0"/>
              <a:t> </a:t>
            </a:r>
            <a:r>
              <a:rPr lang="fi-FI" dirty="0" err="1" smtClean="0"/>
              <a:t>used</a:t>
            </a:r>
            <a:r>
              <a:rPr lang="fi-FI" dirty="0" smtClean="0"/>
              <a:t> for online </a:t>
            </a:r>
            <a:r>
              <a:rPr lang="fi-FI" dirty="0" err="1" smtClean="0"/>
              <a:t>backups</a:t>
            </a:r>
            <a:endParaRPr lang="fi-FI" dirty="0" smtClean="0"/>
          </a:p>
          <a:p>
            <a:pPr lvl="1"/>
            <a:r>
              <a:rPr lang="fi-FI" dirty="0" err="1" smtClean="0"/>
              <a:t>Non-blocking</a:t>
            </a:r>
            <a:r>
              <a:rPr lang="fi-FI" dirty="0" smtClean="0"/>
              <a:t> </a:t>
            </a:r>
            <a:r>
              <a:rPr lang="fi-FI" dirty="0" err="1" smtClean="0"/>
              <a:t>backups</a:t>
            </a:r>
            <a:endParaRPr lang="fi-FI" dirty="0" smtClean="0"/>
          </a:p>
          <a:p>
            <a:r>
              <a:rPr lang="fi-FI" dirty="0" err="1" smtClean="0"/>
              <a:t>Needs</a:t>
            </a:r>
            <a:r>
              <a:rPr lang="fi-FI" dirty="0" smtClean="0"/>
              <a:t> TCP </a:t>
            </a:r>
            <a:r>
              <a:rPr lang="fi-FI" dirty="0" err="1" smtClean="0"/>
              <a:t>ports</a:t>
            </a:r>
            <a:r>
              <a:rPr lang="fi-FI" dirty="0"/>
              <a:t> </a:t>
            </a:r>
            <a:r>
              <a:rPr lang="fi-FI" dirty="0" smtClean="0"/>
              <a:t>3306 4444 4567 and 4568</a:t>
            </a:r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093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SolrCloud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Currently</a:t>
            </a:r>
            <a:r>
              <a:rPr lang="fi-FI" dirty="0" smtClean="0"/>
              <a:t> a </a:t>
            </a:r>
            <a:r>
              <a:rPr lang="fi-FI" dirty="0" err="1" smtClean="0"/>
              <a:t>basic</a:t>
            </a:r>
            <a:r>
              <a:rPr lang="fi-FI" dirty="0" smtClean="0"/>
              <a:t> </a:t>
            </a:r>
            <a:r>
              <a:rPr lang="fi-FI" dirty="0" err="1" smtClean="0"/>
              <a:t>three</a:t>
            </a:r>
            <a:r>
              <a:rPr lang="fi-FI" dirty="0" smtClean="0"/>
              <a:t> </a:t>
            </a:r>
            <a:r>
              <a:rPr lang="fi-FI" dirty="0" err="1" smtClean="0"/>
              <a:t>node</a:t>
            </a:r>
            <a:r>
              <a:rPr lang="fi-FI" dirty="0" smtClean="0"/>
              <a:t> </a:t>
            </a:r>
            <a:r>
              <a:rPr lang="fi-FI" dirty="0" err="1" smtClean="0"/>
              <a:t>installation</a:t>
            </a:r>
            <a:endParaRPr lang="fi-FI" dirty="0"/>
          </a:p>
          <a:p>
            <a:pPr lvl="1"/>
            <a:r>
              <a:rPr lang="fi-FI" dirty="0" smtClean="0"/>
              <a:t>One </a:t>
            </a:r>
            <a:r>
              <a:rPr lang="fi-FI" dirty="0" err="1" smtClean="0"/>
              <a:t>node</a:t>
            </a:r>
            <a:r>
              <a:rPr lang="fi-FI" dirty="0" smtClean="0"/>
              <a:t> on </a:t>
            </a:r>
            <a:r>
              <a:rPr lang="fi-FI" dirty="0" err="1" smtClean="0"/>
              <a:t>each</a:t>
            </a:r>
            <a:r>
              <a:rPr lang="fi-FI" dirty="0" smtClean="0"/>
              <a:t> </a:t>
            </a:r>
            <a:r>
              <a:rPr lang="fi-FI" dirty="0" err="1" smtClean="0"/>
              <a:t>front-end</a:t>
            </a:r>
            <a:r>
              <a:rPr lang="fi-FI" dirty="0" smtClean="0"/>
              <a:t> </a:t>
            </a:r>
            <a:r>
              <a:rPr lang="fi-FI" dirty="0" err="1" smtClean="0"/>
              <a:t>server</a:t>
            </a:r>
            <a:endParaRPr lang="fi-FI" dirty="0" smtClean="0"/>
          </a:p>
          <a:p>
            <a:pPr lvl="1"/>
            <a:r>
              <a:rPr lang="fi-FI" dirty="0" smtClean="0"/>
              <a:t>No </a:t>
            </a:r>
            <a:r>
              <a:rPr lang="fi-FI" dirty="0" err="1" smtClean="0"/>
              <a:t>shards</a:t>
            </a:r>
            <a:r>
              <a:rPr lang="fi-FI" dirty="0" smtClean="0"/>
              <a:t>, just </a:t>
            </a:r>
            <a:r>
              <a:rPr lang="fi-FI" dirty="0" err="1" smtClean="0"/>
              <a:t>replicas</a:t>
            </a:r>
            <a:r>
              <a:rPr lang="fi-FI" dirty="0" smtClean="0"/>
              <a:t> for </a:t>
            </a:r>
            <a:r>
              <a:rPr lang="fi-FI" dirty="0" err="1" smtClean="0"/>
              <a:t>now</a:t>
            </a:r>
            <a:endParaRPr lang="fi-FI" dirty="0" smtClean="0"/>
          </a:p>
          <a:p>
            <a:pPr lvl="2"/>
            <a:r>
              <a:rPr lang="fi-FI" dirty="0" err="1" smtClean="0"/>
              <a:t>Each</a:t>
            </a:r>
            <a:r>
              <a:rPr lang="fi-FI" dirty="0" smtClean="0"/>
              <a:t> </a:t>
            </a:r>
            <a:r>
              <a:rPr lang="fi-FI" dirty="0" err="1" smtClean="0"/>
              <a:t>replica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probably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split</a:t>
            </a:r>
            <a:r>
              <a:rPr lang="fi-FI" dirty="0" smtClean="0"/>
              <a:t> into </a:t>
            </a:r>
            <a:r>
              <a:rPr lang="fi-FI" dirty="0" err="1" smtClean="0"/>
              <a:t>two</a:t>
            </a:r>
            <a:r>
              <a:rPr lang="fi-FI" dirty="0" smtClean="0"/>
              <a:t> </a:t>
            </a:r>
            <a:r>
              <a:rPr lang="fi-FI" dirty="0" err="1" smtClean="0"/>
              <a:t>shards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future</a:t>
            </a:r>
            <a:endParaRPr lang="fi-FI" dirty="0" smtClean="0"/>
          </a:p>
          <a:p>
            <a:pPr lvl="1"/>
            <a:r>
              <a:rPr lang="fi-FI" dirty="0" err="1" smtClean="0"/>
              <a:t>External</a:t>
            </a:r>
            <a:r>
              <a:rPr lang="fi-FI" dirty="0" smtClean="0"/>
              <a:t> </a:t>
            </a:r>
            <a:r>
              <a:rPr lang="fi-FI" dirty="0" err="1" smtClean="0"/>
              <a:t>Zookeeper</a:t>
            </a:r>
            <a:r>
              <a:rPr lang="fi-FI" dirty="0" smtClean="0"/>
              <a:t> </a:t>
            </a:r>
            <a:r>
              <a:rPr lang="fi-FI" dirty="0" err="1" smtClean="0"/>
              <a:t>nodes</a:t>
            </a:r>
            <a:r>
              <a:rPr lang="fi-FI" dirty="0" smtClean="0"/>
              <a:t> on </a:t>
            </a:r>
            <a:r>
              <a:rPr lang="fi-FI" dirty="0" err="1" smtClean="0"/>
              <a:t>each</a:t>
            </a:r>
            <a:r>
              <a:rPr lang="fi-FI" dirty="0" smtClean="0"/>
              <a:t> </a:t>
            </a:r>
            <a:r>
              <a:rPr lang="fi-FI" dirty="0" err="1" smtClean="0"/>
              <a:t>server</a:t>
            </a:r>
            <a:endParaRPr lang="fi-FI" dirty="0" smtClean="0"/>
          </a:p>
          <a:p>
            <a:r>
              <a:rPr lang="fi-FI" dirty="0" err="1" smtClean="0"/>
              <a:t>Updates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automatically</a:t>
            </a:r>
            <a:r>
              <a:rPr lang="fi-FI" dirty="0" smtClean="0"/>
              <a:t> </a:t>
            </a:r>
            <a:r>
              <a:rPr lang="fi-FI" dirty="0" err="1" smtClean="0"/>
              <a:t>distributed</a:t>
            </a:r>
            <a:r>
              <a:rPr lang="fi-FI" dirty="0" smtClean="0"/>
              <a:t> to </a:t>
            </a:r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nodes</a:t>
            </a:r>
            <a:endParaRPr lang="fi-FI" dirty="0"/>
          </a:p>
          <a:p>
            <a:pPr lvl="1"/>
            <a:r>
              <a:rPr lang="fi-FI" dirty="0" smtClean="0"/>
              <a:t>No </a:t>
            </a:r>
            <a:r>
              <a:rPr lang="fi-FI" dirty="0" err="1" smtClean="0"/>
              <a:t>need</a:t>
            </a:r>
            <a:r>
              <a:rPr lang="fi-FI" dirty="0" smtClean="0"/>
              <a:t> 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harvesting</a:t>
            </a:r>
            <a:r>
              <a:rPr lang="fi-FI" dirty="0" smtClean="0"/>
              <a:t>/</a:t>
            </a:r>
            <a:r>
              <a:rPr lang="fi-FI" dirty="0" err="1" smtClean="0"/>
              <a:t>indexing</a:t>
            </a:r>
            <a:r>
              <a:rPr lang="fi-FI" dirty="0" smtClean="0"/>
              <a:t> </a:t>
            </a:r>
            <a:r>
              <a:rPr lang="fi-FI" dirty="0" err="1" smtClean="0"/>
              <a:t>service</a:t>
            </a:r>
            <a:r>
              <a:rPr lang="fi-FI" dirty="0" smtClean="0"/>
              <a:t> to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aware</a:t>
            </a:r>
            <a:r>
              <a:rPr lang="fi-FI" dirty="0" smtClean="0"/>
              <a:t> of </a:t>
            </a:r>
            <a:r>
              <a:rPr lang="fi-FI" dirty="0" err="1" smtClean="0"/>
              <a:t>SolrCloud</a:t>
            </a:r>
            <a:r>
              <a:rPr lang="fi-FI" dirty="0" smtClean="0"/>
              <a:t> </a:t>
            </a:r>
            <a:r>
              <a:rPr lang="fi-FI" dirty="0" err="1" smtClean="0"/>
              <a:t>provided</a:t>
            </a:r>
            <a:r>
              <a:rPr lang="fi-FI" dirty="0" smtClean="0"/>
              <a:t> it </a:t>
            </a:r>
            <a:r>
              <a:rPr lang="fi-FI" dirty="0" err="1" smtClean="0"/>
              <a:t>uses</a:t>
            </a:r>
            <a:r>
              <a:rPr lang="fi-FI" dirty="0" smtClean="0"/>
              <a:t> HTTP</a:t>
            </a:r>
          </a:p>
          <a:p>
            <a:r>
              <a:rPr lang="fi-FI" dirty="0" err="1" smtClean="0"/>
              <a:t>Solr</a:t>
            </a:r>
            <a:r>
              <a:rPr lang="fi-FI" dirty="0" smtClean="0"/>
              <a:t> </a:t>
            </a:r>
            <a:r>
              <a:rPr lang="fi-FI" dirty="0" err="1" smtClean="0"/>
              <a:t>needs</a:t>
            </a:r>
            <a:r>
              <a:rPr lang="fi-FI" dirty="0"/>
              <a:t> </a:t>
            </a:r>
            <a:r>
              <a:rPr lang="fi-FI" dirty="0" smtClean="0"/>
              <a:t>TCP </a:t>
            </a:r>
            <a:r>
              <a:rPr lang="fi-FI" dirty="0" err="1" smtClean="0"/>
              <a:t>port</a:t>
            </a:r>
            <a:r>
              <a:rPr lang="fi-FI" dirty="0" smtClean="0"/>
              <a:t> 8983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default</a:t>
            </a:r>
            <a:r>
              <a:rPr lang="fi-FI" dirty="0" smtClean="0"/>
              <a:t> (8080 in </a:t>
            </a:r>
            <a:r>
              <a:rPr lang="fi-FI" dirty="0" err="1" smtClean="0"/>
              <a:t>VuFind’s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Zookeeper</a:t>
            </a:r>
            <a:r>
              <a:rPr lang="fi-FI" dirty="0" smtClean="0"/>
              <a:t> </a:t>
            </a:r>
            <a:r>
              <a:rPr lang="fi-FI" dirty="0" err="1" smtClean="0"/>
              <a:t>needs</a:t>
            </a:r>
            <a:r>
              <a:rPr lang="fi-FI" dirty="0" smtClean="0"/>
              <a:t> TCP </a:t>
            </a:r>
            <a:r>
              <a:rPr lang="fi-FI" dirty="0" err="1" smtClean="0"/>
              <a:t>ports</a:t>
            </a:r>
            <a:r>
              <a:rPr lang="fi-FI" dirty="0" smtClean="0"/>
              <a:t> </a:t>
            </a:r>
            <a:r>
              <a:rPr lang="fi-FI" dirty="0"/>
              <a:t>2181</a:t>
            </a:r>
            <a:r>
              <a:rPr lang="fi-FI" dirty="0" smtClean="0"/>
              <a:t>, 2888 and 3888</a:t>
            </a:r>
          </a:p>
        </p:txBody>
      </p:sp>
    </p:spTree>
    <p:extLst>
      <p:ext uri="{BB962C8B-B14F-4D97-AF65-F5344CB8AC3E}">
        <p14:creationId xmlns:p14="http://schemas.microsoft.com/office/powerpoint/2010/main" val="597090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Shibboleth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2088232"/>
          </a:xfrm>
        </p:spPr>
        <p:txBody>
          <a:bodyPr/>
          <a:lstStyle/>
          <a:p>
            <a:r>
              <a:rPr lang="fi-FI" dirty="0" err="1"/>
              <a:t>U</a:t>
            </a:r>
            <a:r>
              <a:rPr lang="fi-FI" dirty="0" err="1" smtClean="0"/>
              <a:t>se</a:t>
            </a:r>
            <a:r>
              <a:rPr lang="fi-FI" dirty="0" smtClean="0"/>
              <a:t> ODBC for </a:t>
            </a:r>
            <a:r>
              <a:rPr lang="fi-FI" dirty="0" err="1" smtClean="0"/>
              <a:t>storage</a:t>
            </a:r>
            <a:endParaRPr lang="fi-FI" dirty="0" smtClean="0"/>
          </a:p>
          <a:p>
            <a:pPr lvl="1"/>
            <a:r>
              <a:rPr lang="fi-FI" dirty="0" smtClean="0"/>
              <a:t>Data </a:t>
            </a:r>
            <a:r>
              <a:rPr lang="fi-FI" dirty="0" err="1" smtClean="0"/>
              <a:t>stored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MariaDB</a:t>
            </a:r>
            <a:r>
              <a:rPr lang="fi-FI" dirty="0" smtClean="0"/>
              <a:t> </a:t>
            </a:r>
            <a:r>
              <a:rPr lang="fi-FI" dirty="0" err="1" smtClean="0"/>
              <a:t>cluster</a:t>
            </a:r>
            <a:endParaRPr lang="fi-FI" dirty="0" smtClean="0"/>
          </a:p>
          <a:p>
            <a:r>
              <a:rPr lang="fi-FI" dirty="0" smtClean="0"/>
              <a:t>State </a:t>
            </a:r>
            <a:r>
              <a:rPr lang="fi-FI" dirty="0" err="1" smtClean="0"/>
              <a:t>available</a:t>
            </a:r>
            <a:r>
              <a:rPr lang="fi-FI" dirty="0" smtClean="0"/>
              <a:t> on </a:t>
            </a:r>
            <a:r>
              <a:rPr lang="fi-FI" dirty="0" err="1" smtClean="0"/>
              <a:t>each</a:t>
            </a:r>
            <a:r>
              <a:rPr lang="fi-FI" dirty="0" smtClean="0"/>
              <a:t> </a:t>
            </a:r>
            <a:r>
              <a:rPr lang="fi-FI" dirty="0" err="1" smtClean="0"/>
              <a:t>server</a:t>
            </a:r>
            <a:r>
              <a:rPr lang="fi-FI" dirty="0" smtClean="0"/>
              <a:t> </a:t>
            </a:r>
            <a:r>
              <a:rPr lang="fi-FI" dirty="0" err="1" smtClean="0"/>
              <a:t>so</a:t>
            </a:r>
            <a:r>
              <a:rPr lang="fi-FI" dirty="0" smtClean="0"/>
              <a:t> no </a:t>
            </a:r>
            <a:r>
              <a:rPr lang="fi-FI" dirty="0" err="1" smtClean="0"/>
              <a:t>sticky</a:t>
            </a:r>
            <a:r>
              <a:rPr lang="fi-FI" dirty="0" smtClean="0"/>
              <a:t> </a:t>
            </a:r>
            <a:r>
              <a:rPr lang="fi-FI" dirty="0" err="1" smtClean="0"/>
              <a:t>sessions</a:t>
            </a:r>
            <a:r>
              <a:rPr lang="fi-FI" dirty="0" smtClean="0"/>
              <a:t> </a:t>
            </a:r>
            <a:r>
              <a:rPr lang="fi-FI" dirty="0" err="1" smtClean="0"/>
              <a:t>required</a:t>
            </a:r>
            <a:endParaRPr lang="fi-FI" dirty="0" smtClean="0"/>
          </a:p>
          <a:p>
            <a:r>
              <a:rPr lang="fi-FI" dirty="0" err="1" smtClean="0"/>
              <a:t>Needed</a:t>
            </a:r>
            <a:r>
              <a:rPr lang="fi-FI" dirty="0" smtClean="0"/>
              <a:t> to </a:t>
            </a:r>
            <a:r>
              <a:rPr lang="fi-FI" dirty="0" err="1" smtClean="0"/>
              <a:t>tweak</a:t>
            </a:r>
            <a:r>
              <a:rPr lang="fi-FI" dirty="0" smtClean="0"/>
              <a:t> </a:t>
            </a:r>
            <a:r>
              <a:rPr lang="fi-FI" dirty="0" err="1" smtClean="0"/>
              <a:t>configuration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VuFind</a:t>
            </a:r>
            <a:r>
              <a:rPr lang="fi-FI" dirty="0" smtClean="0"/>
              <a:t> 1 </a:t>
            </a:r>
            <a:r>
              <a:rPr lang="fi-FI" dirty="0" err="1" smtClean="0"/>
              <a:t>so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performance</a:t>
            </a:r>
            <a:r>
              <a:rPr lang="fi-FI" dirty="0" smtClean="0"/>
              <a:t> </a:t>
            </a:r>
            <a:r>
              <a:rPr lang="fi-FI" dirty="0" err="1" smtClean="0"/>
              <a:t>didn’t</a:t>
            </a:r>
            <a:r>
              <a:rPr lang="fi-FI" dirty="0" smtClean="0"/>
              <a:t> </a:t>
            </a:r>
            <a:r>
              <a:rPr lang="fi-FI" dirty="0" err="1" smtClean="0"/>
              <a:t>suffer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high</a:t>
            </a:r>
            <a:r>
              <a:rPr lang="fi-FI" dirty="0" smtClean="0"/>
              <a:t> </a:t>
            </a:r>
            <a:r>
              <a:rPr lang="fi-FI" dirty="0" err="1" smtClean="0"/>
              <a:t>server</a:t>
            </a:r>
            <a:r>
              <a:rPr lang="fi-FI" dirty="0" smtClean="0"/>
              <a:t> </a:t>
            </a:r>
            <a:r>
              <a:rPr lang="fi-FI" dirty="0" err="1" smtClean="0"/>
              <a:t>loads</a:t>
            </a:r>
            <a:endParaRPr lang="fi-FI" dirty="0" smtClean="0"/>
          </a:p>
          <a:p>
            <a:pPr lvl="1"/>
            <a:endParaRPr lang="fi-FI" dirty="0" smtClean="0"/>
          </a:p>
          <a:p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1096006" y="3068960"/>
            <a:ext cx="4124066" cy="273921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sz="1400" dirty="0">
                <a:solidFill>
                  <a:schemeClr val="bg1"/>
                </a:solidFill>
                <a:latin typeface="Lucida Console" charset="0"/>
              </a:rPr>
              <a:t>&lt;</a:t>
            </a:r>
            <a:r>
              <a:rPr lang="fi-FI" sz="1400" dirty="0" err="1">
                <a:solidFill>
                  <a:schemeClr val="bg1"/>
                </a:solidFill>
                <a:latin typeface="Lucida Console" charset="0"/>
              </a:rPr>
              <a:t>DirectoryMatch</a:t>
            </a:r>
            <a:r>
              <a:rPr lang="fi-FI" sz="1400" dirty="0">
                <a:solidFill>
                  <a:schemeClr val="bg1"/>
                </a:solidFill>
                <a:latin typeface="Lucida Console" charset="0"/>
              </a:rPr>
              <a:t> "/data/</a:t>
            </a:r>
            <a:r>
              <a:rPr lang="fi-FI" sz="1400" dirty="0" err="1">
                <a:solidFill>
                  <a:schemeClr val="bg1"/>
                </a:solidFill>
                <a:latin typeface="Lucida Console" charset="0"/>
              </a:rPr>
              <a:t>finna</a:t>
            </a:r>
            <a:r>
              <a:rPr lang="fi-FI" sz="1400" dirty="0">
                <a:solidFill>
                  <a:schemeClr val="bg1"/>
                </a:solidFill>
                <a:latin typeface="Lucida Console" charset="0"/>
              </a:rPr>
              <a:t>"&gt;</a:t>
            </a:r>
          </a:p>
          <a:p>
            <a:r>
              <a:rPr lang="fi-FI" sz="1400" dirty="0">
                <a:solidFill>
                  <a:schemeClr val="bg1"/>
                </a:solidFill>
                <a:latin typeface="Lucida Console" charset="0"/>
              </a:rPr>
              <a:t>        </a:t>
            </a:r>
            <a:r>
              <a:rPr lang="fi-FI" sz="1400" dirty="0" err="1">
                <a:solidFill>
                  <a:schemeClr val="bg1"/>
                </a:solidFill>
                <a:latin typeface="Lucida Console" charset="0"/>
              </a:rPr>
              <a:t>Options</a:t>
            </a:r>
            <a:r>
              <a:rPr lang="fi-FI" sz="1400" dirty="0">
                <a:solidFill>
                  <a:schemeClr val="bg1"/>
                </a:solidFill>
                <a:latin typeface="Lucida Console" charset="0"/>
              </a:rPr>
              <a:t> </a:t>
            </a:r>
            <a:r>
              <a:rPr lang="fi-FI" sz="1400" dirty="0" err="1">
                <a:solidFill>
                  <a:schemeClr val="bg1"/>
                </a:solidFill>
                <a:latin typeface="Lucida Console" charset="0"/>
              </a:rPr>
              <a:t>FollowSymLinks</a:t>
            </a:r>
            <a:endParaRPr lang="fi-FI" sz="1400" dirty="0">
              <a:solidFill>
                <a:schemeClr val="bg1"/>
              </a:solidFill>
              <a:latin typeface="Lucida Console" charset="0"/>
            </a:endParaRPr>
          </a:p>
          <a:p>
            <a:r>
              <a:rPr lang="fi-FI" sz="1400" dirty="0">
                <a:solidFill>
                  <a:schemeClr val="bg1"/>
                </a:solidFill>
                <a:latin typeface="Lucida Console" charset="0"/>
              </a:rPr>
              <a:t>        </a:t>
            </a:r>
            <a:r>
              <a:rPr lang="fi-FI" sz="1400" dirty="0" err="1">
                <a:solidFill>
                  <a:schemeClr val="bg1"/>
                </a:solidFill>
                <a:latin typeface="Lucida Console" charset="0"/>
              </a:rPr>
              <a:t>AllowOverride</a:t>
            </a:r>
            <a:r>
              <a:rPr lang="fi-FI" sz="1400" dirty="0">
                <a:solidFill>
                  <a:schemeClr val="bg1"/>
                </a:solidFill>
                <a:latin typeface="Lucida Console" charset="0"/>
              </a:rPr>
              <a:t> </a:t>
            </a:r>
            <a:r>
              <a:rPr lang="fi-FI" sz="1400" dirty="0" err="1">
                <a:solidFill>
                  <a:schemeClr val="bg1"/>
                </a:solidFill>
                <a:latin typeface="Lucida Console" charset="0"/>
              </a:rPr>
              <a:t>All</a:t>
            </a:r>
            <a:endParaRPr lang="fi-FI" sz="1400" dirty="0">
              <a:solidFill>
                <a:schemeClr val="bg1"/>
              </a:solidFill>
              <a:latin typeface="Lucida Console" charset="0"/>
            </a:endParaRPr>
          </a:p>
          <a:p>
            <a:r>
              <a:rPr lang="fi-FI" sz="1400" dirty="0">
                <a:solidFill>
                  <a:schemeClr val="bg1"/>
                </a:solidFill>
                <a:latin typeface="Lucida Console" charset="0"/>
              </a:rPr>
              <a:t>        Order </a:t>
            </a:r>
            <a:r>
              <a:rPr lang="fi-FI" sz="1400" dirty="0" err="1">
                <a:solidFill>
                  <a:schemeClr val="bg1"/>
                </a:solidFill>
                <a:latin typeface="Lucida Console" charset="0"/>
              </a:rPr>
              <a:t>allow,deny</a:t>
            </a:r>
            <a:endParaRPr lang="fi-FI" sz="1400" dirty="0">
              <a:solidFill>
                <a:schemeClr val="bg1"/>
              </a:solidFill>
              <a:latin typeface="Lucida Console" charset="0"/>
            </a:endParaRPr>
          </a:p>
          <a:p>
            <a:r>
              <a:rPr lang="fi-FI" sz="1400" dirty="0">
                <a:solidFill>
                  <a:schemeClr val="bg1"/>
                </a:solidFill>
                <a:latin typeface="Lucida Console" charset="0"/>
              </a:rPr>
              <a:t>        </a:t>
            </a:r>
            <a:r>
              <a:rPr lang="fi-FI" sz="1400" dirty="0" err="1">
                <a:solidFill>
                  <a:schemeClr val="bg1"/>
                </a:solidFill>
                <a:latin typeface="Lucida Console" charset="0"/>
              </a:rPr>
              <a:t>Allow</a:t>
            </a:r>
            <a:r>
              <a:rPr lang="fi-FI" sz="1400" dirty="0">
                <a:solidFill>
                  <a:schemeClr val="bg1"/>
                </a:solidFill>
                <a:latin typeface="Lucida Console" charset="0"/>
              </a:rPr>
              <a:t> </a:t>
            </a:r>
            <a:r>
              <a:rPr lang="fi-FI" sz="1400" dirty="0" err="1">
                <a:solidFill>
                  <a:schemeClr val="bg1"/>
                </a:solidFill>
                <a:latin typeface="Lucida Console" charset="0"/>
              </a:rPr>
              <a:t>from</a:t>
            </a:r>
            <a:r>
              <a:rPr lang="fi-FI" sz="1400" dirty="0">
                <a:solidFill>
                  <a:schemeClr val="bg1"/>
                </a:solidFill>
                <a:latin typeface="Lucida Console" charset="0"/>
              </a:rPr>
              <a:t> </a:t>
            </a:r>
            <a:r>
              <a:rPr lang="fi-FI" sz="1400" dirty="0" err="1">
                <a:solidFill>
                  <a:schemeClr val="bg1"/>
                </a:solidFill>
                <a:latin typeface="Lucida Console" charset="0"/>
              </a:rPr>
              <a:t>all</a:t>
            </a:r>
            <a:endParaRPr lang="fi-FI" sz="1400" dirty="0">
              <a:solidFill>
                <a:schemeClr val="bg1"/>
              </a:solidFill>
              <a:latin typeface="Lucida Console" charset="0"/>
            </a:endParaRPr>
          </a:p>
          <a:p>
            <a:r>
              <a:rPr lang="fi-FI" sz="1400" dirty="0">
                <a:solidFill>
                  <a:schemeClr val="bg1"/>
                </a:solidFill>
                <a:latin typeface="Lucida Console" charset="0"/>
              </a:rPr>
              <a:t>#        </a:t>
            </a:r>
            <a:r>
              <a:rPr lang="fi-FI" sz="1400" dirty="0" err="1">
                <a:solidFill>
                  <a:schemeClr val="bg1"/>
                </a:solidFill>
                <a:latin typeface="Lucida Console" charset="0"/>
              </a:rPr>
              <a:t>AuthType</a:t>
            </a:r>
            <a:r>
              <a:rPr lang="fi-FI" sz="1400" dirty="0">
                <a:solidFill>
                  <a:schemeClr val="bg1"/>
                </a:solidFill>
                <a:latin typeface="Lucida Console" charset="0"/>
              </a:rPr>
              <a:t> </a:t>
            </a:r>
            <a:r>
              <a:rPr lang="fi-FI" sz="1400" dirty="0" err="1">
                <a:solidFill>
                  <a:schemeClr val="bg1"/>
                </a:solidFill>
                <a:latin typeface="Lucida Console" charset="0"/>
              </a:rPr>
              <a:t>shibboleth</a:t>
            </a:r>
            <a:endParaRPr lang="fi-FI" sz="1400" dirty="0">
              <a:solidFill>
                <a:schemeClr val="bg1"/>
              </a:solidFill>
              <a:latin typeface="Lucida Console" charset="0"/>
            </a:endParaRPr>
          </a:p>
          <a:p>
            <a:r>
              <a:rPr lang="fi-FI" sz="1400" dirty="0">
                <a:solidFill>
                  <a:schemeClr val="bg1"/>
                </a:solidFill>
                <a:latin typeface="Lucida Console" charset="0"/>
              </a:rPr>
              <a:t>#        </a:t>
            </a:r>
            <a:r>
              <a:rPr lang="fi-FI" sz="1400" dirty="0" err="1">
                <a:solidFill>
                  <a:schemeClr val="bg1"/>
                </a:solidFill>
                <a:latin typeface="Lucida Console" charset="0"/>
              </a:rPr>
              <a:t>require</a:t>
            </a:r>
            <a:r>
              <a:rPr lang="fi-FI" sz="1400" dirty="0">
                <a:solidFill>
                  <a:schemeClr val="bg1"/>
                </a:solidFill>
                <a:latin typeface="Lucida Console" charset="0"/>
              </a:rPr>
              <a:t> </a:t>
            </a:r>
            <a:r>
              <a:rPr lang="fi-FI" sz="1400" dirty="0" err="1">
                <a:solidFill>
                  <a:schemeClr val="bg1"/>
                </a:solidFill>
                <a:latin typeface="Lucida Console" charset="0"/>
              </a:rPr>
              <a:t>shibboleth</a:t>
            </a:r>
            <a:endParaRPr lang="fi-FI" sz="1400" dirty="0">
              <a:solidFill>
                <a:schemeClr val="bg1"/>
              </a:solidFill>
              <a:latin typeface="Lucida Console" charset="0"/>
            </a:endParaRPr>
          </a:p>
          <a:p>
            <a:r>
              <a:rPr lang="fi-FI" sz="1400" dirty="0">
                <a:solidFill>
                  <a:schemeClr val="bg1"/>
                </a:solidFill>
                <a:latin typeface="Lucida Console" charset="0"/>
              </a:rPr>
              <a:t>    &lt;/</a:t>
            </a:r>
            <a:r>
              <a:rPr lang="fi-FI" sz="1400" dirty="0" err="1">
                <a:solidFill>
                  <a:schemeClr val="bg1"/>
                </a:solidFill>
                <a:latin typeface="Lucida Console" charset="0"/>
              </a:rPr>
              <a:t>DirectoryMatch</a:t>
            </a:r>
            <a:r>
              <a:rPr lang="fi-FI" sz="1400" dirty="0">
                <a:solidFill>
                  <a:schemeClr val="bg1"/>
                </a:solidFill>
                <a:latin typeface="Lucida Console" charset="0"/>
              </a:rPr>
              <a:t>&gt;</a:t>
            </a:r>
          </a:p>
          <a:p>
            <a:r>
              <a:rPr lang="fi-FI" sz="1400" dirty="0">
                <a:solidFill>
                  <a:schemeClr val="bg1"/>
                </a:solidFill>
                <a:latin typeface="Lucida Console" charset="0"/>
              </a:rPr>
              <a:t>    &lt;</a:t>
            </a:r>
            <a:r>
              <a:rPr lang="fi-FI" sz="1400" dirty="0" err="1">
                <a:solidFill>
                  <a:schemeClr val="bg1"/>
                </a:solidFill>
                <a:latin typeface="Lucida Console" charset="0"/>
              </a:rPr>
              <a:t>FilesMatch</a:t>
            </a:r>
            <a:r>
              <a:rPr lang="fi-FI" sz="1400" dirty="0">
                <a:solidFill>
                  <a:schemeClr val="bg1"/>
                </a:solidFill>
                <a:latin typeface="Lucida Console" charset="0"/>
              </a:rPr>
              <a:t> "</a:t>
            </a:r>
            <a:r>
              <a:rPr lang="fi-FI" sz="1400" dirty="0" err="1">
                <a:solidFill>
                  <a:schemeClr val="bg1"/>
                </a:solidFill>
                <a:latin typeface="Lucida Console" charset="0"/>
              </a:rPr>
              <a:t>index.php</a:t>
            </a:r>
            <a:r>
              <a:rPr lang="fi-FI" sz="1400" dirty="0">
                <a:solidFill>
                  <a:schemeClr val="bg1"/>
                </a:solidFill>
                <a:latin typeface="Lucida Console" charset="0"/>
              </a:rPr>
              <a:t>"&gt;</a:t>
            </a:r>
          </a:p>
          <a:p>
            <a:r>
              <a:rPr lang="fi-FI" sz="1400" dirty="0">
                <a:solidFill>
                  <a:schemeClr val="bg1"/>
                </a:solidFill>
                <a:latin typeface="Lucida Console" charset="0"/>
              </a:rPr>
              <a:t>        </a:t>
            </a:r>
            <a:r>
              <a:rPr lang="fi-FI" sz="1400" dirty="0" err="1">
                <a:solidFill>
                  <a:schemeClr val="bg1"/>
                </a:solidFill>
                <a:latin typeface="Lucida Console" charset="0"/>
              </a:rPr>
              <a:t>AuthType</a:t>
            </a:r>
            <a:r>
              <a:rPr lang="fi-FI" sz="1400" dirty="0">
                <a:solidFill>
                  <a:schemeClr val="bg1"/>
                </a:solidFill>
                <a:latin typeface="Lucida Console" charset="0"/>
              </a:rPr>
              <a:t> </a:t>
            </a:r>
            <a:r>
              <a:rPr lang="fi-FI" sz="1400" dirty="0" err="1">
                <a:solidFill>
                  <a:schemeClr val="bg1"/>
                </a:solidFill>
                <a:latin typeface="Lucida Console" charset="0"/>
              </a:rPr>
              <a:t>shibboleth</a:t>
            </a:r>
            <a:endParaRPr lang="fi-FI" sz="1400" dirty="0">
              <a:solidFill>
                <a:schemeClr val="bg1"/>
              </a:solidFill>
              <a:latin typeface="Lucida Console" charset="0"/>
            </a:endParaRPr>
          </a:p>
          <a:p>
            <a:r>
              <a:rPr lang="fi-FI" sz="1400" dirty="0">
                <a:solidFill>
                  <a:schemeClr val="bg1"/>
                </a:solidFill>
                <a:latin typeface="Lucida Console" charset="0"/>
              </a:rPr>
              <a:t>        </a:t>
            </a:r>
            <a:r>
              <a:rPr lang="fi-FI" sz="1400" dirty="0" err="1">
                <a:solidFill>
                  <a:schemeClr val="bg1"/>
                </a:solidFill>
                <a:latin typeface="Lucida Console" charset="0"/>
              </a:rPr>
              <a:t>require</a:t>
            </a:r>
            <a:r>
              <a:rPr lang="fi-FI" sz="1400" dirty="0">
                <a:solidFill>
                  <a:schemeClr val="bg1"/>
                </a:solidFill>
                <a:latin typeface="Lucida Console" charset="0"/>
              </a:rPr>
              <a:t> </a:t>
            </a:r>
            <a:r>
              <a:rPr lang="fi-FI" sz="1400" dirty="0" err="1">
                <a:solidFill>
                  <a:schemeClr val="bg1"/>
                </a:solidFill>
                <a:latin typeface="Lucida Console" charset="0"/>
              </a:rPr>
              <a:t>shibboleth</a:t>
            </a:r>
            <a:endParaRPr lang="fi-FI" sz="1400" dirty="0">
              <a:solidFill>
                <a:schemeClr val="bg1"/>
              </a:solidFill>
              <a:latin typeface="Lucida Console" charset="0"/>
            </a:endParaRPr>
          </a:p>
          <a:p>
            <a:r>
              <a:rPr lang="fi-FI" sz="1400" dirty="0">
                <a:solidFill>
                  <a:schemeClr val="bg1"/>
                </a:solidFill>
                <a:latin typeface="Lucida Console" charset="0"/>
              </a:rPr>
              <a:t>    &lt;/</a:t>
            </a:r>
            <a:r>
              <a:rPr lang="fi-FI" sz="1400" dirty="0" err="1">
                <a:solidFill>
                  <a:schemeClr val="bg1"/>
                </a:solidFill>
                <a:latin typeface="Lucida Console" charset="0"/>
              </a:rPr>
              <a:t>FilesMatch</a:t>
            </a:r>
            <a:r>
              <a:rPr lang="fi-FI" sz="1400" dirty="0" smtClean="0">
                <a:solidFill>
                  <a:schemeClr val="bg1"/>
                </a:solidFill>
                <a:latin typeface="Lucida Console" charset="0"/>
              </a:rPr>
              <a:t>&gt;</a:t>
            </a:r>
            <a:endParaRPr lang="fi-FI" sz="1400" dirty="0">
              <a:solidFill>
                <a:schemeClr val="bg1"/>
              </a:solidFill>
              <a:latin typeface="Lucida Conso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81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Red </a:t>
            </a:r>
            <a:r>
              <a:rPr lang="fi-FI" dirty="0" err="1" smtClean="0"/>
              <a:t>Hat</a:t>
            </a:r>
            <a:r>
              <a:rPr lang="fi-FI" dirty="0" smtClean="0"/>
              <a:t> </a:t>
            </a:r>
            <a:r>
              <a:rPr lang="fi-FI" dirty="0" err="1" smtClean="0"/>
              <a:t>Satellite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Configuration</a:t>
            </a:r>
            <a:r>
              <a:rPr lang="fi-FI" dirty="0"/>
              <a:t> </a:t>
            </a:r>
            <a:r>
              <a:rPr lang="fi-FI" dirty="0" err="1" smtClean="0"/>
              <a:t>file</a:t>
            </a:r>
            <a:r>
              <a:rPr lang="fi-FI" dirty="0" smtClean="0"/>
              <a:t> management</a:t>
            </a:r>
          </a:p>
          <a:p>
            <a:r>
              <a:rPr lang="fi-FI" dirty="0" err="1" smtClean="0"/>
              <a:t>Package</a:t>
            </a:r>
            <a:r>
              <a:rPr lang="fi-FI" dirty="0" smtClean="0"/>
              <a:t> management</a:t>
            </a:r>
          </a:p>
          <a:p>
            <a:r>
              <a:rPr lang="fi-FI" dirty="0" smtClean="0"/>
              <a:t>Can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used</a:t>
            </a:r>
            <a:r>
              <a:rPr lang="fi-FI" dirty="0" smtClean="0"/>
              <a:t> to </a:t>
            </a:r>
            <a:r>
              <a:rPr lang="fi-FI" dirty="0" err="1" smtClean="0"/>
              <a:t>execute</a:t>
            </a:r>
            <a:r>
              <a:rPr lang="fi-FI" dirty="0" smtClean="0"/>
              <a:t> </a:t>
            </a:r>
            <a:r>
              <a:rPr lang="fi-FI" dirty="0" err="1" smtClean="0"/>
              <a:t>commands</a:t>
            </a:r>
            <a:endParaRPr lang="fi-FI" dirty="0"/>
          </a:p>
          <a:p>
            <a:r>
              <a:rPr lang="fi-FI" dirty="0" smtClean="0"/>
              <a:t>On an </a:t>
            </a:r>
            <a:r>
              <a:rPr lang="fi-FI" dirty="0" err="1" smtClean="0"/>
              <a:t>external</a:t>
            </a:r>
            <a:r>
              <a:rPr lang="fi-FI" dirty="0" smtClean="0"/>
              <a:t> </a:t>
            </a:r>
            <a:r>
              <a:rPr lang="fi-FI" dirty="0" err="1" smtClean="0"/>
              <a:t>server</a:t>
            </a:r>
            <a:endParaRPr lang="fi-FI" dirty="0" smtClean="0"/>
          </a:p>
          <a:p>
            <a:r>
              <a:rPr lang="fi-FI" dirty="0" smtClean="0"/>
              <a:t>A </a:t>
            </a:r>
            <a:r>
              <a:rPr lang="fi-FI" dirty="0" err="1" smtClean="0"/>
              <a:t>bit</a:t>
            </a:r>
            <a:r>
              <a:rPr lang="fi-FI" dirty="0" smtClean="0"/>
              <a:t> </a:t>
            </a:r>
            <a:r>
              <a:rPr lang="fi-FI" dirty="0" err="1" smtClean="0"/>
              <a:t>clumsy</a:t>
            </a:r>
            <a:r>
              <a:rPr lang="fi-FI" dirty="0" smtClean="0"/>
              <a:t> at </a:t>
            </a:r>
            <a:r>
              <a:rPr lang="fi-FI" dirty="0" err="1" smtClean="0"/>
              <a:t>times</a:t>
            </a:r>
            <a:endParaRPr lang="fi-FI" dirty="0" smtClean="0"/>
          </a:p>
          <a:p>
            <a:r>
              <a:rPr lang="fi-FI" dirty="0" err="1" smtClean="0"/>
              <a:t>E.g</a:t>
            </a:r>
            <a:r>
              <a:rPr lang="fi-FI" dirty="0" smtClean="0"/>
              <a:t>. </a:t>
            </a:r>
            <a:r>
              <a:rPr lang="fi-FI" dirty="0" err="1" smtClean="0"/>
              <a:t>Puppet</a:t>
            </a:r>
            <a:r>
              <a:rPr lang="fi-FI" dirty="0" smtClean="0"/>
              <a:t> is </a:t>
            </a:r>
            <a:r>
              <a:rPr lang="fi-FI" dirty="0" err="1" smtClean="0"/>
              <a:t>also</a:t>
            </a:r>
            <a:r>
              <a:rPr lang="fi-FI" dirty="0" smtClean="0"/>
              <a:t> a </a:t>
            </a:r>
            <a:r>
              <a:rPr lang="fi-FI" dirty="0" err="1" smtClean="0"/>
              <a:t>popular</a:t>
            </a:r>
            <a:r>
              <a:rPr lang="fi-FI" dirty="0" smtClean="0"/>
              <a:t> </a:t>
            </a:r>
            <a:r>
              <a:rPr lang="fi-FI" dirty="0" err="1" smtClean="0"/>
              <a:t>choice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91491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Fault-tolerance</a:t>
            </a:r>
          </a:p>
          <a:p>
            <a:pPr lvl="1"/>
            <a:r>
              <a:rPr lang="en-GB" dirty="0" smtClean="0"/>
              <a:t>One or even two of three front-end servers can be down without affecting end user experience (apart from possible performance issues)</a:t>
            </a:r>
          </a:p>
          <a:p>
            <a:r>
              <a:rPr lang="en-GB" dirty="0" smtClean="0"/>
              <a:t>Load-balancing and scalability</a:t>
            </a:r>
          </a:p>
          <a:p>
            <a:pPr lvl="1"/>
            <a:r>
              <a:rPr lang="en-GB" dirty="0" smtClean="0"/>
              <a:t>It’s typically less expensive to add servers than to increase their capacity</a:t>
            </a:r>
          </a:p>
          <a:p>
            <a:r>
              <a:rPr lang="en-GB" dirty="0" smtClean="0"/>
              <a:t>Rolling upgrades (no downtime)</a:t>
            </a:r>
          </a:p>
          <a:p>
            <a:pPr lvl="1"/>
            <a:r>
              <a:rPr lang="en-GB" dirty="0" smtClean="0"/>
              <a:t>E.g. restarting </a:t>
            </a:r>
            <a:r>
              <a:rPr lang="en-GB" dirty="0" err="1" smtClean="0"/>
              <a:t>Solr</a:t>
            </a:r>
            <a:r>
              <a:rPr lang="en-GB" dirty="0" smtClean="0"/>
              <a:t> on one server can be done without interrupting the service</a:t>
            </a:r>
          </a:p>
        </p:txBody>
      </p:sp>
    </p:spTree>
    <p:extLst>
      <p:ext uri="{BB962C8B-B14F-4D97-AF65-F5344CB8AC3E}">
        <p14:creationId xmlns:p14="http://schemas.microsoft.com/office/powerpoint/2010/main" val="20918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Downsides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Caches are local to each server, so e.g. hierarchy trees must be built on each server</a:t>
            </a:r>
          </a:p>
          <a:p>
            <a:pPr lvl="1"/>
            <a:r>
              <a:rPr lang="en-GB" dirty="0" smtClean="0"/>
              <a:t>Shared disk or cache in database?</a:t>
            </a:r>
            <a:endParaRPr lang="en-GB" dirty="0" smtClean="0"/>
          </a:p>
          <a:p>
            <a:r>
              <a:rPr lang="en-GB" dirty="0" err="1" smtClean="0"/>
              <a:t>AlphaBrowse</a:t>
            </a:r>
            <a:r>
              <a:rPr lang="en-GB" dirty="0" smtClean="0"/>
              <a:t> indexes must be available on all servers</a:t>
            </a:r>
          </a:p>
          <a:p>
            <a:pPr lvl="1"/>
            <a:r>
              <a:rPr lang="en-GB" dirty="0" smtClean="0"/>
              <a:t>Generate in all or distribute from one to the others</a:t>
            </a:r>
          </a:p>
          <a:p>
            <a:r>
              <a:rPr lang="en-GB" dirty="0" err="1" smtClean="0"/>
              <a:t>AlphaBrowse</a:t>
            </a:r>
            <a:r>
              <a:rPr lang="en-GB" dirty="0" smtClean="0"/>
              <a:t> won’t work with a </a:t>
            </a:r>
            <a:r>
              <a:rPr lang="en-GB" dirty="0" err="1" smtClean="0"/>
              <a:t>sharded</a:t>
            </a:r>
            <a:r>
              <a:rPr lang="en-GB" dirty="0" smtClean="0"/>
              <a:t> </a:t>
            </a:r>
            <a:r>
              <a:rPr lang="en-GB" dirty="0" err="1" smtClean="0"/>
              <a:t>Solr</a:t>
            </a:r>
            <a:r>
              <a:rPr lang="en-GB" dirty="0" smtClean="0"/>
              <a:t> index</a:t>
            </a:r>
          </a:p>
          <a:p>
            <a:r>
              <a:rPr lang="en-GB" dirty="0" err="1" smtClean="0"/>
              <a:t>Solr’s</a:t>
            </a:r>
            <a:r>
              <a:rPr lang="en-GB" dirty="0" smtClean="0"/>
              <a:t> </a:t>
            </a:r>
            <a:r>
              <a:rPr lang="en-GB" dirty="0" err="1" smtClean="0"/>
              <a:t>MoreLikeThis</a:t>
            </a:r>
            <a:r>
              <a:rPr lang="en-GB" dirty="0" smtClean="0"/>
              <a:t> query handler doesn’t work with distributed (</a:t>
            </a:r>
            <a:r>
              <a:rPr lang="en-GB" dirty="0" err="1" smtClean="0"/>
              <a:t>sharded</a:t>
            </a:r>
            <a:r>
              <a:rPr lang="en-GB" dirty="0" smtClean="0"/>
              <a:t>) indexes</a:t>
            </a:r>
          </a:p>
          <a:p>
            <a:pPr lvl="1"/>
            <a:r>
              <a:rPr lang="en-GB" dirty="0"/>
              <a:t>N</a:t>
            </a:r>
            <a:r>
              <a:rPr lang="en-GB" dirty="0" smtClean="0"/>
              <a:t>eed to investigate the new MLT handler that’s feature complete in </a:t>
            </a:r>
            <a:r>
              <a:rPr lang="en-GB" dirty="0" err="1" smtClean="0"/>
              <a:t>Solr</a:t>
            </a:r>
            <a:r>
              <a:rPr lang="en-GB" dirty="0" smtClean="0"/>
              <a:t> 5.3</a:t>
            </a:r>
          </a:p>
          <a:p>
            <a:r>
              <a:rPr lang="en-GB" dirty="0" err="1" smtClean="0"/>
              <a:t>Piwik</a:t>
            </a:r>
            <a:r>
              <a:rPr lang="en-GB" dirty="0" smtClean="0"/>
              <a:t> doesn’t work well in a load-balanced environment</a:t>
            </a:r>
          </a:p>
          <a:p>
            <a:pPr lvl="1"/>
            <a:r>
              <a:rPr lang="en-GB" dirty="0" smtClean="0"/>
              <a:t>On its own server</a:t>
            </a:r>
          </a:p>
          <a:p>
            <a:pPr lvl="1"/>
            <a:r>
              <a:rPr lang="en-GB" dirty="0" smtClean="0"/>
              <a:t>Could maybe use </a:t>
            </a:r>
            <a:r>
              <a:rPr lang="en-GB" dirty="0" err="1" smtClean="0"/>
              <a:t>QueuedTracking</a:t>
            </a:r>
            <a:r>
              <a:rPr lang="en-GB" dirty="0" smtClean="0"/>
              <a:t> with </a:t>
            </a:r>
            <a:r>
              <a:rPr lang="en-GB" dirty="0" err="1" smtClean="0"/>
              <a:t>Redis</a:t>
            </a:r>
            <a:r>
              <a:rPr lang="en-GB" dirty="0" smtClean="0"/>
              <a:t> Cluster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937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Pitfalls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Static file modification times</a:t>
            </a:r>
          </a:p>
          <a:p>
            <a:pPr lvl="1"/>
            <a:r>
              <a:rPr lang="en-GB" dirty="0" smtClean="0"/>
              <a:t>Need to be the same on all servers or caching won’t work</a:t>
            </a:r>
          </a:p>
          <a:p>
            <a:r>
              <a:rPr lang="en-GB" dirty="0" err="1" smtClean="0"/>
              <a:t>ETag</a:t>
            </a:r>
            <a:endParaRPr lang="en-GB" dirty="0" smtClean="0"/>
          </a:p>
          <a:p>
            <a:pPr lvl="1"/>
            <a:r>
              <a:rPr lang="en-GB" dirty="0" smtClean="0"/>
              <a:t>A simple hash identifying a file</a:t>
            </a:r>
          </a:p>
          <a:p>
            <a:pPr lvl="1"/>
            <a:r>
              <a:rPr lang="en-GB" dirty="0" smtClean="0"/>
              <a:t>Default Apache configuration will break caching</a:t>
            </a:r>
          </a:p>
          <a:p>
            <a:pPr lvl="1"/>
            <a:r>
              <a:rPr lang="en-GB" dirty="0" smtClean="0"/>
              <a:t>Alternative Apache configuration: </a:t>
            </a:r>
            <a:br>
              <a:rPr lang="en-GB" dirty="0" smtClean="0"/>
            </a:br>
            <a:r>
              <a:rPr lang="en-GB" dirty="0" err="1" smtClean="0"/>
              <a:t>FileETag</a:t>
            </a:r>
            <a:r>
              <a:rPr lang="en-GB" dirty="0" smtClean="0"/>
              <a:t> </a:t>
            </a:r>
            <a:r>
              <a:rPr lang="en-GB" dirty="0" err="1" smtClean="0"/>
              <a:t>MTime</a:t>
            </a:r>
            <a:r>
              <a:rPr lang="en-GB" dirty="0" smtClean="0"/>
              <a:t> Size</a:t>
            </a:r>
          </a:p>
          <a:p>
            <a:r>
              <a:rPr lang="en-GB" dirty="0" err="1"/>
              <a:t>SolrCloud</a:t>
            </a:r>
            <a:r>
              <a:rPr lang="en-GB" dirty="0"/>
              <a:t> distributes queries randomly unless </a:t>
            </a:r>
            <a:r>
              <a:rPr lang="en-GB" dirty="0" err="1"/>
              <a:t>preferLocalShards</a:t>
            </a:r>
            <a:r>
              <a:rPr lang="en-GB" dirty="0"/>
              <a:t> is </a:t>
            </a:r>
            <a:r>
              <a:rPr lang="en-GB" dirty="0" smtClean="0"/>
              <a:t>true</a:t>
            </a:r>
          </a:p>
          <a:p>
            <a:r>
              <a:rPr lang="en-GB" dirty="0" err="1"/>
              <a:t>MariaDB</a:t>
            </a:r>
            <a:r>
              <a:rPr lang="en-GB"/>
              <a:t> cluster needs to be manually started if all nodes </a:t>
            </a:r>
            <a:r>
              <a:rPr lang="en-GB"/>
              <a:t>go </a:t>
            </a:r>
            <a:r>
              <a:rPr lang="en-GB" smtClean="0"/>
              <a:t>down</a:t>
            </a:r>
            <a:endParaRPr lang="en-GB" dirty="0"/>
          </a:p>
          <a:p>
            <a:r>
              <a:rPr lang="en-GB" dirty="0" err="1" smtClean="0"/>
              <a:t>unixODBC</a:t>
            </a:r>
            <a:r>
              <a:rPr lang="en-GB" dirty="0" smtClean="0"/>
              <a:t> </a:t>
            </a:r>
            <a:r>
              <a:rPr lang="en-GB" dirty="0" smtClean="0"/>
              <a:t>used with Shibboleth crashes regularly on RHEL 6 servers</a:t>
            </a:r>
          </a:p>
          <a:p>
            <a:pPr lvl="1"/>
            <a:r>
              <a:rPr lang="en-GB" dirty="0"/>
              <a:t>N</a:t>
            </a:r>
            <a:r>
              <a:rPr lang="en-GB" dirty="0" smtClean="0"/>
              <a:t>eeds newer </a:t>
            </a:r>
            <a:r>
              <a:rPr lang="en-GB" dirty="0" err="1" smtClean="0"/>
              <a:t>unixODBC</a:t>
            </a:r>
            <a:r>
              <a:rPr lang="en-GB" dirty="0"/>
              <a:t> </a:t>
            </a:r>
            <a:r>
              <a:rPr lang="en-GB" dirty="0" smtClean="0"/>
              <a:t>I had to roll into a package </a:t>
            </a:r>
            <a:r>
              <a:rPr lang="en-GB" dirty="0" smtClean="0"/>
              <a:t>myself</a:t>
            </a:r>
          </a:p>
        </p:txBody>
      </p:sp>
    </p:spTree>
    <p:extLst>
      <p:ext uri="{BB962C8B-B14F-4D97-AF65-F5344CB8AC3E}">
        <p14:creationId xmlns:p14="http://schemas.microsoft.com/office/powerpoint/2010/main" val="109900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Possible</a:t>
            </a:r>
            <a:r>
              <a:rPr lang="fi-FI" dirty="0" smtClean="0"/>
              <a:t> Next </a:t>
            </a:r>
            <a:r>
              <a:rPr lang="fi-FI" dirty="0" err="1" smtClean="0"/>
              <a:t>Steps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Sharding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index</a:t>
            </a:r>
            <a:endParaRPr lang="fi-FI" dirty="0" smtClean="0"/>
          </a:p>
          <a:p>
            <a:pPr lvl="1"/>
            <a:r>
              <a:rPr lang="fi-FI" dirty="0" err="1" smtClean="0"/>
              <a:t>Couple</a:t>
            </a:r>
            <a:r>
              <a:rPr lang="fi-FI" dirty="0" smtClean="0"/>
              <a:t> </a:t>
            </a:r>
            <a:r>
              <a:rPr lang="fi-FI" dirty="0" err="1" smtClean="0"/>
              <a:t>each</a:t>
            </a:r>
            <a:r>
              <a:rPr lang="fi-FI" dirty="0" smtClean="0"/>
              <a:t> </a:t>
            </a:r>
            <a:r>
              <a:rPr lang="fi-FI" dirty="0" err="1" smtClean="0"/>
              <a:t>front-end</a:t>
            </a:r>
            <a:r>
              <a:rPr lang="fi-FI" dirty="0" smtClean="0"/>
              <a:t> </a:t>
            </a:r>
            <a:r>
              <a:rPr lang="fi-FI" dirty="0" err="1" smtClean="0"/>
              <a:t>server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an </a:t>
            </a:r>
            <a:r>
              <a:rPr lang="fi-FI" dirty="0" err="1" smtClean="0"/>
              <a:t>index</a:t>
            </a:r>
            <a:r>
              <a:rPr lang="fi-FI" dirty="0" smtClean="0"/>
              <a:t> </a:t>
            </a:r>
            <a:r>
              <a:rPr lang="fi-FI" dirty="0" err="1" smtClean="0"/>
              <a:t>server</a:t>
            </a:r>
            <a:r>
              <a:rPr lang="fi-FI" dirty="0" smtClean="0"/>
              <a:t> and </a:t>
            </a:r>
            <a:r>
              <a:rPr lang="fi-FI" dirty="0" err="1" smtClean="0"/>
              <a:t>split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index</a:t>
            </a:r>
            <a:r>
              <a:rPr lang="fi-FI" dirty="0" smtClean="0"/>
              <a:t> into </a:t>
            </a:r>
            <a:r>
              <a:rPr lang="fi-FI" dirty="0" err="1" smtClean="0"/>
              <a:t>two</a:t>
            </a:r>
            <a:r>
              <a:rPr lang="fi-FI" dirty="0" smtClean="0"/>
              <a:t> </a:t>
            </a:r>
            <a:r>
              <a:rPr lang="fi-FI" dirty="0" err="1" smtClean="0"/>
              <a:t>shards</a:t>
            </a:r>
            <a:endParaRPr lang="fi-FI" dirty="0" smtClean="0"/>
          </a:p>
          <a:p>
            <a:pPr lvl="1"/>
            <a:r>
              <a:rPr lang="fi-FI" dirty="0" err="1" smtClean="0"/>
              <a:t>Keep</a:t>
            </a:r>
            <a:r>
              <a:rPr lang="fi-FI" dirty="0" smtClean="0"/>
              <a:t> it </a:t>
            </a:r>
            <a:r>
              <a:rPr lang="fi-FI" dirty="0" err="1" smtClean="0"/>
              <a:t>manual</a:t>
            </a:r>
            <a:r>
              <a:rPr lang="fi-FI" dirty="0" smtClean="0"/>
              <a:t> </a:t>
            </a:r>
            <a:r>
              <a:rPr lang="fi-FI" dirty="0" err="1" smtClean="0"/>
              <a:t>so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each</a:t>
            </a:r>
            <a:r>
              <a:rPr lang="fi-FI" dirty="0" smtClean="0"/>
              <a:t> </a:t>
            </a:r>
            <a:r>
              <a:rPr lang="fi-FI" dirty="0" err="1" smtClean="0"/>
              <a:t>couple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updated</a:t>
            </a:r>
            <a:r>
              <a:rPr lang="fi-FI" dirty="0" smtClean="0"/>
              <a:t> and </a:t>
            </a:r>
            <a:r>
              <a:rPr lang="fi-FI" dirty="0" err="1" smtClean="0"/>
              <a:t>rebooted</a:t>
            </a:r>
            <a:r>
              <a:rPr lang="fi-FI" dirty="0" smtClean="0"/>
              <a:t> </a:t>
            </a:r>
            <a:r>
              <a:rPr lang="fi-FI" dirty="0" err="1" smtClean="0"/>
              <a:t>without</a:t>
            </a:r>
            <a:r>
              <a:rPr lang="fi-FI" dirty="0" smtClean="0"/>
              <a:t> </a:t>
            </a:r>
            <a:r>
              <a:rPr lang="fi-FI" dirty="0" err="1" smtClean="0"/>
              <a:t>affecting</a:t>
            </a:r>
            <a:r>
              <a:rPr lang="fi-FI" dirty="0" smtClean="0"/>
              <a:t> </a:t>
            </a:r>
            <a:r>
              <a:rPr lang="fi-FI" dirty="0" err="1" smtClean="0"/>
              <a:t>others</a:t>
            </a:r>
            <a:endParaRPr lang="fi-FI" dirty="0" smtClean="0"/>
          </a:p>
          <a:p>
            <a:pPr lvl="1"/>
            <a:r>
              <a:rPr lang="fi-FI" dirty="0" err="1" smtClean="0"/>
              <a:t>Requires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new</a:t>
            </a:r>
            <a:r>
              <a:rPr lang="fi-FI" dirty="0" smtClean="0"/>
              <a:t> </a:t>
            </a:r>
            <a:r>
              <a:rPr lang="fi-FI" dirty="0" err="1" smtClean="0"/>
              <a:t>MoreLikeThis</a:t>
            </a:r>
            <a:r>
              <a:rPr lang="fi-FI" dirty="0" smtClean="0"/>
              <a:t> </a:t>
            </a:r>
            <a:r>
              <a:rPr lang="fi-FI" dirty="0" err="1" smtClean="0"/>
              <a:t>handler</a:t>
            </a:r>
            <a:endParaRPr lang="fi-FI" dirty="0" smtClean="0"/>
          </a:p>
          <a:p>
            <a:r>
              <a:rPr lang="fi-FI" dirty="0" smtClean="0"/>
              <a:t>More </a:t>
            </a:r>
            <a:r>
              <a:rPr lang="fi-FI" dirty="0" err="1" smtClean="0"/>
              <a:t>memory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SSD on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servers</a:t>
            </a:r>
            <a:endParaRPr lang="fi-FI" dirty="0" smtClean="0"/>
          </a:p>
          <a:p>
            <a:pPr lvl="1"/>
            <a:r>
              <a:rPr lang="fi-FI" dirty="0" smtClean="0"/>
              <a:t>At </a:t>
            </a:r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point</a:t>
            </a:r>
            <a:r>
              <a:rPr lang="fi-FI" dirty="0" smtClean="0"/>
              <a:t> it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become</a:t>
            </a:r>
            <a:r>
              <a:rPr lang="fi-FI" dirty="0" smtClean="0"/>
              <a:t> </a:t>
            </a:r>
            <a:r>
              <a:rPr lang="fi-FI" dirty="0" err="1" smtClean="0"/>
              <a:t>impractical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memory</a:t>
            </a:r>
            <a:endParaRPr lang="fi-FI" dirty="0" smtClean="0"/>
          </a:p>
          <a:p>
            <a:pPr lvl="1"/>
            <a:r>
              <a:rPr lang="fi-FI" dirty="0" smtClean="0"/>
              <a:t>SSD </a:t>
            </a:r>
            <a:r>
              <a:rPr lang="fi-FI" dirty="0" err="1" smtClean="0"/>
              <a:t>might</a:t>
            </a:r>
            <a:r>
              <a:rPr lang="fi-FI" dirty="0" smtClean="0"/>
              <a:t> help</a:t>
            </a:r>
          </a:p>
          <a:p>
            <a:r>
              <a:rPr lang="fi-FI" dirty="0" err="1" smtClean="0"/>
              <a:t>Mess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garbage</a:t>
            </a:r>
            <a:r>
              <a:rPr lang="fi-FI" dirty="0" smtClean="0"/>
              <a:t> </a:t>
            </a:r>
            <a:r>
              <a:rPr lang="fi-FI" dirty="0" err="1" smtClean="0"/>
              <a:t>collection</a:t>
            </a:r>
            <a:r>
              <a:rPr lang="fi-FI" dirty="0" smtClean="0"/>
              <a:t> </a:t>
            </a:r>
            <a:r>
              <a:rPr lang="fi-FI" dirty="0" err="1" smtClean="0"/>
              <a:t>settings</a:t>
            </a:r>
            <a:endParaRPr lang="fi-FI" dirty="0" smtClean="0"/>
          </a:p>
          <a:p>
            <a:pPr lvl="1"/>
            <a:r>
              <a:rPr lang="fi-FI" dirty="0" err="1" smtClean="0"/>
              <a:t>Uhh</a:t>
            </a:r>
            <a:r>
              <a:rPr lang="fi-FI" dirty="0" smtClean="0"/>
              <a:t>…</a:t>
            </a:r>
          </a:p>
          <a:p>
            <a:r>
              <a:rPr lang="fi-FI" dirty="0" err="1" smtClean="0"/>
              <a:t>Smarter</a:t>
            </a:r>
            <a:r>
              <a:rPr lang="fi-FI" dirty="0" smtClean="0"/>
              <a:t> </a:t>
            </a:r>
            <a:r>
              <a:rPr lang="fi-FI" dirty="0" err="1" smtClean="0"/>
              <a:t>load</a:t>
            </a:r>
            <a:r>
              <a:rPr lang="fi-FI" dirty="0" smtClean="0"/>
              <a:t> </a:t>
            </a:r>
            <a:r>
              <a:rPr lang="fi-FI" dirty="0" err="1" smtClean="0"/>
              <a:t>balancers</a:t>
            </a:r>
            <a:r>
              <a:rPr lang="fi-FI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73234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Links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SolrCloud</a:t>
            </a:r>
            <a:r>
              <a:rPr lang="fi-FI" dirty="0"/>
              <a:t>: </a:t>
            </a:r>
            <a:r>
              <a:rPr lang="fi-FI" dirty="0">
                <a:hlinkClick r:id="rId2"/>
              </a:rPr>
              <a:t>https://</a:t>
            </a:r>
            <a:r>
              <a:rPr lang="fi-FI" dirty="0" smtClean="0">
                <a:hlinkClick r:id="rId2"/>
              </a:rPr>
              <a:t>cwiki.apache.org/confluence/display/solr/SolrCloud</a:t>
            </a:r>
            <a:endParaRPr lang="fi-FI" dirty="0" smtClean="0"/>
          </a:p>
          <a:p>
            <a:r>
              <a:rPr lang="fi-FI" dirty="0" err="1" smtClean="0"/>
              <a:t>Our</a:t>
            </a:r>
            <a:r>
              <a:rPr lang="fi-FI" dirty="0" smtClean="0"/>
              <a:t> </a:t>
            </a:r>
            <a:r>
              <a:rPr lang="fi-FI" dirty="0" err="1" smtClean="0"/>
              <a:t>Solr</a:t>
            </a:r>
            <a:r>
              <a:rPr lang="fi-FI" dirty="0" smtClean="0"/>
              <a:t> </a:t>
            </a:r>
            <a:r>
              <a:rPr lang="fi-FI" dirty="0" err="1" smtClean="0"/>
              <a:t>package</a:t>
            </a:r>
            <a:r>
              <a:rPr lang="fi-FI" dirty="0"/>
              <a:t>: </a:t>
            </a:r>
            <a:r>
              <a:rPr lang="fi-FI" dirty="0">
                <a:hlinkClick r:id="rId3"/>
              </a:rPr>
              <a:t>https://</a:t>
            </a:r>
            <a:r>
              <a:rPr lang="fi-FI" dirty="0" smtClean="0">
                <a:hlinkClick r:id="rId3"/>
              </a:rPr>
              <a:t>github.com/NatLibFi/NDL-VuFind-Solr</a:t>
            </a:r>
            <a:endParaRPr lang="fi-FI" dirty="0" smtClean="0"/>
          </a:p>
          <a:p>
            <a:r>
              <a:rPr lang="fi-FI" dirty="0" err="1" smtClean="0"/>
              <a:t>MariaDB</a:t>
            </a:r>
            <a:r>
              <a:rPr lang="fi-FI" dirty="0" smtClean="0"/>
              <a:t> </a:t>
            </a:r>
            <a:r>
              <a:rPr lang="fi-FI" dirty="0" err="1" smtClean="0"/>
              <a:t>Galera</a:t>
            </a:r>
            <a:r>
              <a:rPr lang="fi-FI" dirty="0"/>
              <a:t> Cluster: </a:t>
            </a:r>
            <a:r>
              <a:rPr lang="fi-FI" dirty="0">
                <a:hlinkClick r:id="rId4"/>
              </a:rPr>
              <a:t>https://mariadb.com/kb/en/mariadb/getting-started-with-mariadb-galera-cluster</a:t>
            </a:r>
            <a:r>
              <a:rPr lang="fi-FI" dirty="0" smtClean="0">
                <a:hlinkClick r:id="rId4"/>
              </a:rPr>
              <a:t>/</a:t>
            </a:r>
            <a:endParaRPr lang="fi-FI" dirty="0" smtClean="0"/>
          </a:p>
          <a:p>
            <a:r>
              <a:rPr lang="fi-FI" dirty="0" err="1" smtClean="0"/>
              <a:t>VuFind</a:t>
            </a:r>
            <a:r>
              <a:rPr lang="fi-FI" dirty="0" smtClean="0"/>
              <a:t> </a:t>
            </a:r>
            <a:r>
              <a:rPr lang="fi-FI" dirty="0" err="1" smtClean="0"/>
              <a:t>fault-tolerance</a:t>
            </a:r>
            <a:r>
              <a:rPr lang="fi-FI" dirty="0" smtClean="0"/>
              <a:t> </a:t>
            </a:r>
            <a:r>
              <a:rPr lang="fi-FI" dirty="0" err="1" smtClean="0"/>
              <a:t>page</a:t>
            </a:r>
            <a:r>
              <a:rPr lang="fi-FI" dirty="0" smtClean="0"/>
              <a:t>: </a:t>
            </a:r>
            <a:r>
              <a:rPr lang="fi-FI" dirty="0">
                <a:hlinkClick r:id="rId5"/>
              </a:rPr>
              <a:t>https://</a:t>
            </a:r>
            <a:r>
              <a:rPr lang="fi-FI" dirty="0" smtClean="0">
                <a:hlinkClick r:id="rId5"/>
              </a:rPr>
              <a:t>vufind.org/wiki/vufind2:fault_tolerance_and_load_balancing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unixODBC</a:t>
            </a:r>
            <a:r>
              <a:rPr lang="fi-FI" dirty="0"/>
              <a:t> on RHEL 6: </a:t>
            </a:r>
            <a:r>
              <a:rPr lang="fi-FI" dirty="0">
                <a:hlinkClick r:id="rId6"/>
              </a:rPr>
              <a:t>https://</a:t>
            </a:r>
            <a:r>
              <a:rPr lang="fi-FI" dirty="0" smtClean="0">
                <a:hlinkClick r:id="rId6"/>
              </a:rPr>
              <a:t>github.com/EreMaijala/unixODBC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847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Not bad, huh?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Ere </a:t>
            </a:r>
            <a:r>
              <a:rPr lang="en-GB" dirty="0" err="1" smtClean="0"/>
              <a:t>Maijala</a:t>
            </a:r>
            <a:endParaRPr lang="en-GB" dirty="0" smtClean="0"/>
          </a:p>
          <a:p>
            <a:r>
              <a:rPr lang="en-GB" dirty="0" err="1" smtClean="0"/>
              <a:t>ere.maijala@helsinki.fi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2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Project </a:t>
            </a:r>
            <a:r>
              <a:rPr lang="fi-FI" dirty="0" err="1" smtClean="0"/>
              <a:t>Background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Part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National Digital Library </a:t>
            </a:r>
            <a:r>
              <a:rPr lang="fi-FI" dirty="0" err="1" smtClean="0"/>
              <a:t>initiative</a:t>
            </a:r>
            <a:endParaRPr lang="fi-FI" dirty="0" smtClean="0"/>
          </a:p>
          <a:p>
            <a:r>
              <a:rPr lang="fi-FI" dirty="0" smtClean="0"/>
              <a:t>A </a:t>
            </a:r>
            <a:r>
              <a:rPr lang="fi-FI" dirty="0" err="1" smtClean="0"/>
              <a:t>discovery</a:t>
            </a:r>
            <a:r>
              <a:rPr lang="fi-FI" dirty="0" smtClean="0"/>
              <a:t> </a:t>
            </a:r>
            <a:r>
              <a:rPr lang="fi-FI" dirty="0" err="1" smtClean="0"/>
              <a:t>interface</a:t>
            </a:r>
            <a:r>
              <a:rPr lang="fi-FI" dirty="0" smtClean="0"/>
              <a:t> for </a:t>
            </a:r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Finnish</a:t>
            </a:r>
            <a:r>
              <a:rPr lang="fi-FI" dirty="0" smtClean="0"/>
              <a:t> </a:t>
            </a:r>
            <a:r>
              <a:rPr lang="fi-FI" dirty="0" err="1" smtClean="0"/>
              <a:t>archives</a:t>
            </a:r>
            <a:r>
              <a:rPr lang="fi-FI" dirty="0" smtClean="0"/>
              <a:t>, </a:t>
            </a:r>
            <a:r>
              <a:rPr lang="fi-FI" dirty="0" err="1" smtClean="0"/>
              <a:t>libraries</a:t>
            </a:r>
            <a:r>
              <a:rPr lang="fi-FI" dirty="0" smtClean="0"/>
              <a:t> and </a:t>
            </a:r>
            <a:r>
              <a:rPr lang="fi-FI" dirty="0" err="1" smtClean="0"/>
              <a:t>museums</a:t>
            </a:r>
            <a:endParaRPr lang="fi-FI" dirty="0" smtClean="0"/>
          </a:p>
          <a:p>
            <a:r>
              <a:rPr lang="fi-FI" dirty="0" err="1" smtClean="0"/>
              <a:t>Initially</a:t>
            </a:r>
            <a:r>
              <a:rPr lang="fi-FI" dirty="0" smtClean="0"/>
              <a:t> </a:t>
            </a:r>
            <a:r>
              <a:rPr lang="fi-FI" dirty="0" err="1" smtClean="0"/>
              <a:t>based</a:t>
            </a:r>
            <a:r>
              <a:rPr lang="fi-FI" dirty="0" smtClean="0"/>
              <a:t> on a </a:t>
            </a:r>
            <a:r>
              <a:rPr lang="fi-FI" dirty="0" err="1" smtClean="0"/>
              <a:t>commercial</a:t>
            </a:r>
            <a:r>
              <a:rPr lang="fi-FI" dirty="0" smtClean="0"/>
              <a:t> </a:t>
            </a:r>
            <a:r>
              <a:rPr lang="fi-FI" dirty="0" err="1" smtClean="0"/>
              <a:t>product</a:t>
            </a:r>
            <a:endParaRPr lang="fi-FI" dirty="0" smtClean="0"/>
          </a:p>
          <a:p>
            <a:pPr lvl="1"/>
            <a:r>
              <a:rPr lang="fi-FI" dirty="0" err="1" smtClean="0"/>
              <a:t>Insufficient</a:t>
            </a:r>
            <a:r>
              <a:rPr lang="fi-FI" dirty="0" smtClean="0"/>
              <a:t> 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needs</a:t>
            </a:r>
            <a:endParaRPr lang="fi-FI" dirty="0" smtClean="0"/>
          </a:p>
          <a:p>
            <a:r>
              <a:rPr lang="fi-FI" dirty="0" err="1" smtClean="0"/>
              <a:t>Development</a:t>
            </a:r>
            <a:r>
              <a:rPr lang="fi-FI" dirty="0" smtClean="0"/>
              <a:t> of </a:t>
            </a:r>
            <a:r>
              <a:rPr lang="fi-FI" dirty="0" err="1" smtClean="0"/>
              <a:t>VuFind-based</a:t>
            </a:r>
            <a:r>
              <a:rPr lang="fi-FI" dirty="0" smtClean="0"/>
              <a:t> </a:t>
            </a:r>
            <a:r>
              <a:rPr lang="fi-FI" dirty="0" err="1" smtClean="0"/>
              <a:t>service</a:t>
            </a:r>
            <a:r>
              <a:rPr lang="fi-FI" dirty="0" smtClean="0"/>
              <a:t> </a:t>
            </a:r>
            <a:r>
              <a:rPr lang="fi-FI" dirty="0" err="1" smtClean="0"/>
              <a:t>started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beginning</a:t>
            </a:r>
            <a:r>
              <a:rPr lang="fi-FI" dirty="0" smtClean="0"/>
              <a:t> of 2012</a:t>
            </a:r>
          </a:p>
          <a:p>
            <a:r>
              <a:rPr lang="fi-FI" dirty="0" err="1" smtClean="0"/>
              <a:t>Older</a:t>
            </a:r>
            <a:r>
              <a:rPr lang="fi-FI" dirty="0" smtClean="0"/>
              <a:t> </a:t>
            </a:r>
            <a:r>
              <a:rPr lang="fi-FI" dirty="0" err="1" smtClean="0"/>
              <a:t>services</a:t>
            </a:r>
            <a:r>
              <a:rPr lang="fi-FI" dirty="0" smtClean="0"/>
              <a:t> </a:t>
            </a:r>
            <a:r>
              <a:rPr lang="fi-FI" dirty="0" err="1" smtClean="0"/>
              <a:t>had</a:t>
            </a:r>
            <a:r>
              <a:rPr lang="fi-FI" dirty="0" smtClean="0"/>
              <a:t> </a:t>
            </a:r>
            <a:r>
              <a:rPr lang="fi-FI" dirty="0" err="1" smtClean="0"/>
              <a:t>planned</a:t>
            </a:r>
            <a:r>
              <a:rPr lang="fi-FI" dirty="0" smtClean="0"/>
              <a:t> (and </a:t>
            </a:r>
            <a:r>
              <a:rPr lang="fi-FI" dirty="0" err="1" smtClean="0"/>
              <a:t>unplanned</a:t>
            </a:r>
            <a:r>
              <a:rPr lang="fi-FI" dirty="0" smtClean="0"/>
              <a:t>) </a:t>
            </a:r>
            <a:r>
              <a:rPr lang="fi-FI" dirty="0" err="1" smtClean="0"/>
              <a:t>downtime</a:t>
            </a:r>
            <a:r>
              <a:rPr lang="fi-FI" dirty="0" smtClean="0"/>
              <a:t> </a:t>
            </a:r>
            <a:r>
              <a:rPr lang="fi-FI" dirty="0" err="1" smtClean="0"/>
              <a:t>due</a:t>
            </a:r>
            <a:r>
              <a:rPr lang="fi-FI" dirty="0" smtClean="0"/>
              <a:t> to </a:t>
            </a:r>
            <a:r>
              <a:rPr lang="fi-FI" dirty="0" err="1" smtClean="0"/>
              <a:t>updates</a:t>
            </a:r>
            <a:r>
              <a:rPr lang="fi-FI" dirty="0" smtClean="0"/>
              <a:t>, </a:t>
            </a:r>
            <a:r>
              <a:rPr lang="fi-FI" dirty="0" err="1" smtClean="0"/>
              <a:t>backups</a:t>
            </a:r>
            <a:r>
              <a:rPr lang="fi-FI" dirty="0" smtClean="0"/>
              <a:t>, </a:t>
            </a:r>
            <a:r>
              <a:rPr lang="fi-FI" dirty="0" err="1" smtClean="0"/>
              <a:t>configuration</a:t>
            </a:r>
            <a:r>
              <a:rPr lang="fi-FI" dirty="0" smtClean="0"/>
              <a:t> </a:t>
            </a:r>
            <a:r>
              <a:rPr lang="fi-FI" dirty="0" err="1" smtClean="0"/>
              <a:t>changes</a:t>
            </a:r>
            <a:r>
              <a:rPr lang="fi-FI" dirty="0" smtClean="0"/>
              <a:t> etc.</a:t>
            </a:r>
          </a:p>
          <a:p>
            <a:pPr lvl="1"/>
            <a:r>
              <a:rPr lang="fi-FI" dirty="0" err="1" smtClean="0"/>
              <a:t>Try</a:t>
            </a:r>
            <a:r>
              <a:rPr lang="fi-FI" dirty="0" smtClean="0"/>
              <a:t> to </a:t>
            </a:r>
            <a:r>
              <a:rPr lang="fi-FI" dirty="0" err="1" smtClean="0"/>
              <a:t>make</a:t>
            </a:r>
            <a:r>
              <a:rPr lang="fi-FI" dirty="0" smtClean="0"/>
              <a:t> </a:t>
            </a:r>
            <a:r>
              <a:rPr lang="fi-FI" dirty="0" err="1" smtClean="0"/>
              <a:t>things</a:t>
            </a:r>
            <a:r>
              <a:rPr lang="fi-FI" dirty="0" smtClean="0"/>
              <a:t> </a:t>
            </a:r>
            <a:r>
              <a:rPr lang="fi-FI" dirty="0" err="1" smtClean="0"/>
              <a:t>better</a:t>
            </a:r>
            <a:r>
              <a:rPr lang="fi-FI" dirty="0" smtClean="0"/>
              <a:t> </a:t>
            </a:r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time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72151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Architecture </a:t>
            </a:r>
            <a:r>
              <a:rPr lang="fi-FI" dirty="0" err="1" smtClean="0"/>
              <a:t>Overview</a:t>
            </a:r>
            <a:endParaRPr lang="fi-FI" dirty="0"/>
          </a:p>
        </p:txBody>
      </p:sp>
      <p:pic>
        <p:nvPicPr>
          <p:cNvPr id="1026" name="Picture 2" descr="ttp://www.kdk.fi/images/Public_interface_architecture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893915"/>
            <a:ext cx="6048672" cy="491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1906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What’s</a:t>
            </a:r>
            <a:r>
              <a:rPr lang="fi-FI" dirty="0" smtClean="0"/>
              <a:t> </a:t>
            </a:r>
            <a:r>
              <a:rPr lang="fi-FI" dirty="0" err="1" smtClean="0"/>
              <a:t>Fault</a:t>
            </a:r>
            <a:r>
              <a:rPr lang="fi-FI" dirty="0" smtClean="0"/>
              <a:t> </a:t>
            </a:r>
            <a:r>
              <a:rPr lang="fi-FI" dirty="0" err="1" smtClean="0"/>
              <a:t>Tolerance</a:t>
            </a:r>
            <a:r>
              <a:rPr lang="fi-FI" dirty="0" smtClean="0"/>
              <a:t> and </a:t>
            </a:r>
            <a:r>
              <a:rPr lang="fi-FI" dirty="0" err="1" smtClean="0"/>
              <a:t>Load</a:t>
            </a:r>
            <a:r>
              <a:rPr lang="fi-FI" dirty="0" smtClean="0"/>
              <a:t> </a:t>
            </a:r>
            <a:r>
              <a:rPr lang="fi-FI" dirty="0" err="1" smtClean="0"/>
              <a:t>Balancing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Fault</a:t>
            </a:r>
            <a:r>
              <a:rPr lang="fi-FI" dirty="0" smtClean="0"/>
              <a:t> </a:t>
            </a:r>
            <a:r>
              <a:rPr lang="fi-FI" dirty="0" err="1" smtClean="0"/>
              <a:t>tolerance</a:t>
            </a:r>
            <a:r>
              <a:rPr lang="fi-FI" dirty="0" smtClean="0"/>
              <a:t> in </a:t>
            </a:r>
            <a:r>
              <a:rPr lang="fi-FI" dirty="0" err="1" smtClean="0"/>
              <a:t>this</a:t>
            </a:r>
            <a:r>
              <a:rPr lang="fi-FI" dirty="0" smtClean="0"/>
              <a:t> case </a:t>
            </a:r>
            <a:r>
              <a:rPr lang="fi-FI" dirty="0" err="1" smtClean="0"/>
              <a:t>means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loss</a:t>
            </a:r>
            <a:r>
              <a:rPr lang="fi-FI" dirty="0" smtClean="0"/>
              <a:t> of a </a:t>
            </a:r>
            <a:r>
              <a:rPr lang="fi-FI" dirty="0" err="1" smtClean="0"/>
              <a:t>front-end</a:t>
            </a:r>
            <a:r>
              <a:rPr lang="fi-FI" dirty="0" smtClean="0"/>
              <a:t> </a:t>
            </a:r>
            <a:r>
              <a:rPr lang="fi-FI" dirty="0" err="1" smtClean="0"/>
              <a:t>server</a:t>
            </a:r>
            <a:r>
              <a:rPr lang="fi-FI" dirty="0" smtClean="0"/>
              <a:t> </a:t>
            </a:r>
            <a:r>
              <a:rPr lang="fi-FI" dirty="0" err="1" smtClean="0"/>
              <a:t>causes</a:t>
            </a:r>
            <a:r>
              <a:rPr lang="fi-FI" dirty="0" smtClean="0"/>
              <a:t> (</a:t>
            </a:r>
            <a:r>
              <a:rPr lang="fi-FI" dirty="0" err="1" smtClean="0"/>
              <a:t>mostly</a:t>
            </a:r>
            <a:r>
              <a:rPr lang="fi-FI" dirty="0" smtClean="0"/>
              <a:t>) no </a:t>
            </a:r>
            <a:r>
              <a:rPr lang="fi-FI" dirty="0" err="1" smtClean="0"/>
              <a:t>problems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end-users</a:t>
            </a:r>
            <a:r>
              <a:rPr lang="fi-FI" dirty="0" smtClean="0"/>
              <a:t> </a:t>
            </a:r>
            <a:r>
              <a:rPr lang="fi-FI" dirty="0" err="1" smtClean="0"/>
              <a:t>would</a:t>
            </a:r>
            <a:r>
              <a:rPr lang="fi-FI" dirty="0" smtClean="0"/>
              <a:t> </a:t>
            </a:r>
            <a:r>
              <a:rPr lang="fi-FI" dirty="0" err="1" smtClean="0"/>
              <a:t>see</a:t>
            </a:r>
            <a:endParaRPr lang="fi-FI" dirty="0" smtClean="0"/>
          </a:p>
          <a:p>
            <a:pPr lvl="1"/>
            <a:r>
              <a:rPr lang="fi-FI" dirty="0" err="1" smtClean="0"/>
              <a:t>Depending</a:t>
            </a:r>
            <a:r>
              <a:rPr lang="fi-FI" dirty="0" smtClean="0"/>
              <a:t> on </a:t>
            </a:r>
            <a:r>
              <a:rPr lang="fi-FI" dirty="0" err="1" smtClean="0"/>
              <a:t>load</a:t>
            </a:r>
            <a:r>
              <a:rPr lang="fi-FI" dirty="0" smtClean="0"/>
              <a:t> </a:t>
            </a:r>
            <a:r>
              <a:rPr lang="fi-FI" dirty="0" err="1" smtClean="0"/>
              <a:t>balancer</a:t>
            </a:r>
            <a:r>
              <a:rPr lang="fi-FI" dirty="0" smtClean="0"/>
              <a:t> </a:t>
            </a:r>
            <a:r>
              <a:rPr lang="fi-FI" dirty="0" err="1" smtClean="0"/>
              <a:t>configuration</a:t>
            </a:r>
            <a:r>
              <a:rPr lang="fi-FI" dirty="0" smtClean="0"/>
              <a:t> </a:t>
            </a:r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transiest</a:t>
            </a:r>
            <a:r>
              <a:rPr lang="fi-FI" dirty="0" smtClean="0"/>
              <a:t> </a:t>
            </a:r>
            <a:r>
              <a:rPr lang="fi-FI" dirty="0" err="1" smtClean="0"/>
              <a:t>request</a:t>
            </a:r>
            <a:r>
              <a:rPr lang="fi-FI" dirty="0" smtClean="0"/>
              <a:t> </a:t>
            </a:r>
            <a:r>
              <a:rPr lang="fi-FI" dirty="0" err="1" smtClean="0"/>
              <a:t>failures</a:t>
            </a:r>
            <a:r>
              <a:rPr lang="fi-FI" dirty="0" smtClean="0"/>
              <a:t>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occur</a:t>
            </a:r>
            <a:endParaRPr lang="fi-FI" dirty="0" smtClean="0"/>
          </a:p>
          <a:p>
            <a:r>
              <a:rPr lang="fi-FI" dirty="0" err="1" smtClean="0"/>
              <a:t>Load</a:t>
            </a:r>
            <a:r>
              <a:rPr lang="fi-FI" dirty="0" smtClean="0"/>
              <a:t> </a:t>
            </a:r>
            <a:r>
              <a:rPr lang="fi-FI" dirty="0" err="1" smtClean="0"/>
              <a:t>balancing</a:t>
            </a:r>
            <a:r>
              <a:rPr lang="fi-FI" dirty="0" smtClean="0"/>
              <a:t> </a:t>
            </a:r>
            <a:r>
              <a:rPr lang="fi-FI" dirty="0" err="1" smtClean="0"/>
              <a:t>allows</a:t>
            </a:r>
            <a:r>
              <a:rPr lang="fi-FI" dirty="0" smtClean="0"/>
              <a:t> to </a:t>
            </a:r>
            <a:r>
              <a:rPr lang="fi-FI" dirty="0" err="1" smtClean="0"/>
              <a:t>use</a:t>
            </a:r>
            <a:r>
              <a:rPr lang="fi-FI" dirty="0" smtClean="0"/>
              <a:t> a </a:t>
            </a:r>
            <a:r>
              <a:rPr lang="fi-FI" dirty="0" err="1" smtClean="0"/>
              <a:t>few</a:t>
            </a:r>
            <a:r>
              <a:rPr lang="fi-FI" dirty="0" smtClean="0"/>
              <a:t> </a:t>
            </a:r>
            <a:r>
              <a:rPr lang="fi-FI" dirty="0" err="1" smtClean="0"/>
              <a:t>smaller</a:t>
            </a:r>
            <a:r>
              <a:rPr lang="fi-FI" dirty="0" smtClean="0"/>
              <a:t> </a:t>
            </a:r>
            <a:r>
              <a:rPr lang="fi-FI" dirty="0" err="1" smtClean="0"/>
              <a:t>servers</a:t>
            </a:r>
            <a:r>
              <a:rPr lang="fi-FI" dirty="0" smtClean="0"/>
              <a:t> </a:t>
            </a:r>
            <a:r>
              <a:rPr lang="fi-FI" dirty="0" err="1" smtClean="0"/>
              <a:t>instead</a:t>
            </a:r>
            <a:r>
              <a:rPr lang="fi-FI" dirty="0" smtClean="0"/>
              <a:t> of a </a:t>
            </a:r>
            <a:r>
              <a:rPr lang="fi-FI" dirty="0" err="1" smtClean="0"/>
              <a:t>big</a:t>
            </a:r>
            <a:r>
              <a:rPr lang="fi-FI" dirty="0" smtClean="0"/>
              <a:t> </a:t>
            </a:r>
            <a:r>
              <a:rPr lang="fi-FI" dirty="0" err="1" smtClean="0"/>
              <a:t>one</a:t>
            </a:r>
            <a:r>
              <a:rPr lang="fi-FI" dirty="0"/>
              <a:t> </a:t>
            </a:r>
            <a:r>
              <a:rPr lang="fi-FI" dirty="0" smtClean="0"/>
              <a:t>and </a:t>
            </a:r>
            <a:r>
              <a:rPr lang="fi-FI" dirty="0" err="1" smtClean="0"/>
              <a:t>makes</a:t>
            </a:r>
            <a:r>
              <a:rPr lang="fi-FI" dirty="0" smtClean="0"/>
              <a:t> it </a:t>
            </a:r>
            <a:r>
              <a:rPr lang="fi-FI" dirty="0" err="1" smtClean="0"/>
              <a:t>easier</a:t>
            </a:r>
            <a:r>
              <a:rPr lang="fi-FI" dirty="0" smtClean="0"/>
              <a:t> to </a:t>
            </a:r>
            <a:r>
              <a:rPr lang="fi-FI" dirty="0" err="1" smtClean="0"/>
              <a:t>scale</a:t>
            </a:r>
            <a:r>
              <a:rPr lang="fi-FI" dirty="0" smtClean="0"/>
              <a:t> </a:t>
            </a:r>
            <a:r>
              <a:rPr lang="fi-FI" dirty="0" err="1" smtClean="0"/>
              <a:t>further</a:t>
            </a:r>
            <a:endParaRPr lang="fi-FI" dirty="0" smtClean="0"/>
          </a:p>
          <a:p>
            <a:r>
              <a:rPr lang="fi-FI" dirty="0" smtClean="0"/>
              <a:t>Can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implemented</a:t>
            </a:r>
            <a:r>
              <a:rPr lang="fi-FI" dirty="0" smtClean="0"/>
              <a:t> in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ways</a:t>
            </a:r>
            <a:endParaRPr lang="fi-FI" dirty="0" smtClean="0"/>
          </a:p>
          <a:p>
            <a:r>
              <a:rPr lang="fi-FI" dirty="0" smtClean="0"/>
              <a:t>Here </a:t>
            </a:r>
            <a:r>
              <a:rPr lang="fi-FI" dirty="0" err="1" smtClean="0"/>
              <a:t>each</a:t>
            </a:r>
            <a:r>
              <a:rPr lang="fi-FI" dirty="0" smtClean="0"/>
              <a:t> </a:t>
            </a:r>
            <a:r>
              <a:rPr lang="fi-FI" dirty="0" err="1" smtClean="0"/>
              <a:t>server</a:t>
            </a:r>
            <a:r>
              <a:rPr lang="fi-FI" dirty="0" smtClean="0"/>
              <a:t> </a:t>
            </a:r>
            <a:r>
              <a:rPr lang="fi-FI" dirty="0" err="1" smtClean="0"/>
              <a:t>includes</a:t>
            </a:r>
            <a:r>
              <a:rPr lang="fi-FI" dirty="0" smtClean="0"/>
              <a:t> </a:t>
            </a:r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services</a:t>
            </a:r>
            <a:r>
              <a:rPr lang="fi-FI" dirty="0" smtClean="0"/>
              <a:t> </a:t>
            </a:r>
            <a:r>
              <a:rPr lang="fi-FI" dirty="0" err="1" smtClean="0"/>
              <a:t>critical</a:t>
            </a:r>
            <a:r>
              <a:rPr lang="fi-FI" dirty="0" smtClean="0"/>
              <a:t> to </a:t>
            </a:r>
            <a:r>
              <a:rPr lang="fi-FI" dirty="0" err="1" smtClean="0"/>
              <a:t>VuFind</a:t>
            </a:r>
            <a:endParaRPr lang="fi-FI" dirty="0" smtClean="0"/>
          </a:p>
          <a:p>
            <a:r>
              <a:rPr lang="en-GB" dirty="0"/>
              <a:t>No sticky sessions</a:t>
            </a:r>
          </a:p>
          <a:p>
            <a:pPr lvl="1"/>
            <a:r>
              <a:rPr lang="en-GB" dirty="0" smtClean="0"/>
              <a:t>Requests and thus user sessions </a:t>
            </a:r>
            <a:r>
              <a:rPr lang="en-GB" dirty="0"/>
              <a:t>not bound to a single server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923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Main Software Components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VuFind</a:t>
            </a:r>
            <a:endParaRPr lang="fi-FI" dirty="0" smtClean="0"/>
          </a:p>
          <a:p>
            <a:r>
              <a:rPr lang="fi-FI" dirty="0" err="1" smtClean="0"/>
              <a:t>MariaDB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Galera</a:t>
            </a:r>
            <a:r>
              <a:rPr lang="fi-FI" dirty="0" smtClean="0"/>
              <a:t> Cluster</a:t>
            </a:r>
          </a:p>
          <a:p>
            <a:r>
              <a:rPr lang="fi-FI" dirty="0" err="1" smtClean="0"/>
              <a:t>Solr</a:t>
            </a:r>
            <a:r>
              <a:rPr lang="fi-FI" dirty="0" smtClean="0"/>
              <a:t> </a:t>
            </a:r>
            <a:r>
              <a:rPr lang="fi-FI" dirty="0" smtClean="0"/>
              <a:t>5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SolrCloud</a:t>
            </a:r>
            <a:endParaRPr lang="fi-FI" dirty="0" smtClean="0"/>
          </a:p>
          <a:p>
            <a:r>
              <a:rPr lang="fi-FI" dirty="0" err="1" smtClean="0"/>
              <a:t>Shibboleth</a:t>
            </a:r>
            <a:r>
              <a:rPr lang="fi-FI" dirty="0" smtClean="0"/>
              <a:t> Service Provider</a:t>
            </a:r>
            <a:endParaRPr lang="fi-FI" dirty="0"/>
          </a:p>
          <a:p>
            <a:r>
              <a:rPr lang="fi-FI" dirty="0" smtClean="0"/>
              <a:t>Red </a:t>
            </a:r>
            <a:r>
              <a:rPr lang="fi-FI" dirty="0" err="1" smtClean="0"/>
              <a:t>Hat</a:t>
            </a:r>
            <a:r>
              <a:rPr lang="fi-FI" dirty="0" smtClean="0"/>
              <a:t> </a:t>
            </a:r>
            <a:r>
              <a:rPr lang="fi-FI" dirty="0" err="1" smtClean="0"/>
              <a:t>Satellite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20969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Hardware Architecture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hardware load balancer</a:t>
            </a:r>
          </a:p>
          <a:p>
            <a:pPr lvl="1"/>
            <a:r>
              <a:rPr lang="en-GB" dirty="0" smtClean="0"/>
              <a:t>In our case Cisco ACE</a:t>
            </a:r>
          </a:p>
          <a:p>
            <a:pPr lvl="1"/>
            <a:r>
              <a:rPr lang="en-GB" dirty="0" smtClean="0"/>
              <a:t>Software based solutions such as </a:t>
            </a:r>
            <a:r>
              <a:rPr lang="en-GB" dirty="0" err="1" smtClean="0"/>
              <a:t>HAproxy</a:t>
            </a:r>
            <a:r>
              <a:rPr lang="en-GB" dirty="0" smtClean="0"/>
              <a:t> also possible, probably also more versatile (but one more server adds a single point of failure)</a:t>
            </a:r>
          </a:p>
          <a:p>
            <a:r>
              <a:rPr lang="en-GB" dirty="0" smtClean="0"/>
              <a:t>VMWare cluster for servers</a:t>
            </a:r>
          </a:p>
          <a:p>
            <a:pPr lvl="1"/>
            <a:r>
              <a:rPr lang="en-GB" dirty="0" smtClean="0"/>
              <a:t>3 front-end servers each running </a:t>
            </a:r>
            <a:r>
              <a:rPr lang="en-GB" dirty="0" err="1" smtClean="0"/>
              <a:t>VuFind</a:t>
            </a:r>
            <a:r>
              <a:rPr lang="en-GB" dirty="0" smtClean="0"/>
              <a:t>, </a:t>
            </a:r>
            <a:r>
              <a:rPr lang="en-GB" dirty="0" err="1" smtClean="0"/>
              <a:t>MariaDB</a:t>
            </a:r>
            <a:r>
              <a:rPr lang="en-GB" dirty="0" smtClean="0"/>
              <a:t> and </a:t>
            </a:r>
            <a:r>
              <a:rPr lang="en-GB" dirty="0" err="1" smtClean="0"/>
              <a:t>Solr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971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Additional</a:t>
            </a:r>
            <a:r>
              <a:rPr lang="fi-FI" dirty="0" smtClean="0"/>
              <a:t> Hardware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Try to handle other load on separate servers to keep load on each front-end server as symmetric as possible</a:t>
            </a:r>
          </a:p>
          <a:p>
            <a:endParaRPr lang="en-GB" dirty="0"/>
          </a:p>
          <a:p>
            <a:r>
              <a:rPr lang="en-GB" dirty="0" smtClean="0"/>
              <a:t>1 </a:t>
            </a:r>
            <a:r>
              <a:rPr lang="en-GB" dirty="0"/>
              <a:t>back-end server handling harvesting and indexing</a:t>
            </a:r>
          </a:p>
          <a:p>
            <a:pPr lvl="1"/>
            <a:r>
              <a:rPr lang="en-GB" dirty="0" smtClean="0"/>
              <a:t>Keep </a:t>
            </a:r>
            <a:r>
              <a:rPr lang="en-GB" dirty="0"/>
              <a:t>load on each front end server in balance</a:t>
            </a:r>
          </a:p>
          <a:p>
            <a:r>
              <a:rPr lang="en-GB" dirty="0"/>
              <a:t>1 front-end staging server</a:t>
            </a:r>
          </a:p>
          <a:p>
            <a:r>
              <a:rPr lang="en-GB" dirty="0"/>
              <a:t>1 front-end and 1 back-end development server</a:t>
            </a:r>
          </a:p>
          <a:p>
            <a:r>
              <a:rPr lang="en-GB" dirty="0"/>
              <a:t>For </a:t>
            </a:r>
            <a:r>
              <a:rPr lang="en-GB" dirty="0" err="1"/>
              <a:t>Piwik</a:t>
            </a:r>
            <a:r>
              <a:rPr lang="en-GB" dirty="0"/>
              <a:t> 1 primary server and 1 hot standby server using </a:t>
            </a:r>
            <a:r>
              <a:rPr lang="en-GB" dirty="0" err="1"/>
              <a:t>MariaDB</a:t>
            </a:r>
            <a:r>
              <a:rPr lang="en-GB" dirty="0"/>
              <a:t> master-slave replication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840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Load Balancer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Set up to distribute requests randomly between servers</a:t>
            </a:r>
          </a:p>
          <a:p>
            <a:r>
              <a:rPr lang="en-GB" dirty="0"/>
              <a:t>Uses </a:t>
            </a:r>
            <a:r>
              <a:rPr lang="en-GB" dirty="0" err="1"/>
              <a:t>VuFind’s</a:t>
            </a:r>
            <a:r>
              <a:rPr lang="en-GB" dirty="0"/>
              <a:t> /</a:t>
            </a:r>
            <a:r>
              <a:rPr lang="en-GB" dirty="0" smtClean="0"/>
              <a:t>AJAX/</a:t>
            </a:r>
            <a:r>
              <a:rPr lang="en-GB" dirty="0" err="1" smtClean="0"/>
              <a:t>SystemStatus</a:t>
            </a:r>
            <a:r>
              <a:rPr lang="en-GB" dirty="0" smtClean="0"/>
              <a:t> service to check server health</a:t>
            </a:r>
          </a:p>
          <a:p>
            <a:r>
              <a:rPr lang="en-GB" dirty="0" smtClean="0"/>
              <a:t>Set up to use X-Forwarded-For header in requests to front-end servers</a:t>
            </a:r>
          </a:p>
          <a:p>
            <a:r>
              <a:rPr lang="en-GB" dirty="0" smtClean="0"/>
              <a:t>Service’s DNS entry points to the load balancer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93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VuFind</a:t>
            </a:r>
            <a:r>
              <a:rPr lang="fi-FI" dirty="0" smtClean="0"/>
              <a:t> and </a:t>
            </a:r>
            <a:r>
              <a:rPr lang="fi-FI" dirty="0" err="1" smtClean="0"/>
              <a:t>Apache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Identical</a:t>
            </a:r>
            <a:r>
              <a:rPr lang="fi-FI" dirty="0" smtClean="0"/>
              <a:t> </a:t>
            </a:r>
            <a:r>
              <a:rPr lang="fi-FI" dirty="0" err="1" smtClean="0"/>
              <a:t>installations</a:t>
            </a:r>
            <a:r>
              <a:rPr lang="fi-FI" dirty="0" smtClean="0"/>
              <a:t> on </a:t>
            </a:r>
            <a:r>
              <a:rPr lang="fi-FI" dirty="0" err="1" smtClean="0"/>
              <a:t>each</a:t>
            </a:r>
            <a:r>
              <a:rPr lang="fi-FI" dirty="0" smtClean="0"/>
              <a:t> </a:t>
            </a:r>
            <a:r>
              <a:rPr lang="fi-FI" dirty="0" err="1" smtClean="0"/>
              <a:t>front-end</a:t>
            </a:r>
            <a:r>
              <a:rPr lang="fi-FI" dirty="0" smtClean="0"/>
              <a:t> </a:t>
            </a:r>
            <a:r>
              <a:rPr lang="fi-FI" dirty="0" err="1" smtClean="0"/>
              <a:t>server</a:t>
            </a:r>
            <a:endParaRPr lang="fi-FI" dirty="0" smtClean="0"/>
          </a:p>
          <a:p>
            <a:r>
              <a:rPr lang="fi-FI" dirty="0" err="1" smtClean="0"/>
              <a:t>mod_rpaf</a:t>
            </a:r>
            <a:r>
              <a:rPr lang="fi-FI" dirty="0" smtClean="0"/>
              <a:t> </a:t>
            </a:r>
            <a:r>
              <a:rPr lang="fi-FI" dirty="0" err="1" smtClean="0"/>
              <a:t>used</a:t>
            </a:r>
            <a:r>
              <a:rPr lang="fi-FI" dirty="0" smtClean="0"/>
              <a:t> in </a:t>
            </a:r>
            <a:r>
              <a:rPr lang="fi-FI" dirty="0" err="1" smtClean="0"/>
              <a:t>Apache</a:t>
            </a:r>
            <a:r>
              <a:rPr lang="fi-FI" dirty="0" smtClean="0"/>
              <a:t> to </a:t>
            </a:r>
            <a:r>
              <a:rPr lang="fi-FI" dirty="0" err="1" smtClean="0"/>
              <a:t>map</a:t>
            </a:r>
            <a:r>
              <a:rPr lang="fi-FI" dirty="0" smtClean="0"/>
              <a:t> IP </a:t>
            </a:r>
            <a:r>
              <a:rPr lang="fi-FI" dirty="0" err="1" smtClean="0"/>
              <a:t>address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X-</a:t>
            </a:r>
            <a:r>
              <a:rPr lang="fi-FI" dirty="0" err="1" smtClean="0"/>
              <a:t>Forwarded</a:t>
            </a:r>
            <a:r>
              <a:rPr lang="fi-FI" dirty="0" smtClean="0"/>
              <a:t>-For </a:t>
            </a:r>
            <a:r>
              <a:rPr lang="fi-FI" dirty="0" smtClean="0"/>
              <a:t>to </a:t>
            </a:r>
            <a:r>
              <a:rPr lang="fi-FI" dirty="0" err="1" smtClean="0"/>
              <a:t>normal</a:t>
            </a:r>
            <a:r>
              <a:rPr lang="fi-FI" dirty="0" smtClean="0"/>
              <a:t> </a:t>
            </a:r>
            <a:r>
              <a:rPr lang="fi-FI" dirty="0" err="1" smtClean="0"/>
              <a:t>Apache</a:t>
            </a:r>
            <a:r>
              <a:rPr lang="fi-FI" dirty="0" smtClean="0"/>
              <a:t> </a:t>
            </a:r>
            <a:r>
              <a:rPr lang="fi-FI" dirty="0" err="1" smtClean="0"/>
              <a:t>fields</a:t>
            </a:r>
            <a:endParaRPr lang="fi-FI" dirty="0" smtClean="0"/>
          </a:p>
          <a:p>
            <a:pPr lvl="1"/>
            <a:r>
              <a:rPr lang="fi-FI" dirty="0" smtClean="0"/>
              <a:t>No </a:t>
            </a:r>
            <a:r>
              <a:rPr lang="fi-FI" dirty="0" err="1" smtClean="0"/>
              <a:t>special</a:t>
            </a:r>
            <a:r>
              <a:rPr lang="fi-FI" dirty="0" smtClean="0"/>
              <a:t> </a:t>
            </a:r>
            <a:r>
              <a:rPr lang="fi-FI" dirty="0" err="1" smtClean="0"/>
              <a:t>logic</a:t>
            </a:r>
            <a:r>
              <a:rPr lang="fi-FI" dirty="0" smtClean="0"/>
              <a:t> </a:t>
            </a:r>
            <a:r>
              <a:rPr lang="fi-FI" dirty="0" err="1" smtClean="0"/>
              <a:t>needed</a:t>
            </a:r>
            <a:r>
              <a:rPr lang="fi-FI" dirty="0" smtClean="0"/>
              <a:t> in </a:t>
            </a:r>
            <a:r>
              <a:rPr lang="fi-FI" dirty="0" err="1" smtClean="0"/>
              <a:t>other</a:t>
            </a:r>
            <a:r>
              <a:rPr lang="fi-FI" dirty="0" smtClean="0"/>
              <a:t> software </a:t>
            </a:r>
            <a:r>
              <a:rPr lang="fi-FI" dirty="0" err="1" smtClean="0"/>
              <a:t>components</a:t>
            </a:r>
            <a:endParaRPr lang="fi-FI" dirty="0" smtClean="0"/>
          </a:p>
          <a:p>
            <a:r>
              <a:rPr lang="fi-FI" dirty="0" err="1" smtClean="0"/>
              <a:t>VuFind</a:t>
            </a:r>
            <a:r>
              <a:rPr lang="fi-FI" dirty="0" smtClean="0"/>
              <a:t> set </a:t>
            </a:r>
            <a:r>
              <a:rPr lang="fi-FI" dirty="0" err="1" smtClean="0"/>
              <a:t>up</a:t>
            </a:r>
            <a:r>
              <a:rPr lang="fi-FI" dirty="0" smtClean="0"/>
              <a:t> to </a:t>
            </a:r>
            <a:r>
              <a:rPr lang="fi-FI" dirty="0" err="1" smtClean="0"/>
              <a:t>fall</a:t>
            </a:r>
            <a:r>
              <a:rPr lang="fi-FI" dirty="0" smtClean="0"/>
              <a:t> </a:t>
            </a:r>
            <a:r>
              <a:rPr lang="fi-FI" dirty="0" err="1" smtClean="0"/>
              <a:t>back</a:t>
            </a:r>
            <a:r>
              <a:rPr lang="fi-FI" dirty="0" smtClean="0"/>
              <a:t> to </a:t>
            </a:r>
            <a:r>
              <a:rPr lang="fi-FI" dirty="0" err="1" smtClean="0"/>
              <a:t>another</a:t>
            </a:r>
            <a:r>
              <a:rPr lang="fi-FI" dirty="0" smtClean="0"/>
              <a:t> </a:t>
            </a:r>
            <a:r>
              <a:rPr lang="fi-FI" dirty="0" err="1" smtClean="0"/>
              <a:t>Solr</a:t>
            </a:r>
            <a:r>
              <a:rPr lang="fi-FI" dirty="0" smtClean="0"/>
              <a:t> </a:t>
            </a:r>
            <a:r>
              <a:rPr lang="fi-FI" dirty="0" err="1" smtClean="0"/>
              <a:t>instance</a:t>
            </a:r>
            <a:r>
              <a:rPr lang="fi-FI" dirty="0" smtClean="0"/>
              <a:t>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local</a:t>
            </a:r>
            <a:r>
              <a:rPr lang="fi-FI" dirty="0" smtClean="0"/>
              <a:t> </a:t>
            </a:r>
            <a:r>
              <a:rPr lang="fi-FI" dirty="0" err="1" smtClean="0"/>
              <a:t>one</a:t>
            </a:r>
            <a:r>
              <a:rPr lang="fi-FI" dirty="0" smtClean="0"/>
              <a:t> is </a:t>
            </a:r>
            <a:r>
              <a:rPr lang="fi-FI" dirty="0" err="1" smtClean="0"/>
              <a:t>down</a:t>
            </a:r>
            <a:endParaRPr lang="fi-FI" dirty="0" smtClean="0"/>
          </a:p>
          <a:p>
            <a:r>
              <a:rPr lang="fi-FI" dirty="0" err="1" smtClean="0"/>
              <a:t>VuFind’s</a:t>
            </a:r>
            <a:r>
              <a:rPr lang="fi-FI" dirty="0" smtClean="0"/>
              <a:t> /AJAX/</a:t>
            </a:r>
            <a:r>
              <a:rPr lang="fi-FI" dirty="0" err="1" smtClean="0"/>
              <a:t>SystemStatus</a:t>
            </a:r>
            <a:r>
              <a:rPr lang="fi-FI" dirty="0" smtClean="0"/>
              <a:t> set </a:t>
            </a:r>
            <a:r>
              <a:rPr lang="fi-FI" dirty="0" err="1" smtClean="0"/>
              <a:t>up</a:t>
            </a:r>
            <a:r>
              <a:rPr lang="fi-FI" dirty="0" smtClean="0"/>
              <a:t> to </a:t>
            </a:r>
            <a:r>
              <a:rPr lang="fi-FI" dirty="0" err="1" smtClean="0"/>
              <a:t>use</a:t>
            </a:r>
            <a:r>
              <a:rPr lang="fi-FI" dirty="0" smtClean="0"/>
              <a:t> a </a:t>
            </a:r>
            <a:r>
              <a:rPr lang="fi-FI" dirty="0" err="1" smtClean="0"/>
              <a:t>health</a:t>
            </a:r>
            <a:r>
              <a:rPr lang="fi-FI" dirty="0" smtClean="0"/>
              <a:t> </a:t>
            </a:r>
            <a:r>
              <a:rPr lang="fi-FI" dirty="0" err="1" smtClean="0"/>
              <a:t>check</a:t>
            </a:r>
            <a:r>
              <a:rPr lang="fi-FI" dirty="0" smtClean="0"/>
              <a:t> </a:t>
            </a:r>
            <a:r>
              <a:rPr lang="fi-FI" dirty="0" err="1" smtClean="0"/>
              <a:t>file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used</a:t>
            </a:r>
            <a:r>
              <a:rPr lang="fi-FI" dirty="0" smtClean="0"/>
              <a:t> to </a:t>
            </a:r>
            <a:r>
              <a:rPr lang="fi-FI" dirty="0" err="1" smtClean="0"/>
              <a:t>drop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server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load</a:t>
            </a:r>
            <a:r>
              <a:rPr lang="fi-FI" dirty="0"/>
              <a:t> </a:t>
            </a:r>
            <a:r>
              <a:rPr lang="fi-FI" dirty="0" err="1" smtClean="0"/>
              <a:t>balancer</a:t>
            </a:r>
            <a:endParaRPr lang="fi-FI" dirty="0" smtClean="0"/>
          </a:p>
          <a:p>
            <a:r>
              <a:rPr lang="fi-FI" dirty="0" err="1" smtClean="0"/>
              <a:t>Scheduled</a:t>
            </a:r>
            <a:r>
              <a:rPr lang="fi-FI" dirty="0" smtClean="0"/>
              <a:t> </a:t>
            </a:r>
            <a:r>
              <a:rPr lang="fi-FI" dirty="0" err="1" smtClean="0"/>
              <a:t>tasks</a:t>
            </a:r>
            <a:r>
              <a:rPr lang="fi-FI" dirty="0" smtClean="0"/>
              <a:t> </a:t>
            </a:r>
            <a:r>
              <a:rPr lang="fi-FI" dirty="0" err="1" smtClean="0"/>
              <a:t>like</a:t>
            </a:r>
            <a:r>
              <a:rPr lang="fi-FI" dirty="0" smtClean="0"/>
              <a:t> </a:t>
            </a:r>
            <a:r>
              <a:rPr lang="fi-FI" dirty="0" err="1" smtClean="0"/>
              <a:t>cleaning</a:t>
            </a:r>
            <a:r>
              <a:rPr lang="fi-FI" dirty="0" smtClean="0"/>
              <a:t> </a:t>
            </a:r>
            <a:r>
              <a:rPr lang="fi-FI" dirty="0" err="1" smtClean="0"/>
              <a:t>up</a:t>
            </a:r>
            <a:r>
              <a:rPr lang="fi-FI" dirty="0" smtClean="0"/>
              <a:t> of </a:t>
            </a:r>
            <a:r>
              <a:rPr lang="fi-FI" dirty="0" err="1" smtClean="0"/>
              <a:t>expired</a:t>
            </a:r>
            <a:r>
              <a:rPr lang="fi-FI" dirty="0" smtClean="0"/>
              <a:t> </a:t>
            </a:r>
            <a:r>
              <a:rPr lang="fi-FI" dirty="0" err="1" smtClean="0"/>
              <a:t>searches</a:t>
            </a:r>
            <a:r>
              <a:rPr lang="fi-FI" dirty="0" smtClean="0"/>
              <a:t> </a:t>
            </a:r>
            <a:r>
              <a:rPr lang="fi-FI" dirty="0" err="1" smtClean="0"/>
              <a:t>done</a:t>
            </a:r>
            <a:r>
              <a:rPr lang="fi-FI" dirty="0" smtClean="0"/>
              <a:t> on </a:t>
            </a:r>
            <a:r>
              <a:rPr lang="fi-FI" dirty="0" err="1" smtClean="0"/>
              <a:t>one</a:t>
            </a:r>
            <a:r>
              <a:rPr lang="fi-FI" dirty="0" smtClean="0"/>
              <a:t> </a:t>
            </a:r>
            <a:r>
              <a:rPr lang="fi-FI" dirty="0" err="1" smtClean="0"/>
              <a:t>front-end</a:t>
            </a:r>
            <a:endParaRPr lang="fi-FI" dirty="0" smtClean="0"/>
          </a:p>
          <a:p>
            <a:r>
              <a:rPr lang="fi-FI" dirty="0" err="1" smtClean="0"/>
              <a:t>AlphaBrowse</a:t>
            </a:r>
            <a:r>
              <a:rPr lang="fi-FI" dirty="0" smtClean="0"/>
              <a:t> </a:t>
            </a:r>
            <a:r>
              <a:rPr lang="fi-FI" dirty="0" err="1" smtClean="0"/>
              <a:t>indexing</a:t>
            </a:r>
            <a:r>
              <a:rPr lang="fi-FI" dirty="0" smtClean="0"/>
              <a:t> </a:t>
            </a:r>
            <a:r>
              <a:rPr lang="fi-FI" dirty="0" err="1" smtClean="0"/>
              <a:t>needs</a:t>
            </a:r>
            <a:r>
              <a:rPr lang="fi-FI" dirty="0" smtClean="0"/>
              <a:t> to </a:t>
            </a:r>
            <a:r>
              <a:rPr lang="fi-FI" dirty="0" err="1" smtClean="0"/>
              <a:t>run</a:t>
            </a:r>
            <a:r>
              <a:rPr lang="fi-FI" dirty="0" smtClean="0"/>
              <a:t> on </a:t>
            </a:r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servers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151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K_uusia_diapohja_valk">
  <a:themeElements>
    <a:clrScheme name="KK vanha">
      <a:dk1>
        <a:srgbClr val="000000"/>
      </a:dk1>
      <a:lt1>
        <a:srgbClr val="FFFFFF"/>
      </a:lt1>
      <a:dk2>
        <a:srgbClr val="00386B"/>
      </a:dk2>
      <a:lt2>
        <a:srgbClr val="CCCCCC"/>
      </a:lt2>
      <a:accent1>
        <a:srgbClr val="00386B"/>
      </a:accent1>
      <a:accent2>
        <a:srgbClr val="FFCC33"/>
      </a:accent2>
      <a:accent3>
        <a:srgbClr val="5C9ED2"/>
      </a:accent3>
      <a:accent4>
        <a:srgbClr val="9361D6"/>
      </a:accent4>
      <a:accent5>
        <a:srgbClr val="A68011"/>
      </a:accent5>
      <a:accent6>
        <a:srgbClr val="3366D2"/>
      </a:accent6>
      <a:hlink>
        <a:srgbClr val="009999"/>
      </a:hlink>
      <a:folHlink>
        <a:srgbClr val="B2B2D1"/>
      </a:folHlink>
    </a:clrScheme>
    <a:fontScheme name="Kansalliskirjasto_P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F269D9135FAE64EA9C9422F632F4A93" ma:contentTypeVersion="0" ma:contentTypeDescription="Luo uusi asiakirja." ma:contentTypeScope="" ma:versionID="fd9d695042b6d1baf8c52fffde76c425">
  <xsd:schema xmlns:xsd="http://www.w3.org/2001/XMLSchema" xmlns:p="http://schemas.microsoft.com/office/2006/metadata/properties" targetNamespace="http://schemas.microsoft.com/office/2006/metadata/properties" ma:root="true" ma:fieldsID="22c9da951e987266d296bc1d7d04551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A1A3FC1-D08F-454A-A089-D77C8510DB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8AF64C-0F20-4366-872F-FCA80E1791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B84DF164-B74C-4931-AD12-678774612EFF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KK_kvp_englanti</Template>
  <TotalTime>42310</TotalTime>
  <Words>890</Words>
  <Application>Microsoft Macintosh PowerPoint</Application>
  <PresentationFormat>Näytössä katseltava diaesitys (4:3)</PresentationFormat>
  <Paragraphs>143</Paragraphs>
  <Slides>19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19</vt:i4>
      </vt:variant>
    </vt:vector>
  </HeadingPairs>
  <TitlesOfParts>
    <vt:vector size="24" baseType="lpstr">
      <vt:lpstr>Adobe Garamond Pro</vt:lpstr>
      <vt:lpstr>Lucida Console</vt:lpstr>
      <vt:lpstr>Wingdings</vt:lpstr>
      <vt:lpstr>Arial</vt:lpstr>
      <vt:lpstr>KK_uusia_diapohja_valk</vt:lpstr>
      <vt:lpstr>Fault-tolerant and Load-balanced VuFind</vt:lpstr>
      <vt:lpstr>Project Background</vt:lpstr>
      <vt:lpstr>Architecture Overview</vt:lpstr>
      <vt:lpstr>What’s Fault Tolerance and Load Balancing About</vt:lpstr>
      <vt:lpstr>Main Software Components</vt:lpstr>
      <vt:lpstr>Hardware Architecture</vt:lpstr>
      <vt:lpstr>Additional Hardware</vt:lpstr>
      <vt:lpstr>Load Balancer</vt:lpstr>
      <vt:lpstr>VuFind and Apache</vt:lpstr>
      <vt:lpstr>MariaDB Galera Cluster</vt:lpstr>
      <vt:lpstr>SolrCloud</vt:lpstr>
      <vt:lpstr>Shibboleth</vt:lpstr>
      <vt:lpstr>Red Hat Satellite</vt:lpstr>
      <vt:lpstr>Benefits</vt:lpstr>
      <vt:lpstr>Downsides</vt:lpstr>
      <vt:lpstr>Pitfalls</vt:lpstr>
      <vt:lpstr>Possible Next Steps</vt:lpstr>
      <vt:lpstr>Links</vt:lpstr>
      <vt:lpstr>Not bad, huh?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Load-balanced and Fault-tolerant VuFind</dc:title>
  <dc:creator>Maijala, Ere</dc:creator>
  <cp:lastModifiedBy>Maijala, Ere</cp:lastModifiedBy>
  <cp:revision>50</cp:revision>
  <dcterms:created xsi:type="dcterms:W3CDTF">2015-09-02T10:36:53Z</dcterms:created>
  <dcterms:modified xsi:type="dcterms:W3CDTF">2015-10-07T14:11:02Z</dcterms:modified>
</cp:coreProperties>
</file>