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54" r:id="rId2"/>
    <p:sldId id="503" r:id="rId3"/>
    <p:sldId id="599" r:id="rId4"/>
    <p:sldId id="617" r:id="rId5"/>
    <p:sldId id="618" r:id="rId6"/>
    <p:sldId id="659" r:id="rId7"/>
    <p:sldId id="632" r:id="rId8"/>
    <p:sldId id="623" r:id="rId9"/>
    <p:sldId id="625" r:id="rId10"/>
    <p:sldId id="624" r:id="rId11"/>
    <p:sldId id="628" r:id="rId12"/>
    <p:sldId id="626" r:id="rId13"/>
    <p:sldId id="556" r:id="rId14"/>
    <p:sldId id="410" r:id="rId15"/>
    <p:sldId id="648" r:id="rId16"/>
    <p:sldId id="553" r:id="rId17"/>
    <p:sldId id="640" r:id="rId18"/>
    <p:sldId id="518" r:id="rId19"/>
    <p:sldId id="544" r:id="rId20"/>
    <p:sldId id="644" r:id="rId21"/>
    <p:sldId id="643" r:id="rId22"/>
    <p:sldId id="593" r:id="rId23"/>
    <p:sldId id="594" r:id="rId24"/>
    <p:sldId id="655" r:id="rId25"/>
    <p:sldId id="658" r:id="rId26"/>
    <p:sldId id="656" r:id="rId27"/>
    <p:sldId id="621" r:id="rId28"/>
    <p:sldId id="620" r:id="rId29"/>
    <p:sldId id="649" r:id="rId30"/>
    <p:sldId id="650" r:id="rId31"/>
    <p:sldId id="651" r:id="rId32"/>
    <p:sldId id="652" r:id="rId33"/>
    <p:sldId id="653" r:id="rId34"/>
    <p:sldId id="654" r:id="rId35"/>
    <p:sldId id="601" r:id="rId36"/>
    <p:sldId id="435" r:id="rId37"/>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CC99FF"/>
    <a:srgbClr val="6666FF"/>
    <a:srgbClr val="66FFFF"/>
    <a:srgbClr val="66FF66"/>
    <a:srgbClr val="FF3399"/>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3829" autoAdjust="0"/>
  </p:normalViewPr>
  <p:slideViewPr>
    <p:cSldViewPr snapToGrid="0">
      <p:cViewPr varScale="1">
        <p:scale>
          <a:sx n="69" d="100"/>
          <a:sy n="69" d="100"/>
        </p:scale>
        <p:origin x="1108" y="44"/>
      </p:cViewPr>
      <p:guideLst>
        <p:guide orient="horz" pos="2160"/>
        <p:guide pos="2880"/>
      </p:guideLst>
    </p:cSldViewPr>
  </p:slideViewPr>
  <p:outlineViewPr>
    <p:cViewPr>
      <p:scale>
        <a:sx n="33" d="100"/>
        <a:sy n="33" d="100"/>
      </p:scale>
      <p:origin x="42" y="3126"/>
    </p:cViewPr>
    <p:sldLst>
      <p:sld r:id="rId1" collapse="1"/>
    </p:sldLst>
  </p:outlin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8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The eGranary Digital Library.</a:t>
            </a:r>
          </a:p>
        </p:txBody>
      </p:sp>
      <p:sp>
        <p:nvSpPr>
          <p:cNvPr id="33894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Presented June 6, 2005</a:t>
            </a:r>
          </a:p>
        </p:txBody>
      </p:sp>
      <p:sp>
        <p:nvSpPr>
          <p:cNvPr id="33894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Cliff Missen -- The Widernet Project</a:t>
            </a:r>
          </a:p>
        </p:txBody>
      </p:sp>
      <p:sp>
        <p:nvSpPr>
          <p:cNvPr id="33894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0BF63DDE-0415-4D0F-94AD-0AFA6F8A26DC}" type="slidenum">
              <a:rPr lang="en-US"/>
              <a:pPr>
                <a:defRPr/>
              </a:pPr>
              <a:t>‹#›</a:t>
            </a:fld>
            <a:endParaRPr lang="en-US"/>
          </a:p>
        </p:txBody>
      </p:sp>
    </p:spTree>
    <p:extLst>
      <p:ext uri="{BB962C8B-B14F-4D97-AF65-F5344CB8AC3E}">
        <p14:creationId xmlns:p14="http://schemas.microsoft.com/office/powerpoint/2010/main" val="22921575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The eGranary Digital Library.</a:t>
            </a:r>
          </a:p>
        </p:txBody>
      </p:sp>
      <p:sp>
        <p:nvSpPr>
          <p:cNvPr id="1290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Presented June 6, 2005</a:t>
            </a:r>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90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Cliff Missen -- The Widernet Project</a:t>
            </a:r>
          </a:p>
        </p:txBody>
      </p:sp>
      <p:sp>
        <p:nvSpPr>
          <p:cNvPr id="1290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06F6B52-42CC-41AF-A38A-48E3B538AE5B}" type="slidenum">
              <a:rPr lang="en-US"/>
              <a:pPr>
                <a:defRPr/>
              </a:pPr>
              <a:t>‹#›</a:t>
            </a:fld>
            <a:endParaRPr lang="en-US"/>
          </a:p>
        </p:txBody>
      </p:sp>
    </p:spTree>
    <p:extLst>
      <p:ext uri="{BB962C8B-B14F-4D97-AF65-F5344CB8AC3E}">
        <p14:creationId xmlns:p14="http://schemas.microsoft.com/office/powerpoint/2010/main" val="3871114784"/>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The eGranary Digital Library.</a:t>
            </a:r>
            <a:endParaRPr lang="en-US"/>
          </a:p>
        </p:txBody>
      </p:sp>
      <p:sp>
        <p:nvSpPr>
          <p:cNvPr id="5" name="Date Placeholder 4"/>
          <p:cNvSpPr>
            <a:spLocks noGrp="1"/>
          </p:cNvSpPr>
          <p:nvPr>
            <p:ph type="dt" idx="11"/>
          </p:nvPr>
        </p:nvSpPr>
        <p:spPr/>
        <p:txBody>
          <a:bodyPr/>
          <a:lstStyle/>
          <a:p>
            <a:pPr>
              <a:defRPr/>
            </a:pPr>
            <a:r>
              <a:rPr lang="en-US" smtClean="0"/>
              <a:t>Presented June 6, 2005</a:t>
            </a:r>
            <a:endParaRPr lang="en-US"/>
          </a:p>
        </p:txBody>
      </p:sp>
      <p:sp>
        <p:nvSpPr>
          <p:cNvPr id="6" name="Footer Placeholder 5"/>
          <p:cNvSpPr>
            <a:spLocks noGrp="1"/>
          </p:cNvSpPr>
          <p:nvPr>
            <p:ph type="ftr" sz="quarter" idx="12"/>
          </p:nvPr>
        </p:nvSpPr>
        <p:spPr/>
        <p:txBody>
          <a:bodyPr/>
          <a:lstStyle/>
          <a:p>
            <a:pPr>
              <a:defRPr/>
            </a:pPr>
            <a:r>
              <a:rPr lang="en-US" smtClean="0"/>
              <a:t>Cliff Missen -- The Widernet Project</a:t>
            </a:r>
            <a:endParaRPr lang="en-US"/>
          </a:p>
        </p:txBody>
      </p:sp>
      <p:sp>
        <p:nvSpPr>
          <p:cNvPr id="7" name="Slide Number Placeholder 6"/>
          <p:cNvSpPr>
            <a:spLocks noGrp="1"/>
          </p:cNvSpPr>
          <p:nvPr>
            <p:ph type="sldNum" sz="quarter" idx="13"/>
          </p:nvPr>
        </p:nvSpPr>
        <p:spPr/>
        <p:txBody>
          <a:bodyPr/>
          <a:lstStyle/>
          <a:p>
            <a:pPr>
              <a:defRPr/>
            </a:pPr>
            <a:fld id="{A06F6B52-42CC-41AF-A38A-48E3B538AE5B}" type="slidenum">
              <a:rPr lang="en-US" smtClean="0"/>
              <a:pPr>
                <a:defRPr/>
              </a:pPr>
              <a:t>3</a:t>
            </a:fld>
            <a:endParaRPr lang="en-US"/>
          </a:p>
        </p:txBody>
      </p:sp>
    </p:spTree>
    <p:extLst>
      <p:ext uri="{BB962C8B-B14F-4D97-AF65-F5344CB8AC3E}">
        <p14:creationId xmlns:p14="http://schemas.microsoft.com/office/powerpoint/2010/main" val="227938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solidFill>
                  <a:srgbClr val="000000"/>
                </a:solidFill>
              </a:rPr>
              <a:t>The eGranary Digital Library.</a:t>
            </a:r>
            <a:endParaRPr lang="en-US">
              <a:solidFill>
                <a:srgbClr val="000000"/>
              </a:solidFill>
            </a:endParaRPr>
          </a:p>
        </p:txBody>
      </p:sp>
      <p:sp>
        <p:nvSpPr>
          <p:cNvPr id="5" name="Date Placeholder 4"/>
          <p:cNvSpPr>
            <a:spLocks noGrp="1"/>
          </p:cNvSpPr>
          <p:nvPr>
            <p:ph type="dt" idx="11"/>
          </p:nvPr>
        </p:nvSpPr>
        <p:spPr/>
        <p:txBody>
          <a:bodyPr/>
          <a:lstStyle/>
          <a:p>
            <a:pPr>
              <a:defRPr/>
            </a:pPr>
            <a:r>
              <a:rPr lang="en-US" smtClean="0">
                <a:solidFill>
                  <a:srgbClr val="000000"/>
                </a:solidFill>
              </a:rPr>
              <a:t>Presented June 6, 2005</a:t>
            </a:r>
            <a:endParaRPr lang="en-US">
              <a:solidFill>
                <a:srgbClr val="000000"/>
              </a:solidFill>
            </a:endParaRPr>
          </a:p>
        </p:txBody>
      </p:sp>
      <p:sp>
        <p:nvSpPr>
          <p:cNvPr id="6" name="Footer Placeholder 5"/>
          <p:cNvSpPr>
            <a:spLocks noGrp="1"/>
          </p:cNvSpPr>
          <p:nvPr>
            <p:ph type="ftr" sz="quarter" idx="12"/>
          </p:nvPr>
        </p:nvSpPr>
        <p:spPr/>
        <p:txBody>
          <a:bodyPr/>
          <a:lstStyle/>
          <a:p>
            <a:pPr>
              <a:defRPr/>
            </a:pPr>
            <a:r>
              <a:rPr lang="en-US" smtClean="0">
                <a:solidFill>
                  <a:srgbClr val="000000"/>
                </a:solidFill>
              </a:rPr>
              <a:t>Cliff Missen -- The Widernet Project</a:t>
            </a:r>
            <a:endParaRPr lang="en-US">
              <a:solidFill>
                <a:srgbClr val="000000"/>
              </a:solidFill>
            </a:endParaRPr>
          </a:p>
        </p:txBody>
      </p:sp>
      <p:sp>
        <p:nvSpPr>
          <p:cNvPr id="7" name="Slide Number Placeholder 6"/>
          <p:cNvSpPr>
            <a:spLocks noGrp="1"/>
          </p:cNvSpPr>
          <p:nvPr>
            <p:ph type="sldNum" sz="quarter" idx="13"/>
          </p:nvPr>
        </p:nvSpPr>
        <p:spPr/>
        <p:txBody>
          <a:bodyPr/>
          <a:lstStyle/>
          <a:p>
            <a:pPr>
              <a:defRPr/>
            </a:pPr>
            <a:fld id="{A06F6B52-42CC-41AF-A38A-48E3B538AE5B}"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151417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The eGranary Digital Library.</a:t>
            </a:r>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Presented June 6, 2005</a:t>
            </a:r>
          </a:p>
        </p:txBody>
      </p:sp>
      <p:sp>
        <p:nvSpPr>
          <p:cNvPr id="286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t>Cliff Missen -- The Widernet Project</a:t>
            </a: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18ADF-5162-47BE-ACED-90DA582A36E0}" type="slidenum">
              <a:rPr lang="en-US" sz="1200" smtClean="0"/>
              <a:pPr eaLnBrk="1" hangingPunct="1"/>
              <a:t>13</a:t>
            </a:fld>
            <a:endParaRPr lang="en-US" sz="1200" smtClean="0"/>
          </a:p>
        </p:txBody>
      </p:sp>
      <p:sp>
        <p:nvSpPr>
          <p:cNvPr id="28678" name="Rectangle 2"/>
          <p:cNvSpPr>
            <a:spLocks noGrp="1" noRot="1" noChangeAspect="1" noChangeArrowheads="1" noTextEdit="1"/>
          </p:cNvSpPr>
          <p:nvPr>
            <p:ph type="sldImg"/>
          </p:nvPr>
        </p:nvSpPr>
        <p:spPr>
          <a:xfrm>
            <a:off x="1428750" y="228600"/>
            <a:ext cx="3962400" cy="2971800"/>
          </a:xfrm>
          <a:ln/>
        </p:spPr>
      </p:sp>
      <p:sp>
        <p:nvSpPr>
          <p:cNvPr id="28679" name="Rectangle 3"/>
          <p:cNvSpPr>
            <a:spLocks noGrp="1" noChangeArrowheads="1"/>
          </p:cNvSpPr>
          <p:nvPr>
            <p:ph type="body" idx="1"/>
          </p:nvPr>
        </p:nvSpPr>
        <p:spPr>
          <a:xfrm>
            <a:off x="457200" y="3352800"/>
            <a:ext cx="60198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540628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solidFill>
                  <a:srgbClr val="000000"/>
                </a:solidFill>
              </a:rPr>
              <a:t>The eGranary Digital Library.</a:t>
            </a:r>
          </a:p>
        </p:txBody>
      </p:sp>
      <p:sp>
        <p:nvSpPr>
          <p:cNvPr id="2867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solidFill>
                  <a:srgbClr val="000000"/>
                </a:solidFill>
              </a:rPr>
              <a:t>Presented June 6, 2005</a:t>
            </a:r>
          </a:p>
        </p:txBody>
      </p:sp>
      <p:sp>
        <p:nvSpPr>
          <p:cNvPr id="2867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smtClean="0">
                <a:solidFill>
                  <a:srgbClr val="000000"/>
                </a:solidFill>
              </a:rPr>
              <a:t>Cliff Missen -- The Widernet Project</a:t>
            </a:r>
          </a:p>
        </p:txBody>
      </p:sp>
      <p:sp>
        <p:nvSpPr>
          <p:cNvPr id="286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A8118ADF-5162-47BE-ACED-90DA582A36E0}" type="slidenum">
              <a:rPr lang="en-US" sz="1200" smtClean="0">
                <a:solidFill>
                  <a:srgbClr val="000000"/>
                </a:solidFill>
              </a:rPr>
              <a:pPr eaLnBrk="1" hangingPunct="1"/>
              <a:t>15</a:t>
            </a:fld>
            <a:endParaRPr lang="en-US" sz="1200" smtClean="0">
              <a:solidFill>
                <a:srgbClr val="000000"/>
              </a:solidFill>
            </a:endParaRPr>
          </a:p>
        </p:txBody>
      </p:sp>
      <p:sp>
        <p:nvSpPr>
          <p:cNvPr id="28678" name="Rectangle 2"/>
          <p:cNvSpPr>
            <a:spLocks noGrp="1" noRot="1" noChangeAspect="1" noChangeArrowheads="1" noTextEdit="1"/>
          </p:cNvSpPr>
          <p:nvPr>
            <p:ph type="sldImg"/>
          </p:nvPr>
        </p:nvSpPr>
        <p:spPr>
          <a:xfrm>
            <a:off x="1428750" y="228600"/>
            <a:ext cx="3962400" cy="2971800"/>
          </a:xfrm>
          <a:ln/>
        </p:spPr>
      </p:sp>
      <p:sp>
        <p:nvSpPr>
          <p:cNvPr id="28679" name="Rectangle 3"/>
          <p:cNvSpPr>
            <a:spLocks noGrp="1" noChangeArrowheads="1"/>
          </p:cNvSpPr>
          <p:nvPr>
            <p:ph type="body" idx="1"/>
          </p:nvPr>
        </p:nvSpPr>
        <p:spPr>
          <a:xfrm>
            <a:off x="457200" y="3352800"/>
            <a:ext cx="6019800" cy="5181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2947497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3F4F13F7-E0DB-4475-AAF9-A7346A09C4E8}" type="slidenum">
              <a:rPr lang="en-US" sz="1200" smtClean="0"/>
              <a:pPr eaLnBrk="1" hangingPunct="1"/>
              <a:t>16</a:t>
            </a:fld>
            <a:endParaRPr lang="en-US" sz="1200" smtClean="0"/>
          </a:p>
        </p:txBody>
      </p:sp>
      <p:sp>
        <p:nvSpPr>
          <p:cNvPr id="29699" name="Rectangle 2"/>
          <p:cNvSpPr txBox="1">
            <a:spLocks noGrp="1" noChangeArrowheads="1"/>
          </p:cNvSpP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The eGranary Digital Library.</a:t>
            </a:r>
          </a:p>
        </p:txBody>
      </p:sp>
      <p:sp>
        <p:nvSpPr>
          <p:cNvPr id="29700" name="Rectangle 3"/>
          <p:cNvSpPr txBox="1">
            <a:spLocks noGrp="1" noChangeArrowheads="1"/>
          </p:cNvSpPr>
          <p:nvPr/>
        </p:nvSpPr>
        <p:spPr bwMode="auto">
          <a:xfrm>
            <a:off x="388620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sz="1200"/>
              <a:t>Presented June 6, 2005</a:t>
            </a:r>
          </a:p>
        </p:txBody>
      </p:sp>
      <p:sp>
        <p:nvSpPr>
          <p:cNvPr id="29701" name="Rectangle 6"/>
          <p:cNvSpPr txBox="1">
            <a:spLocks noGrp="1" noChangeArrowheads="1"/>
          </p:cNvSpPr>
          <p:nvPr/>
        </p:nvSpPr>
        <p:spPr bwMode="auto">
          <a:xfrm>
            <a:off x="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200"/>
              <a:t>Cliff Missen -- The Widernet Project</a:t>
            </a:r>
          </a:p>
        </p:txBody>
      </p:sp>
      <p:sp>
        <p:nvSpPr>
          <p:cNvPr id="297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fld id="{8635D824-2984-40BC-B35D-26D7C09BC818}" type="slidenum">
              <a:rPr lang="en-US" sz="1200"/>
              <a:pPr algn="r" eaLnBrk="1" hangingPunct="1"/>
              <a:t>16</a:t>
            </a:fld>
            <a:endParaRPr lang="en-US" sz="1200"/>
          </a:p>
        </p:txBody>
      </p:sp>
      <p:sp>
        <p:nvSpPr>
          <p:cNvPr id="29703" name="Rectangle 2"/>
          <p:cNvSpPr>
            <a:spLocks noGrp="1" noRot="1" noChangeAspect="1" noChangeArrowheads="1" noTextEdit="1"/>
          </p:cNvSpPr>
          <p:nvPr>
            <p:ph type="sldImg"/>
          </p:nvPr>
        </p:nvSpPr>
        <p:spPr>
          <a:xfrm>
            <a:off x="1152525" y="692150"/>
            <a:ext cx="4554538" cy="3416300"/>
          </a:xfrm>
          <a:ln/>
        </p:spPr>
      </p:sp>
      <p:sp>
        <p:nvSpPr>
          <p:cNvPr id="297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042564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defRPr/>
            </a:pPr>
            <a:r>
              <a:rPr lang="en-US" dirty="0" smtClean="0">
                <a:latin typeface="+mn-lt"/>
              </a:rPr>
              <a:t>The Community Information Platform, or CIP, is a new addition to the eGranary Digital Library. The previous edition of the eGranary only allowed users to view information that had been pre-installed. With the CIP, each eGranary is interactive: it allows users to create and edit their own content to add to their eGranary.  The Community Information Platform, sponsored by Intel, includes a host of Web 2.0 technologies, like built-in Web editors, LDAP security, Moodle, </a:t>
            </a:r>
            <a:r>
              <a:rPr lang="en-US" dirty="0" err="1" smtClean="0">
                <a:latin typeface="+mn-lt"/>
              </a:rPr>
              <a:t>MySQL</a:t>
            </a:r>
            <a:r>
              <a:rPr lang="en-US" dirty="0" smtClean="0">
                <a:latin typeface="+mn-lt"/>
              </a:rPr>
              <a:t>, PHP, Drupal and others. Subscribers can set up unlimited Web sites on their server and use free, built-in software to make Web pages, upload files and share local information with each other.   </a:t>
            </a:r>
          </a:p>
          <a:p>
            <a:pPr eaLnBrk="1" hangingPunct="1">
              <a:defRPr/>
            </a:pPr>
            <a:r>
              <a:rPr lang="en-US" dirty="0" smtClean="0">
                <a:latin typeface="+mn-lt"/>
              </a:rPr>
              <a:t>Using a simple interface, users can create Web sites that are stored in their local eGranary. The interface makes it easy to upload files, like photos, slideshows and documents.  Your Web page or site can be about anything you want.  Examples of the type of content you might want to create using the CIP are:</a:t>
            </a:r>
          </a:p>
          <a:p>
            <a:pPr lvl="1" eaLnBrk="1" hangingPunct="1">
              <a:buFont typeface="Arial" pitchFamily="34" charset="0"/>
              <a:buChar char="•"/>
              <a:defRPr/>
            </a:pPr>
            <a:r>
              <a:rPr lang="en-US" dirty="0" smtClean="0">
                <a:latin typeface="+mn-lt"/>
              </a:rPr>
              <a:t>a page or site for a community club or group; </a:t>
            </a:r>
          </a:p>
          <a:p>
            <a:pPr lvl="1" eaLnBrk="1" hangingPunct="1">
              <a:buFont typeface="Arial" pitchFamily="34" charset="0"/>
              <a:buChar char="•"/>
              <a:defRPr/>
            </a:pPr>
            <a:r>
              <a:rPr lang="en-US" dirty="0" smtClean="0">
                <a:latin typeface="+mn-lt"/>
              </a:rPr>
              <a:t>a community directory; </a:t>
            </a:r>
          </a:p>
          <a:p>
            <a:pPr lvl="1" eaLnBrk="1" hangingPunct="1">
              <a:buFont typeface="Arial" pitchFamily="34" charset="0"/>
              <a:buChar char="•"/>
              <a:defRPr/>
            </a:pPr>
            <a:r>
              <a:rPr lang="en-US" dirty="0" smtClean="0">
                <a:latin typeface="+mn-lt"/>
              </a:rPr>
              <a:t>a Web site for a school, library, hospital or other community organization; </a:t>
            </a:r>
          </a:p>
          <a:p>
            <a:pPr lvl="1" eaLnBrk="1" hangingPunct="1">
              <a:buFont typeface="Arial" pitchFamily="34" charset="0"/>
              <a:buChar char="•"/>
              <a:defRPr/>
            </a:pPr>
            <a:r>
              <a:rPr lang="en-US" dirty="0" smtClean="0">
                <a:latin typeface="+mn-lt"/>
              </a:rPr>
              <a:t>a course Web site; </a:t>
            </a:r>
          </a:p>
          <a:p>
            <a:pPr lvl="1" eaLnBrk="1" hangingPunct="1">
              <a:buFont typeface="Arial" pitchFamily="34" charset="0"/>
              <a:buChar char="•"/>
              <a:defRPr/>
            </a:pPr>
            <a:r>
              <a:rPr lang="en-US" dirty="0" smtClean="0">
                <a:latin typeface="+mn-lt"/>
              </a:rPr>
              <a:t>a personal Web page about yourself or your family, with information and photos; </a:t>
            </a:r>
          </a:p>
          <a:p>
            <a:pPr lvl="1" eaLnBrk="1" hangingPunct="1">
              <a:buFont typeface="Arial" pitchFamily="34" charset="0"/>
              <a:buChar char="•"/>
              <a:defRPr/>
            </a:pPr>
            <a:r>
              <a:rPr lang="en-US" dirty="0" smtClean="0">
                <a:latin typeface="+mn-lt"/>
              </a:rPr>
              <a:t>social networking sites.    </a:t>
            </a:r>
          </a:p>
          <a:p>
            <a:pPr eaLnBrk="1" hangingPunct="1">
              <a:defRPr/>
            </a:pPr>
            <a:r>
              <a:rPr lang="en-US" dirty="0" smtClean="0">
                <a:latin typeface="+mn-lt"/>
              </a:rPr>
              <a:t>Creating Web pages on the Community Information Platform is easy.  The built in Web editing software contains pre-configured settings and themes that can be used for the creation of new Web pages.  With these built in, ready to use features, you can create a fully functioning Web page or site by simply adding the information you wish to appear on your Web page to a pre-configured template.  </a:t>
            </a:r>
          </a:p>
          <a:p>
            <a:pPr eaLnBrk="1" hangingPunct="1">
              <a:defRPr/>
            </a:pPr>
            <a:r>
              <a:rPr lang="en-US" dirty="0" smtClean="0">
                <a:latin typeface="+mn-lt"/>
              </a:rPr>
              <a:t>The built in software allows editors to add and edit content.  The eGranary manager can create an unlimited number of Web sites that can be viewed by anyone within the community. Users can only alter their own Web sites, not the original eGranary content or the sites of other users.</a:t>
            </a:r>
          </a:p>
          <a:p>
            <a:pPr eaLnBrk="1" hangingPunct="1">
              <a:defRPr/>
            </a:pP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D8D6F8D-0790-4489-BC63-850E071A1EB2}" type="slidenum">
              <a:rPr lang="en-US" sz="1200" smtClean="0"/>
              <a:pPr eaLnBrk="1" hangingPunct="1"/>
              <a:t>19</a:t>
            </a:fld>
            <a:endParaRPr lang="en-US" sz="1200" smtClean="0"/>
          </a:p>
        </p:txBody>
      </p:sp>
    </p:spTree>
    <p:extLst>
      <p:ext uri="{BB962C8B-B14F-4D97-AF65-F5344CB8AC3E}">
        <p14:creationId xmlns:p14="http://schemas.microsoft.com/office/powerpoint/2010/main" val="3277154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559296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1799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52396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76200"/>
            <a:ext cx="7772400" cy="601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8148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8738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9228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52344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48960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897278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5030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7988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9331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99"/>
            </a:gs>
            <a:gs pos="100000">
              <a:schemeClr val="accent2"/>
            </a:gs>
          </a:gsLst>
          <a:lin ang="54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685800" y="1676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Kabel Ult BT" pitchFamily="34" charset="0"/>
        </a:defRPr>
      </a:lvl2pPr>
      <a:lvl3pPr algn="ctr" rtl="0" eaLnBrk="0" fontAlgn="base" hangingPunct="0">
        <a:spcBef>
          <a:spcPct val="0"/>
        </a:spcBef>
        <a:spcAft>
          <a:spcPct val="0"/>
        </a:spcAft>
        <a:defRPr sz="4000">
          <a:solidFill>
            <a:srgbClr val="FFFF00"/>
          </a:solidFill>
          <a:latin typeface="Kabel Ult BT" pitchFamily="34" charset="0"/>
        </a:defRPr>
      </a:lvl3pPr>
      <a:lvl4pPr algn="ctr" rtl="0" eaLnBrk="0" fontAlgn="base" hangingPunct="0">
        <a:spcBef>
          <a:spcPct val="0"/>
        </a:spcBef>
        <a:spcAft>
          <a:spcPct val="0"/>
        </a:spcAft>
        <a:defRPr sz="4000">
          <a:solidFill>
            <a:srgbClr val="FFFF00"/>
          </a:solidFill>
          <a:latin typeface="Kabel Ult BT" pitchFamily="34" charset="0"/>
        </a:defRPr>
      </a:lvl4pPr>
      <a:lvl5pPr algn="ctr" rtl="0" eaLnBrk="0" fontAlgn="base" hangingPunct="0">
        <a:spcBef>
          <a:spcPct val="0"/>
        </a:spcBef>
        <a:spcAft>
          <a:spcPct val="0"/>
        </a:spcAft>
        <a:defRPr sz="4000">
          <a:solidFill>
            <a:srgbClr val="FFFF00"/>
          </a:solidFill>
          <a:latin typeface="Kabel Ult BT" pitchFamily="34" charset="0"/>
        </a:defRPr>
      </a:lvl5pPr>
      <a:lvl6pPr marL="457200" algn="ctr" rtl="0" fontAlgn="base">
        <a:spcBef>
          <a:spcPct val="0"/>
        </a:spcBef>
        <a:spcAft>
          <a:spcPct val="0"/>
        </a:spcAft>
        <a:defRPr sz="4000">
          <a:solidFill>
            <a:srgbClr val="FFFF00"/>
          </a:solidFill>
          <a:latin typeface="Kabel Ult BT" pitchFamily="34" charset="0"/>
        </a:defRPr>
      </a:lvl6pPr>
      <a:lvl7pPr marL="914400" algn="ctr" rtl="0" fontAlgn="base">
        <a:spcBef>
          <a:spcPct val="0"/>
        </a:spcBef>
        <a:spcAft>
          <a:spcPct val="0"/>
        </a:spcAft>
        <a:defRPr sz="4000">
          <a:solidFill>
            <a:srgbClr val="FFFF00"/>
          </a:solidFill>
          <a:latin typeface="Kabel Ult BT" pitchFamily="34" charset="0"/>
        </a:defRPr>
      </a:lvl7pPr>
      <a:lvl8pPr marL="1371600" algn="ctr" rtl="0" fontAlgn="base">
        <a:spcBef>
          <a:spcPct val="0"/>
        </a:spcBef>
        <a:spcAft>
          <a:spcPct val="0"/>
        </a:spcAft>
        <a:defRPr sz="4000">
          <a:solidFill>
            <a:srgbClr val="FFFF00"/>
          </a:solidFill>
          <a:latin typeface="Kabel Ult BT" pitchFamily="34" charset="0"/>
        </a:defRPr>
      </a:lvl8pPr>
      <a:lvl9pPr marL="1828800" algn="ctr" rtl="0" fontAlgn="base">
        <a:spcBef>
          <a:spcPct val="0"/>
        </a:spcBef>
        <a:spcAft>
          <a:spcPct val="0"/>
        </a:spcAft>
        <a:defRPr sz="4000">
          <a:solidFill>
            <a:srgbClr val="FFFF00"/>
          </a:solidFill>
          <a:latin typeface="Kabel Ult BT" pitchFamily="34" charset="0"/>
        </a:defRPr>
      </a:lvl9pPr>
    </p:titleStyle>
    <p:bodyStyle>
      <a:lvl1pPr marL="342900" indent="-342900" algn="l" rtl="0" eaLnBrk="0" fontAlgn="base" hangingPunct="0">
        <a:spcBef>
          <a:spcPct val="5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5.wmf"/><Relationship Id="rId5" Type="http://schemas.openxmlformats.org/officeDocument/2006/relationships/oleObject" Target="../embeddings/oleObject3.bin"/><Relationship Id="rId4" Type="http://schemas.openxmlformats.org/officeDocument/2006/relationships/image" Target="../media/image14.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7.wmf"/><Relationship Id="rId13" Type="http://schemas.openxmlformats.org/officeDocument/2006/relationships/oleObject" Target="../embeddings/oleObject10.bin"/><Relationship Id="rId18" Type="http://schemas.openxmlformats.org/officeDocument/2006/relationships/oleObject" Target="../embeddings/oleObject15.bin"/><Relationship Id="rId3" Type="http://schemas.openxmlformats.org/officeDocument/2006/relationships/notesSlide" Target="../notesSlides/notesSlide5.xml"/><Relationship Id="rId21" Type="http://schemas.openxmlformats.org/officeDocument/2006/relationships/oleObject" Target="../embeddings/oleObject18.bin"/><Relationship Id="rId7" Type="http://schemas.openxmlformats.org/officeDocument/2006/relationships/image" Target="../media/image16.wmf"/><Relationship Id="rId12" Type="http://schemas.openxmlformats.org/officeDocument/2006/relationships/oleObject" Target="../embeddings/oleObject9.bin"/><Relationship Id="rId17" Type="http://schemas.openxmlformats.org/officeDocument/2006/relationships/oleObject" Target="../embeddings/oleObject14.bin"/><Relationship Id="rId2" Type="http://schemas.openxmlformats.org/officeDocument/2006/relationships/slideLayout" Target="../slideLayouts/slideLayout7.xml"/><Relationship Id="rId16" Type="http://schemas.openxmlformats.org/officeDocument/2006/relationships/oleObject" Target="../embeddings/oleObject13.bin"/><Relationship Id="rId20" Type="http://schemas.openxmlformats.org/officeDocument/2006/relationships/oleObject" Target="../embeddings/oleObject17.bin"/><Relationship Id="rId1" Type="http://schemas.openxmlformats.org/officeDocument/2006/relationships/vmlDrawing" Target="../drawings/vmlDrawing3.vml"/><Relationship Id="rId6" Type="http://schemas.openxmlformats.org/officeDocument/2006/relationships/oleObject" Target="../embeddings/oleObject5.bin"/><Relationship Id="rId11" Type="http://schemas.openxmlformats.org/officeDocument/2006/relationships/oleObject" Target="../embeddings/oleObject8.bin"/><Relationship Id="rId24" Type="http://schemas.openxmlformats.org/officeDocument/2006/relationships/image" Target="../media/image18.png"/><Relationship Id="rId5" Type="http://schemas.openxmlformats.org/officeDocument/2006/relationships/image" Target="../media/image15.wmf"/><Relationship Id="rId15" Type="http://schemas.openxmlformats.org/officeDocument/2006/relationships/oleObject" Target="../embeddings/oleObject12.bin"/><Relationship Id="rId23" Type="http://schemas.openxmlformats.org/officeDocument/2006/relationships/oleObject" Target="../embeddings/oleObject20.bin"/><Relationship Id="rId10" Type="http://schemas.openxmlformats.org/officeDocument/2006/relationships/oleObject" Target="../embeddings/oleObject7.bin"/><Relationship Id="rId19" Type="http://schemas.openxmlformats.org/officeDocument/2006/relationships/oleObject" Target="../embeddings/oleObject16.bin"/><Relationship Id="rId4" Type="http://schemas.openxmlformats.org/officeDocument/2006/relationships/oleObject" Target="../embeddings/oleObject4.bin"/><Relationship Id="rId9" Type="http://schemas.openxmlformats.org/officeDocument/2006/relationships/oleObject" Target="../embeddings/oleObject6.bin"/><Relationship Id="rId14" Type="http://schemas.openxmlformats.org/officeDocument/2006/relationships/oleObject" Target="../embeddings/oleObject11.bin"/><Relationship Id="rId22"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ctrTitle"/>
          </p:nvPr>
        </p:nvSpPr>
        <p:spPr/>
        <p:txBody>
          <a:bodyPr/>
          <a:lstStyle/>
          <a:p>
            <a:endParaRPr lang="en-US" dirty="0" smtClean="0"/>
          </a:p>
        </p:txBody>
      </p:sp>
      <p:sp>
        <p:nvSpPr>
          <p:cNvPr id="7171" name="Subtitle 2"/>
          <p:cNvSpPr>
            <a:spLocks noGrp="1"/>
          </p:cNvSpPr>
          <p:nvPr>
            <p:ph type="subTitle" idx="1"/>
          </p:nvPr>
        </p:nvSpPr>
        <p:spPr/>
        <p:txBody>
          <a:bodyPr/>
          <a:lstStyle/>
          <a:p>
            <a:endParaRPr 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altLang="en-US" smtClean="0"/>
          </a:p>
        </p:txBody>
      </p:sp>
      <p:pic>
        <p:nvPicPr>
          <p:cNvPr id="13315"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400" y="0"/>
            <a:ext cx="9144000" cy="6858000"/>
          </a:xfrm>
        </p:spPr>
      </p:pic>
    </p:spTree>
    <p:extLst>
      <p:ext uri="{BB962C8B-B14F-4D97-AF65-F5344CB8AC3E}">
        <p14:creationId xmlns:p14="http://schemas.microsoft.com/office/powerpoint/2010/main" val="676044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348" y="5605450"/>
            <a:ext cx="1322965" cy="1129225"/>
          </a:xfrm>
          <a:prstGeom prst="rect">
            <a:avLst/>
          </a:prstGeom>
        </p:spPr>
      </p:pic>
      <p:pic>
        <p:nvPicPr>
          <p:cNvPr id="3" name="Picture 2"/>
          <p:cNvPicPr>
            <a:picLocks noChangeAspect="1"/>
          </p:cNvPicPr>
          <p:nvPr/>
        </p:nvPicPr>
        <p:blipFill>
          <a:blip r:embed="rId3"/>
          <a:stretch>
            <a:fillRect/>
          </a:stretch>
        </p:blipFill>
        <p:spPr>
          <a:xfrm>
            <a:off x="150348" y="147830"/>
            <a:ext cx="8233256" cy="5330281"/>
          </a:xfrm>
          <a:prstGeom prst="rect">
            <a:avLst/>
          </a:prstGeom>
        </p:spPr>
      </p:pic>
    </p:spTree>
    <p:extLst>
      <p:ext uri="{BB962C8B-B14F-4D97-AF65-F5344CB8AC3E}">
        <p14:creationId xmlns:p14="http://schemas.microsoft.com/office/powerpoint/2010/main" val="31455359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endParaRPr lang="en-US" altLang="en-US" smtClean="0"/>
          </a:p>
        </p:txBody>
      </p:sp>
      <p:pic>
        <p:nvPicPr>
          <p:cNvPr id="19459"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30300"/>
            <a:ext cx="9144000"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1633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Oval 2"/>
          <p:cNvSpPr>
            <a:spLocks noChangeArrowheads="1"/>
          </p:cNvSpPr>
          <p:nvPr/>
        </p:nvSpPr>
        <p:spPr bwMode="auto">
          <a:xfrm>
            <a:off x="1752600" y="2667000"/>
            <a:ext cx="5562600" cy="3733800"/>
          </a:xfrm>
          <a:prstGeom prst="ellipse">
            <a:avLst/>
          </a:prstGeom>
          <a:gradFill rotWithShape="1">
            <a:gsLst>
              <a:gs pos="0">
                <a:srgbClr val="FFFFCC"/>
              </a:gs>
              <a:gs pos="100000">
                <a:srgbClr val="FFFFFF"/>
              </a:gs>
            </a:gsLst>
            <a:lin ang="5400000" scaled="1"/>
          </a:gradFill>
          <a:ln w="9525">
            <a:solidFill>
              <a:schemeClr val="tx1"/>
            </a:solidFill>
            <a:round/>
            <a:headEnd/>
            <a:tailEnd/>
          </a:ln>
        </p:spPr>
        <p:txBody>
          <a:bodyPr wrap="none" anchor="ctr"/>
          <a:lstStyle/>
          <a:p>
            <a:endParaRPr lang="en-US"/>
          </a:p>
        </p:txBody>
      </p:sp>
      <p:sp>
        <p:nvSpPr>
          <p:cNvPr id="1028" name="Rectangle 3"/>
          <p:cNvSpPr>
            <a:spLocks noGrp="1" noChangeArrowheads="1"/>
          </p:cNvSpPr>
          <p:nvPr>
            <p:ph type="title"/>
          </p:nvPr>
        </p:nvSpPr>
        <p:spPr>
          <a:xfrm>
            <a:off x="304800" y="457200"/>
            <a:ext cx="8534400" cy="1447800"/>
          </a:xfrm>
          <a:noFill/>
        </p:spPr>
        <p:txBody>
          <a:bodyPr/>
          <a:lstStyle/>
          <a:p>
            <a:pPr eaLnBrk="1" hangingPunct="1"/>
            <a:r>
              <a:rPr lang="en-US" sz="4800" smtClean="0"/>
              <a:t>The eGranary Digital Library</a:t>
            </a:r>
            <a:endParaRPr lang="en-US" sz="4800" i="1" smtClean="0"/>
          </a:p>
        </p:txBody>
      </p:sp>
      <p:sp>
        <p:nvSpPr>
          <p:cNvPr id="391172" name="Rectangle 4"/>
          <p:cNvSpPr>
            <a:spLocks noChangeArrowheads="1"/>
          </p:cNvSpPr>
          <p:nvPr/>
        </p:nvSpPr>
        <p:spPr bwMode="auto">
          <a:xfrm>
            <a:off x="228600" y="228600"/>
            <a:ext cx="8686800" cy="6400800"/>
          </a:xfrm>
          <a:prstGeom prst="rect">
            <a:avLst/>
          </a:prstGeom>
          <a:noFill/>
          <a:ln w="9525">
            <a:solidFill>
              <a:srgbClr val="FFFFCC"/>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6"/>
          <p:cNvGraphicFramePr>
            <a:graphicFrameLocks noGrp="1" noChangeAspect="1"/>
          </p:cNvGraphicFramePr>
          <p:nvPr>
            <p:ph idx="1"/>
          </p:nvPr>
        </p:nvGraphicFramePr>
        <p:xfrm>
          <a:off x="2590800" y="3171825"/>
          <a:ext cx="3886200" cy="2619375"/>
        </p:xfrm>
        <a:graphic>
          <a:graphicData uri="http://schemas.openxmlformats.org/presentationml/2006/ole">
            <mc:AlternateContent xmlns:mc="http://schemas.openxmlformats.org/markup-compatibility/2006">
              <mc:Choice xmlns:v="urn:schemas-microsoft-com:vml" Requires="v">
                <p:oleObj spid="_x0000_s1052" name="CorelDRAW" r:id="rId4" imgW="5662080" imgH="3892680" progId="CorelDRAW.Graphic.12">
                  <p:embed/>
                </p:oleObj>
              </mc:Choice>
              <mc:Fallback>
                <p:oleObj name="CorelDRAW" r:id="rId4" imgW="5662080" imgH="3892680" progId="CorelDRAW.Graphic.12">
                  <p:embed/>
                  <p:pic>
                    <p:nvPicPr>
                      <p:cNvPr id="0" name="Picture 14"/>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3171825"/>
                        <a:ext cx="3886200"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31" name="Rectangle 7"/>
          <p:cNvSpPr>
            <a:spLocks noChangeArrowheads="1"/>
          </p:cNvSpPr>
          <p:nvPr/>
        </p:nvSpPr>
        <p:spPr bwMode="auto">
          <a:xfrm>
            <a:off x="685800" y="1371600"/>
            <a:ext cx="77724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200">
                <a:solidFill>
                  <a:srgbClr val="FFFFFF"/>
                </a:solidFill>
                <a:latin typeface="Tahoma" pitchFamily="34" charset="0"/>
              </a:rPr>
              <a:t>“The Internet in a Box”</a:t>
            </a:r>
            <a:r>
              <a:rPr lang="en-US" sz="1600">
                <a:solidFill>
                  <a:srgbClr val="FFFFFF"/>
                </a:solidFill>
                <a:latin typeface="Tahoma" pitchFamily="34"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91172"/>
                                        </p:tgtEl>
                                        <p:attrNameLst>
                                          <p:attrName>style.visibility</p:attrName>
                                        </p:attrNameLst>
                                      </p:cBhvr>
                                      <p:to>
                                        <p:strVal val="visible"/>
                                      </p:to>
                                    </p:set>
                                    <p:anim calcmode="lin" valueType="num">
                                      <p:cBhvr>
                                        <p:cTn id="7" dur="500" fill="hold"/>
                                        <p:tgtEl>
                                          <p:spTgt spid="391172"/>
                                        </p:tgtEl>
                                        <p:attrNameLst>
                                          <p:attrName>ppt_w</p:attrName>
                                        </p:attrNameLst>
                                      </p:cBhvr>
                                      <p:tavLst>
                                        <p:tav tm="0">
                                          <p:val>
                                            <p:fltVal val="0"/>
                                          </p:val>
                                        </p:tav>
                                        <p:tav tm="100000">
                                          <p:val>
                                            <p:strVal val="#ppt_w"/>
                                          </p:val>
                                        </p:tav>
                                      </p:tavLst>
                                    </p:anim>
                                    <p:anim calcmode="lin" valueType="num">
                                      <p:cBhvr>
                                        <p:cTn id="8" dur="500" fill="hold"/>
                                        <p:tgtEl>
                                          <p:spTgt spid="391172"/>
                                        </p:tgtEl>
                                        <p:attrNameLst>
                                          <p:attrName>ppt_h</p:attrName>
                                        </p:attrNameLst>
                                      </p:cBhvr>
                                      <p:tavLst>
                                        <p:tav tm="0">
                                          <p:val>
                                            <p:fltVal val="0"/>
                                          </p:val>
                                        </p:tav>
                                        <p:tav tm="100000">
                                          <p:val>
                                            <p:strVal val="#ppt_h"/>
                                          </p:val>
                                        </p:tav>
                                      </p:tavLst>
                                    </p:anim>
                                    <p:anim calcmode="lin" valueType="num">
                                      <p:cBhvr>
                                        <p:cTn id="9" dur="500" fill="hold"/>
                                        <p:tgtEl>
                                          <p:spTgt spid="391172"/>
                                        </p:tgtEl>
                                        <p:attrNameLst>
                                          <p:attrName>ppt_x</p:attrName>
                                        </p:attrNameLst>
                                      </p:cBhvr>
                                      <p:tavLst>
                                        <p:tav tm="0">
                                          <p:val>
                                            <p:fltVal val="0.5"/>
                                          </p:val>
                                        </p:tav>
                                        <p:tav tm="100000">
                                          <p:val>
                                            <p:strVal val="#ppt_x"/>
                                          </p:val>
                                        </p:tav>
                                      </p:tavLst>
                                    </p:anim>
                                    <p:anim calcmode="lin" valueType="num">
                                      <p:cBhvr>
                                        <p:cTn id="10" dur="500" fill="hold"/>
                                        <p:tgtEl>
                                          <p:spTgt spid="39117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2" name="Line 2"/>
          <p:cNvSpPr>
            <a:spLocks noChangeShapeType="1"/>
          </p:cNvSpPr>
          <p:nvPr/>
        </p:nvSpPr>
        <p:spPr bwMode="auto">
          <a:xfrm>
            <a:off x="5181600" y="5638800"/>
            <a:ext cx="3962400" cy="0"/>
          </a:xfrm>
          <a:prstGeom prst="line">
            <a:avLst/>
          </a:prstGeom>
          <a:noFill/>
          <a:ln w="1270000">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53" name="Rectangle 3"/>
          <p:cNvSpPr>
            <a:spLocks noGrp="1" noChangeArrowheads="1"/>
          </p:cNvSpPr>
          <p:nvPr>
            <p:ph type="title"/>
          </p:nvPr>
        </p:nvSpPr>
        <p:spPr>
          <a:xfrm>
            <a:off x="457200" y="304800"/>
            <a:ext cx="8229600" cy="838200"/>
          </a:xfrm>
        </p:spPr>
        <p:txBody>
          <a:bodyPr/>
          <a:lstStyle/>
          <a:p>
            <a:pPr eaLnBrk="1" hangingPunct="1"/>
            <a:r>
              <a:rPr lang="en-US" sz="3600" dirty="0" smtClean="0"/>
              <a:t>Replacing Bandwidth with </a:t>
            </a:r>
            <a:r>
              <a:rPr lang="en-US" sz="3600" dirty="0" err="1" smtClean="0"/>
              <a:t>Storewidth</a:t>
            </a:r>
            <a:endParaRPr lang="en-US" sz="3600" dirty="0" smtClean="0"/>
          </a:p>
        </p:txBody>
      </p:sp>
      <p:sp>
        <p:nvSpPr>
          <p:cNvPr id="208900" name="Rectangle 4"/>
          <p:cNvSpPr>
            <a:spLocks noGrp="1" noChangeArrowheads="1"/>
          </p:cNvSpPr>
          <p:nvPr>
            <p:ph type="body" idx="1"/>
          </p:nvPr>
        </p:nvSpPr>
        <p:spPr>
          <a:xfrm>
            <a:off x="685800" y="1600199"/>
            <a:ext cx="7772400" cy="3048001"/>
          </a:xfrm>
        </p:spPr>
        <p:txBody>
          <a:bodyPr/>
          <a:lstStyle/>
          <a:p>
            <a:pPr marL="234950" indent="-234950" eaLnBrk="1" hangingPunct="1">
              <a:spcBef>
                <a:spcPct val="40000"/>
              </a:spcBef>
            </a:pPr>
            <a:r>
              <a:rPr lang="en-US" sz="2400" dirty="0" smtClean="0"/>
              <a:t>Information stored inside LAN</a:t>
            </a:r>
          </a:p>
          <a:p>
            <a:pPr marL="234950" indent="-234950" eaLnBrk="1" hangingPunct="1">
              <a:spcBef>
                <a:spcPct val="40000"/>
              </a:spcBef>
            </a:pPr>
            <a:r>
              <a:rPr lang="en-US" sz="2400" dirty="0" smtClean="0"/>
              <a:t>Millions of educational documents</a:t>
            </a:r>
          </a:p>
          <a:p>
            <a:pPr marL="234950" indent="-234950" eaLnBrk="1" hangingPunct="1">
              <a:spcBef>
                <a:spcPct val="40000"/>
              </a:spcBef>
            </a:pPr>
            <a:r>
              <a:rPr lang="en-US" sz="2400" dirty="0" smtClean="0"/>
              <a:t>Collection created and maintained by librarians</a:t>
            </a:r>
          </a:p>
          <a:p>
            <a:pPr marL="234950" indent="-234950" eaLnBrk="1" hangingPunct="1">
              <a:spcBef>
                <a:spcPct val="40000"/>
              </a:spcBef>
            </a:pPr>
            <a:r>
              <a:rPr lang="en-US" sz="2400" dirty="0" smtClean="0"/>
              <a:t>Multimedia, audio, video at full network speeds</a:t>
            </a:r>
          </a:p>
          <a:p>
            <a:pPr marL="234950" indent="-234950" eaLnBrk="1" hangingPunct="1">
              <a:spcBef>
                <a:spcPct val="40000"/>
              </a:spcBef>
            </a:pPr>
            <a:r>
              <a:rPr lang="en-US" sz="2400" dirty="0" smtClean="0"/>
              <a:t>No bandwidth costs</a:t>
            </a:r>
          </a:p>
          <a:p>
            <a:pPr marL="234950" indent="-234950" eaLnBrk="1" hangingPunct="1">
              <a:spcBef>
                <a:spcPct val="40000"/>
              </a:spcBef>
            </a:pPr>
            <a:r>
              <a:rPr lang="en-US" sz="2400" dirty="0" smtClean="0"/>
              <a:t>Augments a conventional Internet connection (hybrid)</a:t>
            </a:r>
          </a:p>
        </p:txBody>
      </p:sp>
      <p:sp>
        <p:nvSpPr>
          <p:cNvPr id="2055" name="Line 5"/>
          <p:cNvSpPr>
            <a:spLocks noChangeShapeType="1"/>
          </p:cNvSpPr>
          <p:nvPr/>
        </p:nvSpPr>
        <p:spPr bwMode="auto">
          <a:xfrm>
            <a:off x="0" y="5791200"/>
            <a:ext cx="3657600" cy="0"/>
          </a:xfrm>
          <a:prstGeom prst="line">
            <a:avLst/>
          </a:prstGeom>
          <a:noFill/>
          <a:ln w="16256">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2050" name="Object 6"/>
          <p:cNvGraphicFramePr>
            <a:graphicFrameLocks noChangeAspect="1"/>
          </p:cNvGraphicFramePr>
          <p:nvPr/>
        </p:nvGraphicFramePr>
        <p:xfrm>
          <a:off x="3581400" y="4872038"/>
          <a:ext cx="1752600" cy="1604962"/>
        </p:xfrm>
        <a:graphic>
          <a:graphicData uri="http://schemas.openxmlformats.org/presentationml/2006/ole">
            <mc:AlternateContent xmlns:mc="http://schemas.openxmlformats.org/markup-compatibility/2006">
              <mc:Choice xmlns:v="urn:schemas-microsoft-com:vml" Requires="v">
                <p:oleObj spid="_x0000_s2102" name="CorelDRAW" r:id="rId3" imgW="2776728" imgH="2237232" progId="CorelDraw.Graphic.9">
                  <p:embed/>
                </p:oleObj>
              </mc:Choice>
              <mc:Fallback>
                <p:oleObj name="CorelDRAW" r:id="rId3" imgW="2776728" imgH="2237232" progId="CorelDraw.Graphic.9">
                  <p:embed/>
                  <p:pic>
                    <p:nvPicPr>
                      <p:cNvPr id="0"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4872038"/>
                        <a:ext cx="1752600" cy="1604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6" name="Text Box 7"/>
          <p:cNvSpPr txBox="1">
            <a:spLocks noChangeArrowheads="1"/>
          </p:cNvSpPr>
          <p:nvPr/>
        </p:nvSpPr>
        <p:spPr bwMode="auto">
          <a:xfrm>
            <a:off x="-39688" y="5791200"/>
            <a:ext cx="16017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solidFill>
                  <a:schemeClr val="bg1"/>
                </a:solidFill>
                <a:latin typeface="Eurostile" pitchFamily="34" charset="0"/>
                <a:sym typeface="Symbol" pitchFamily="18" charset="2"/>
              </a:rPr>
              <a:t></a:t>
            </a:r>
            <a:r>
              <a:rPr lang="en-US">
                <a:solidFill>
                  <a:schemeClr val="bg1"/>
                </a:solidFill>
                <a:latin typeface="Eurostile" pitchFamily="34" charset="0"/>
              </a:rPr>
              <a:t> Internet</a:t>
            </a:r>
          </a:p>
        </p:txBody>
      </p:sp>
      <p:sp>
        <p:nvSpPr>
          <p:cNvPr id="2057" name="Text Box 8"/>
          <p:cNvSpPr txBox="1">
            <a:spLocks noChangeArrowheads="1"/>
          </p:cNvSpPr>
          <p:nvPr/>
        </p:nvSpPr>
        <p:spPr bwMode="auto">
          <a:xfrm>
            <a:off x="7924800" y="57912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eaLnBrk="1" hangingPunct="1"/>
            <a:r>
              <a:rPr lang="en-US">
                <a:solidFill>
                  <a:srgbClr val="000099"/>
                </a:solidFill>
                <a:latin typeface="Eurostile" pitchFamily="34" charset="0"/>
              </a:rPr>
              <a:t>LAN </a:t>
            </a:r>
            <a:r>
              <a:rPr lang="en-US">
                <a:solidFill>
                  <a:srgbClr val="000099"/>
                </a:solidFill>
                <a:latin typeface="Eurostile" pitchFamily="34" charset="0"/>
                <a:sym typeface="Symbol" pitchFamily="18" charset="2"/>
              </a:rPr>
              <a:t></a:t>
            </a:r>
            <a:endParaRPr lang="en-US">
              <a:solidFill>
                <a:srgbClr val="000099"/>
              </a:solidFill>
              <a:latin typeface="Eurostile" pitchFamily="34" charset="0"/>
            </a:endParaRPr>
          </a:p>
        </p:txBody>
      </p:sp>
      <p:graphicFrame>
        <p:nvGraphicFramePr>
          <p:cNvPr id="208905" name="Object 9"/>
          <p:cNvGraphicFramePr>
            <a:graphicFrameLocks noChangeAspect="1"/>
          </p:cNvGraphicFramePr>
          <p:nvPr/>
        </p:nvGraphicFramePr>
        <p:xfrm>
          <a:off x="5562600" y="5105400"/>
          <a:ext cx="808038" cy="1158875"/>
        </p:xfrm>
        <a:graphic>
          <a:graphicData uri="http://schemas.openxmlformats.org/presentationml/2006/ole">
            <mc:AlternateContent xmlns:mc="http://schemas.openxmlformats.org/markup-compatibility/2006">
              <mc:Choice xmlns:v="urn:schemas-microsoft-com:vml" Requires="v">
                <p:oleObj spid="_x0000_s2103" name="CorelDRAW" r:id="rId5" imgW="1932432" imgH="2776728" progId="CorelDraw.Graphic.9">
                  <p:embed/>
                </p:oleObj>
              </mc:Choice>
              <mc:Fallback>
                <p:oleObj name="CorelDRAW" r:id="rId5" imgW="1932432" imgH="2776728" progId="CorelDraw.Graphic.9">
                  <p:embed/>
                  <p:pic>
                    <p:nvPicPr>
                      <p:cNvPr id="0"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5105400"/>
                        <a:ext cx="808038"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208905"/>
                                        </p:tgtEl>
                                        <p:attrNameLst>
                                          <p:attrName>style.visibility</p:attrName>
                                        </p:attrNameLst>
                                      </p:cBhvr>
                                      <p:to>
                                        <p:strVal val="visible"/>
                                      </p:to>
                                    </p:set>
                                    <p:anim calcmode="lin" valueType="num">
                                      <p:cBhvr>
                                        <p:cTn id="7" dur="2000" fill="hold"/>
                                        <p:tgtEl>
                                          <p:spTgt spid="208905"/>
                                        </p:tgtEl>
                                        <p:attrNameLst>
                                          <p:attrName>ppt_w</p:attrName>
                                        </p:attrNameLst>
                                      </p:cBhvr>
                                      <p:tavLst>
                                        <p:tav tm="0">
                                          <p:val>
                                            <p:fltVal val="0"/>
                                          </p:val>
                                        </p:tav>
                                        <p:tav tm="100000">
                                          <p:val>
                                            <p:strVal val="#ppt_w"/>
                                          </p:val>
                                        </p:tav>
                                      </p:tavLst>
                                    </p:anim>
                                    <p:anim calcmode="lin" valueType="num">
                                      <p:cBhvr>
                                        <p:cTn id="8" dur="2000" fill="hold"/>
                                        <p:tgtEl>
                                          <p:spTgt spid="208905"/>
                                        </p:tgtEl>
                                        <p:attrNameLst>
                                          <p:attrName>ppt_h</p:attrName>
                                        </p:attrNameLst>
                                      </p:cBhvr>
                                      <p:tavLst>
                                        <p:tav tm="0">
                                          <p:val>
                                            <p:fltVal val="0"/>
                                          </p:val>
                                        </p:tav>
                                        <p:tav tm="100000">
                                          <p:val>
                                            <p:strVal val="#ppt_h"/>
                                          </p:val>
                                        </p:tav>
                                      </p:tavLst>
                                    </p:anim>
                                    <p:anim calcmode="lin" valueType="num">
                                      <p:cBhvr>
                                        <p:cTn id="9" dur="2000" fill="hold"/>
                                        <p:tgtEl>
                                          <p:spTgt spid="208905"/>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20890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208900"/>
                                        </p:tgtEl>
                                        <p:attrNameLst>
                                          <p:attrName>style.visibility</p:attrName>
                                        </p:attrNameLst>
                                      </p:cBhvr>
                                      <p:to>
                                        <p:strVal val="visible"/>
                                      </p:to>
                                    </p:set>
                                    <p:animEffect transition="in" filter="fade">
                                      <p:cBhvr>
                                        <p:cTn id="14" dur="2000"/>
                                        <p:tgtEl>
                                          <p:spTgt spid="2089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8" name="Rectangle 3"/>
          <p:cNvSpPr>
            <a:spLocks noGrp="1" noChangeArrowheads="1"/>
          </p:cNvSpPr>
          <p:nvPr>
            <p:ph type="title"/>
          </p:nvPr>
        </p:nvSpPr>
        <p:spPr>
          <a:xfrm>
            <a:off x="304800" y="457200"/>
            <a:ext cx="8534400" cy="1676400"/>
          </a:xfrm>
          <a:noFill/>
        </p:spPr>
        <p:txBody>
          <a:bodyPr/>
          <a:lstStyle/>
          <a:p>
            <a:pPr eaLnBrk="1" hangingPunct="1"/>
            <a:r>
              <a:rPr lang="en-US" dirty="0" smtClean="0"/>
              <a:t>Underlying </a:t>
            </a:r>
            <a:r>
              <a:rPr lang="en-US" dirty="0" err="1" smtClean="0"/>
              <a:t>eGranary</a:t>
            </a:r>
            <a:r>
              <a:rPr lang="en-US" dirty="0" smtClean="0"/>
              <a:t> Concepts</a:t>
            </a:r>
            <a:endParaRPr lang="en-US" i="1" dirty="0" smtClean="0"/>
          </a:p>
        </p:txBody>
      </p:sp>
      <p:sp>
        <p:nvSpPr>
          <p:cNvPr id="1031" name="Rectangle 7"/>
          <p:cNvSpPr>
            <a:spLocks noChangeArrowheads="1"/>
          </p:cNvSpPr>
          <p:nvPr/>
        </p:nvSpPr>
        <p:spPr bwMode="auto">
          <a:xfrm>
            <a:off x="685800" y="1371600"/>
            <a:ext cx="7772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ts val="1200"/>
              </a:spcAft>
            </a:pPr>
            <a:r>
              <a:rPr lang="en-US" sz="3600" dirty="0">
                <a:solidFill>
                  <a:srgbClr val="FFFFFF"/>
                </a:solidFill>
                <a:latin typeface="+mn-lt"/>
              </a:rPr>
              <a:t>Information cache</a:t>
            </a:r>
          </a:p>
          <a:p>
            <a:pPr algn="ctr" fontAlgn="base">
              <a:spcBef>
                <a:spcPct val="0"/>
              </a:spcBef>
              <a:spcAft>
                <a:spcPts val="1200"/>
              </a:spcAft>
            </a:pPr>
            <a:r>
              <a:rPr lang="en-US" sz="3600" dirty="0">
                <a:solidFill>
                  <a:srgbClr val="FFFFFF"/>
                </a:solidFill>
                <a:latin typeface="+mn-lt"/>
              </a:rPr>
              <a:t>Bandwidth conservation</a:t>
            </a:r>
          </a:p>
          <a:p>
            <a:pPr algn="ctr" fontAlgn="base">
              <a:spcBef>
                <a:spcPct val="0"/>
              </a:spcBef>
              <a:spcAft>
                <a:spcPts val="1200"/>
              </a:spcAft>
            </a:pPr>
            <a:r>
              <a:rPr lang="en-US" sz="3600" dirty="0">
                <a:solidFill>
                  <a:srgbClr val="FFFFFF"/>
                </a:solidFill>
                <a:latin typeface="+mn-lt"/>
              </a:rPr>
              <a:t>Off-line information store</a:t>
            </a:r>
          </a:p>
          <a:p>
            <a:pPr algn="ctr" fontAlgn="base">
              <a:spcBef>
                <a:spcPct val="0"/>
              </a:spcBef>
              <a:spcAft>
                <a:spcPts val="1200"/>
              </a:spcAft>
            </a:pPr>
            <a:r>
              <a:rPr lang="en-US" sz="3600" dirty="0">
                <a:solidFill>
                  <a:srgbClr val="FFFFFF"/>
                </a:solidFill>
                <a:latin typeface="+mn-lt"/>
              </a:rPr>
              <a:t>Edge technology</a:t>
            </a:r>
          </a:p>
          <a:p>
            <a:pPr algn="ctr" fontAlgn="base">
              <a:spcBef>
                <a:spcPct val="0"/>
              </a:spcBef>
              <a:spcAft>
                <a:spcPts val="1200"/>
              </a:spcAft>
            </a:pPr>
            <a:r>
              <a:rPr lang="en-US" sz="3600" dirty="0">
                <a:solidFill>
                  <a:srgbClr val="FFFFFF"/>
                </a:solidFill>
                <a:latin typeface="+mn-lt"/>
              </a:rPr>
              <a:t>“The Internet in a Box”</a:t>
            </a:r>
          </a:p>
        </p:txBody>
      </p:sp>
    </p:spTree>
    <p:extLst>
      <p:ext uri="{BB962C8B-B14F-4D97-AF65-F5344CB8AC3E}">
        <p14:creationId xmlns:p14="http://schemas.microsoft.com/office/powerpoint/2010/main" val="2038847144"/>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91" name="Group 2"/>
          <p:cNvGrpSpPr>
            <a:grpSpLocks/>
          </p:cNvGrpSpPr>
          <p:nvPr/>
        </p:nvGrpSpPr>
        <p:grpSpPr bwMode="auto">
          <a:xfrm flipH="1" flipV="1">
            <a:off x="4559300" y="5211763"/>
            <a:ext cx="1689100" cy="427037"/>
            <a:chOff x="3456" y="3264"/>
            <a:chExt cx="1728" cy="480"/>
          </a:xfrm>
        </p:grpSpPr>
        <p:sp>
          <p:nvSpPr>
            <p:cNvPr id="3117" name="Line 3"/>
            <p:cNvSpPr>
              <a:spLocks noChangeShapeType="1"/>
            </p:cNvSpPr>
            <p:nvPr/>
          </p:nvSpPr>
          <p:spPr bwMode="auto">
            <a:xfrm>
              <a:off x="3456" y="3264"/>
              <a:ext cx="1248"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8" name="Line 4"/>
            <p:cNvSpPr>
              <a:spLocks noChangeShapeType="1"/>
            </p:cNvSpPr>
            <p:nvPr/>
          </p:nvSpPr>
          <p:spPr bwMode="auto">
            <a:xfrm>
              <a:off x="4032" y="3264"/>
              <a:ext cx="672"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9" name="Line 5"/>
            <p:cNvSpPr>
              <a:spLocks noChangeShapeType="1"/>
            </p:cNvSpPr>
            <p:nvPr/>
          </p:nvSpPr>
          <p:spPr bwMode="auto">
            <a:xfrm>
              <a:off x="4608" y="3264"/>
              <a:ext cx="96"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0" name="Line 6"/>
            <p:cNvSpPr>
              <a:spLocks noChangeShapeType="1"/>
            </p:cNvSpPr>
            <p:nvPr/>
          </p:nvSpPr>
          <p:spPr bwMode="auto">
            <a:xfrm flipH="1">
              <a:off x="4704" y="3264"/>
              <a:ext cx="480"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2" name="Group 7"/>
          <p:cNvGrpSpPr>
            <a:grpSpLocks/>
          </p:cNvGrpSpPr>
          <p:nvPr/>
        </p:nvGrpSpPr>
        <p:grpSpPr bwMode="auto">
          <a:xfrm flipH="1" flipV="1">
            <a:off x="6934200" y="5181600"/>
            <a:ext cx="1689100" cy="427038"/>
            <a:chOff x="3456" y="3264"/>
            <a:chExt cx="1728" cy="480"/>
          </a:xfrm>
        </p:grpSpPr>
        <p:sp>
          <p:nvSpPr>
            <p:cNvPr id="3113" name="Line 8"/>
            <p:cNvSpPr>
              <a:spLocks noChangeShapeType="1"/>
            </p:cNvSpPr>
            <p:nvPr/>
          </p:nvSpPr>
          <p:spPr bwMode="auto">
            <a:xfrm>
              <a:off x="3456" y="3264"/>
              <a:ext cx="1248"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4" name="Line 9"/>
            <p:cNvSpPr>
              <a:spLocks noChangeShapeType="1"/>
            </p:cNvSpPr>
            <p:nvPr/>
          </p:nvSpPr>
          <p:spPr bwMode="auto">
            <a:xfrm>
              <a:off x="4032" y="3264"/>
              <a:ext cx="672"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5" name="Line 10"/>
            <p:cNvSpPr>
              <a:spLocks noChangeShapeType="1"/>
            </p:cNvSpPr>
            <p:nvPr/>
          </p:nvSpPr>
          <p:spPr bwMode="auto">
            <a:xfrm>
              <a:off x="4608" y="3264"/>
              <a:ext cx="96"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6" name="Line 11"/>
            <p:cNvSpPr>
              <a:spLocks noChangeShapeType="1"/>
            </p:cNvSpPr>
            <p:nvPr/>
          </p:nvSpPr>
          <p:spPr bwMode="auto">
            <a:xfrm flipH="1">
              <a:off x="4704" y="3264"/>
              <a:ext cx="480"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3" name="Group 12"/>
          <p:cNvGrpSpPr>
            <a:grpSpLocks/>
          </p:cNvGrpSpPr>
          <p:nvPr/>
        </p:nvGrpSpPr>
        <p:grpSpPr bwMode="auto">
          <a:xfrm flipH="1">
            <a:off x="6921500" y="4543425"/>
            <a:ext cx="1689100" cy="427038"/>
            <a:chOff x="3456" y="3264"/>
            <a:chExt cx="1728" cy="480"/>
          </a:xfrm>
        </p:grpSpPr>
        <p:sp>
          <p:nvSpPr>
            <p:cNvPr id="3109" name="Line 13"/>
            <p:cNvSpPr>
              <a:spLocks noChangeShapeType="1"/>
            </p:cNvSpPr>
            <p:nvPr/>
          </p:nvSpPr>
          <p:spPr bwMode="auto">
            <a:xfrm>
              <a:off x="3456" y="3264"/>
              <a:ext cx="1248"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0" name="Line 14"/>
            <p:cNvSpPr>
              <a:spLocks noChangeShapeType="1"/>
            </p:cNvSpPr>
            <p:nvPr/>
          </p:nvSpPr>
          <p:spPr bwMode="auto">
            <a:xfrm>
              <a:off x="4032" y="3264"/>
              <a:ext cx="672"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1" name="Line 15"/>
            <p:cNvSpPr>
              <a:spLocks noChangeShapeType="1"/>
            </p:cNvSpPr>
            <p:nvPr/>
          </p:nvSpPr>
          <p:spPr bwMode="auto">
            <a:xfrm>
              <a:off x="4608" y="3264"/>
              <a:ext cx="96"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2" name="Line 16"/>
            <p:cNvSpPr>
              <a:spLocks noChangeShapeType="1"/>
            </p:cNvSpPr>
            <p:nvPr/>
          </p:nvSpPr>
          <p:spPr bwMode="auto">
            <a:xfrm flipH="1">
              <a:off x="4704" y="3264"/>
              <a:ext cx="480" cy="48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094" name="Group 17"/>
          <p:cNvGrpSpPr>
            <a:grpSpLocks/>
          </p:cNvGrpSpPr>
          <p:nvPr/>
        </p:nvGrpSpPr>
        <p:grpSpPr bwMode="auto">
          <a:xfrm flipH="1">
            <a:off x="4559300" y="4543425"/>
            <a:ext cx="1689100" cy="427038"/>
            <a:chOff x="2646" y="2862"/>
            <a:chExt cx="1064" cy="269"/>
          </a:xfrm>
        </p:grpSpPr>
        <p:sp>
          <p:nvSpPr>
            <p:cNvPr id="3105" name="Line 18"/>
            <p:cNvSpPr>
              <a:spLocks noChangeShapeType="1"/>
            </p:cNvSpPr>
            <p:nvPr/>
          </p:nvSpPr>
          <p:spPr bwMode="auto">
            <a:xfrm>
              <a:off x="2646" y="2862"/>
              <a:ext cx="768" cy="269"/>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6" name="Line 19"/>
            <p:cNvSpPr>
              <a:spLocks noChangeShapeType="1"/>
            </p:cNvSpPr>
            <p:nvPr/>
          </p:nvSpPr>
          <p:spPr bwMode="auto">
            <a:xfrm>
              <a:off x="3000" y="2862"/>
              <a:ext cx="414" cy="269"/>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7" name="Line 20"/>
            <p:cNvSpPr>
              <a:spLocks noChangeShapeType="1"/>
            </p:cNvSpPr>
            <p:nvPr/>
          </p:nvSpPr>
          <p:spPr bwMode="auto">
            <a:xfrm>
              <a:off x="3355" y="2862"/>
              <a:ext cx="59" cy="269"/>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08" name="Line 21"/>
            <p:cNvSpPr>
              <a:spLocks noChangeShapeType="1"/>
            </p:cNvSpPr>
            <p:nvPr/>
          </p:nvSpPr>
          <p:spPr bwMode="auto">
            <a:xfrm flipH="1">
              <a:off x="3414" y="2862"/>
              <a:ext cx="296" cy="269"/>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095" name="Line 22"/>
          <p:cNvSpPr>
            <a:spLocks noChangeShapeType="1"/>
          </p:cNvSpPr>
          <p:nvPr/>
        </p:nvSpPr>
        <p:spPr bwMode="auto">
          <a:xfrm flipV="1">
            <a:off x="2590800" y="5105400"/>
            <a:ext cx="2209800" cy="60960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8" name="Rectangle 205"/>
          <p:cNvSpPr>
            <a:spLocks noGrp="1" noChangeArrowheads="1"/>
          </p:cNvSpPr>
          <p:nvPr>
            <p:ph type="title" idx="4294967295"/>
          </p:nvPr>
        </p:nvSpPr>
        <p:spPr>
          <a:xfrm>
            <a:off x="533400" y="533400"/>
            <a:ext cx="8229600" cy="2819400"/>
          </a:xfrm>
        </p:spPr>
        <p:txBody>
          <a:bodyPr>
            <a:normAutofit fontScale="90000"/>
          </a:bodyPr>
          <a:lstStyle/>
          <a:p>
            <a:pPr algn="l" eaLnBrk="1" hangingPunct="1">
              <a:spcBef>
                <a:spcPct val="50000"/>
              </a:spcBef>
              <a:defRPr/>
            </a:pPr>
            <a:r>
              <a:rPr lang="en-US" sz="3200" dirty="0" smtClean="0">
                <a:solidFill>
                  <a:srgbClr val="FFFFFF"/>
                </a:solidFill>
                <a:latin typeface="+mn-lt"/>
              </a:rPr>
              <a:t>The eGranary Digital Library can provide thousands of  networked computers high-speed access to millions of documents and multimedia files over a local area network.</a:t>
            </a:r>
            <a:br>
              <a:rPr lang="en-US" sz="3200" dirty="0" smtClean="0">
                <a:solidFill>
                  <a:srgbClr val="FFFFFF"/>
                </a:solidFill>
                <a:latin typeface="+mn-lt"/>
              </a:rPr>
            </a:br>
            <a:r>
              <a:rPr lang="en-US" sz="3200" dirty="0" smtClean="0">
                <a:solidFill>
                  <a:srgbClr val="FFFFFF"/>
                </a:solidFill>
                <a:latin typeface="+mn-lt"/>
              </a:rPr>
              <a:t/>
            </a:r>
            <a:br>
              <a:rPr lang="en-US" sz="3200" dirty="0" smtClean="0">
                <a:solidFill>
                  <a:srgbClr val="FFFFFF"/>
                </a:solidFill>
                <a:latin typeface="+mn-lt"/>
              </a:rPr>
            </a:br>
            <a:r>
              <a:rPr lang="en-US" sz="3200" dirty="0" smtClean="0">
                <a:solidFill>
                  <a:srgbClr val="FFFFFF"/>
                </a:solidFill>
                <a:latin typeface="+mn-lt"/>
              </a:rPr>
              <a:t>Even when the Internet connection is broken!</a:t>
            </a:r>
          </a:p>
        </p:txBody>
      </p:sp>
      <p:sp>
        <p:nvSpPr>
          <p:cNvPr id="3097" name="Line 206"/>
          <p:cNvSpPr>
            <a:spLocks noChangeShapeType="1"/>
          </p:cNvSpPr>
          <p:nvPr/>
        </p:nvSpPr>
        <p:spPr bwMode="auto">
          <a:xfrm>
            <a:off x="457200" y="5845175"/>
            <a:ext cx="1697038" cy="0"/>
          </a:xfrm>
          <a:prstGeom prst="line">
            <a:avLst/>
          </a:prstGeom>
          <a:noFill/>
          <a:ln w="16256">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098" name="Text Box 208"/>
          <p:cNvSpPr txBox="1">
            <a:spLocks noChangeArrowheads="1"/>
          </p:cNvSpPr>
          <p:nvPr/>
        </p:nvSpPr>
        <p:spPr bwMode="auto">
          <a:xfrm>
            <a:off x="5715000" y="51054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chemeClr val="bg1"/>
                </a:solidFill>
                <a:latin typeface="Eurostile" pitchFamily="34" charset="0"/>
              </a:rPr>
              <a:t>LAN </a:t>
            </a:r>
          </a:p>
        </p:txBody>
      </p:sp>
      <p:graphicFrame>
        <p:nvGraphicFramePr>
          <p:cNvPr id="3074" name="Object 209"/>
          <p:cNvGraphicFramePr>
            <a:graphicFrameLocks noChangeAspect="1"/>
          </p:cNvGraphicFramePr>
          <p:nvPr/>
        </p:nvGraphicFramePr>
        <p:xfrm>
          <a:off x="1676400" y="4572000"/>
          <a:ext cx="1160463" cy="1752600"/>
        </p:xfrm>
        <a:graphic>
          <a:graphicData uri="http://schemas.openxmlformats.org/presentationml/2006/ole">
            <mc:AlternateContent xmlns:mc="http://schemas.openxmlformats.org/markup-compatibility/2006">
              <mc:Choice xmlns:v="urn:schemas-microsoft-com:vml" Requires="v">
                <p:oleObj spid="_x0000_s3461" name="CorelDRAW" r:id="rId4" imgW="1932432" imgH="2776728" progId="CorelDraw.Graphic.9">
                  <p:embed/>
                </p:oleObj>
              </mc:Choice>
              <mc:Fallback>
                <p:oleObj name="CorelDRAW" r:id="rId4" imgW="1932432" imgH="2776728" progId="CorelDraw.Graphic.9">
                  <p:embed/>
                  <p:pic>
                    <p:nvPicPr>
                      <p:cNvPr id="0" name="Picture 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4572000"/>
                        <a:ext cx="116046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211"/>
          <p:cNvGraphicFramePr>
            <a:graphicFrameLocks/>
          </p:cNvGraphicFramePr>
          <p:nvPr/>
        </p:nvGraphicFramePr>
        <p:xfrm>
          <a:off x="4129088" y="4114800"/>
          <a:ext cx="515937" cy="425450"/>
        </p:xfrm>
        <a:graphic>
          <a:graphicData uri="http://schemas.openxmlformats.org/presentationml/2006/ole">
            <mc:AlternateContent xmlns:mc="http://schemas.openxmlformats.org/markup-compatibility/2006">
              <mc:Choice xmlns:v="urn:schemas-microsoft-com:vml" Requires="v">
                <p:oleObj spid="_x0000_s3462" name="ClipArt" r:id="rId6" imgW="3659272" imgH="3273117" progId="">
                  <p:embed/>
                </p:oleObj>
              </mc:Choice>
              <mc:Fallback>
                <p:oleObj name="ClipArt" r:id="rId6" imgW="3659272" imgH="3273117" progId="">
                  <p:embed/>
                  <p:pic>
                    <p:nvPicPr>
                      <p:cNvPr id="0" name="Picture 15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29088" y="4114800"/>
                        <a:ext cx="5159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099" name="Picture 212"/>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02188" y="4970463"/>
            <a:ext cx="696912"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213"/>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15150" y="4970463"/>
            <a:ext cx="696913" cy="217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076" name="Object 214"/>
          <p:cNvGraphicFramePr>
            <a:graphicFrameLocks/>
          </p:cNvGraphicFramePr>
          <p:nvPr/>
        </p:nvGraphicFramePr>
        <p:xfrm>
          <a:off x="4738688" y="4114800"/>
          <a:ext cx="517525" cy="425450"/>
        </p:xfrm>
        <a:graphic>
          <a:graphicData uri="http://schemas.openxmlformats.org/presentationml/2006/ole">
            <mc:AlternateContent xmlns:mc="http://schemas.openxmlformats.org/markup-compatibility/2006">
              <mc:Choice xmlns:v="urn:schemas-microsoft-com:vml" Requires="v">
                <p:oleObj spid="_x0000_s3463" name="ClipArt" r:id="rId9" imgW="3659272" imgH="3273117" progId="">
                  <p:embed/>
                </p:oleObj>
              </mc:Choice>
              <mc:Fallback>
                <p:oleObj name="ClipArt" r:id="rId9" imgW="3659272" imgH="3273117" progId="">
                  <p:embed/>
                  <p:pic>
                    <p:nvPicPr>
                      <p:cNvPr id="0" name="Picture 15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38688" y="4114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7" name="Object 215"/>
          <p:cNvGraphicFramePr>
            <a:graphicFrameLocks/>
          </p:cNvGraphicFramePr>
          <p:nvPr/>
        </p:nvGraphicFramePr>
        <p:xfrm>
          <a:off x="5349875" y="4114800"/>
          <a:ext cx="515938" cy="425450"/>
        </p:xfrm>
        <a:graphic>
          <a:graphicData uri="http://schemas.openxmlformats.org/presentationml/2006/ole">
            <mc:AlternateContent xmlns:mc="http://schemas.openxmlformats.org/markup-compatibility/2006">
              <mc:Choice xmlns:v="urn:schemas-microsoft-com:vml" Requires="v">
                <p:oleObj spid="_x0000_s3464" name="ClipArt" r:id="rId10" imgW="3659272" imgH="3273117" progId="">
                  <p:embed/>
                </p:oleObj>
              </mc:Choice>
              <mc:Fallback>
                <p:oleObj name="ClipArt" r:id="rId10" imgW="3659272" imgH="3273117" progId="">
                  <p:embed/>
                  <p:pic>
                    <p:nvPicPr>
                      <p:cNvPr id="0" name="Picture 15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49875" y="4114800"/>
                        <a:ext cx="5159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8" name="Object 216"/>
          <p:cNvGraphicFramePr>
            <a:graphicFrameLocks/>
          </p:cNvGraphicFramePr>
          <p:nvPr/>
        </p:nvGraphicFramePr>
        <p:xfrm>
          <a:off x="5959475" y="4114800"/>
          <a:ext cx="517525" cy="425450"/>
        </p:xfrm>
        <a:graphic>
          <a:graphicData uri="http://schemas.openxmlformats.org/presentationml/2006/ole">
            <mc:AlternateContent xmlns:mc="http://schemas.openxmlformats.org/markup-compatibility/2006">
              <mc:Choice xmlns:v="urn:schemas-microsoft-com:vml" Requires="v">
                <p:oleObj spid="_x0000_s3465" name="ClipArt" r:id="rId11" imgW="3659272" imgH="3273117" progId="">
                  <p:embed/>
                </p:oleObj>
              </mc:Choice>
              <mc:Fallback>
                <p:oleObj name="ClipArt" r:id="rId11" imgW="3659272" imgH="3273117" progId="">
                  <p:embed/>
                  <p:pic>
                    <p:nvPicPr>
                      <p:cNvPr id="0" name="Picture 15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59475" y="4114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217"/>
          <p:cNvGraphicFramePr>
            <a:graphicFrameLocks/>
          </p:cNvGraphicFramePr>
          <p:nvPr/>
        </p:nvGraphicFramePr>
        <p:xfrm>
          <a:off x="6567488" y="4114800"/>
          <a:ext cx="517525" cy="425450"/>
        </p:xfrm>
        <a:graphic>
          <a:graphicData uri="http://schemas.openxmlformats.org/presentationml/2006/ole">
            <mc:AlternateContent xmlns:mc="http://schemas.openxmlformats.org/markup-compatibility/2006">
              <mc:Choice xmlns:v="urn:schemas-microsoft-com:vml" Requires="v">
                <p:oleObj spid="_x0000_s3466" name="ClipArt" r:id="rId12" imgW="3659272" imgH="3273117" progId="">
                  <p:embed/>
                </p:oleObj>
              </mc:Choice>
              <mc:Fallback>
                <p:oleObj name="ClipArt" r:id="rId12" imgW="3659272" imgH="3273117" progId="">
                  <p:embed/>
                  <p:pic>
                    <p:nvPicPr>
                      <p:cNvPr id="0" name="Picture 15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67488" y="4114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0" name="Object 218"/>
          <p:cNvGraphicFramePr>
            <a:graphicFrameLocks/>
          </p:cNvGraphicFramePr>
          <p:nvPr/>
        </p:nvGraphicFramePr>
        <p:xfrm>
          <a:off x="7178675" y="4114800"/>
          <a:ext cx="515938" cy="425450"/>
        </p:xfrm>
        <a:graphic>
          <a:graphicData uri="http://schemas.openxmlformats.org/presentationml/2006/ole">
            <mc:AlternateContent xmlns:mc="http://schemas.openxmlformats.org/markup-compatibility/2006">
              <mc:Choice xmlns:v="urn:schemas-microsoft-com:vml" Requires="v">
                <p:oleObj spid="_x0000_s3467" name="ClipArt" r:id="rId13" imgW="3659272" imgH="3273117" progId="">
                  <p:embed/>
                </p:oleObj>
              </mc:Choice>
              <mc:Fallback>
                <p:oleObj name="ClipArt" r:id="rId13" imgW="3659272" imgH="3273117" progId="">
                  <p:embed/>
                  <p:pic>
                    <p:nvPicPr>
                      <p:cNvPr id="0" name="Picture 15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8675" y="4114800"/>
                        <a:ext cx="5159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1" name="Object 219"/>
          <p:cNvGraphicFramePr>
            <a:graphicFrameLocks/>
          </p:cNvGraphicFramePr>
          <p:nvPr/>
        </p:nvGraphicFramePr>
        <p:xfrm>
          <a:off x="7788275" y="4114800"/>
          <a:ext cx="517525" cy="425450"/>
        </p:xfrm>
        <a:graphic>
          <a:graphicData uri="http://schemas.openxmlformats.org/presentationml/2006/ole">
            <mc:AlternateContent xmlns:mc="http://schemas.openxmlformats.org/markup-compatibility/2006">
              <mc:Choice xmlns:v="urn:schemas-microsoft-com:vml" Requires="v">
                <p:oleObj spid="_x0000_s3468" name="ClipArt" r:id="rId14" imgW="3659272" imgH="3273117" progId="">
                  <p:embed/>
                </p:oleObj>
              </mc:Choice>
              <mc:Fallback>
                <p:oleObj name="ClipArt" r:id="rId14" imgW="3659272" imgH="3273117" progId="">
                  <p:embed/>
                  <p:pic>
                    <p:nvPicPr>
                      <p:cNvPr id="0" name="Picture 158"/>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88275" y="4114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2" name="Object 220"/>
          <p:cNvGraphicFramePr>
            <a:graphicFrameLocks/>
          </p:cNvGraphicFramePr>
          <p:nvPr/>
        </p:nvGraphicFramePr>
        <p:xfrm>
          <a:off x="8399463" y="4114800"/>
          <a:ext cx="515937" cy="425450"/>
        </p:xfrm>
        <a:graphic>
          <a:graphicData uri="http://schemas.openxmlformats.org/presentationml/2006/ole">
            <mc:AlternateContent xmlns:mc="http://schemas.openxmlformats.org/markup-compatibility/2006">
              <mc:Choice xmlns:v="urn:schemas-microsoft-com:vml" Requires="v">
                <p:oleObj spid="_x0000_s3469" name="ClipArt" r:id="rId15" imgW="3659272" imgH="3273117" progId="">
                  <p:embed/>
                </p:oleObj>
              </mc:Choice>
              <mc:Fallback>
                <p:oleObj name="ClipArt" r:id="rId15" imgW="3659272" imgH="3273117" progId="">
                  <p:embed/>
                  <p:pic>
                    <p:nvPicPr>
                      <p:cNvPr id="0" name="Picture 1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9463" y="4114800"/>
                        <a:ext cx="5159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1" name="Line 221"/>
          <p:cNvSpPr>
            <a:spLocks noChangeShapeType="1"/>
          </p:cNvSpPr>
          <p:nvPr/>
        </p:nvSpPr>
        <p:spPr bwMode="auto">
          <a:xfrm>
            <a:off x="5505450" y="5099050"/>
            <a:ext cx="1409700" cy="0"/>
          </a:xfrm>
          <a:prstGeom prst="line">
            <a:avLst/>
          </a:prstGeom>
          <a:noFill/>
          <a:ln w="9525">
            <a:solidFill>
              <a:srgbClr val="FF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3083" name="Object 222"/>
          <p:cNvGraphicFramePr>
            <a:graphicFrameLocks/>
          </p:cNvGraphicFramePr>
          <p:nvPr/>
        </p:nvGraphicFramePr>
        <p:xfrm>
          <a:off x="4205288" y="5638800"/>
          <a:ext cx="515937" cy="425450"/>
        </p:xfrm>
        <a:graphic>
          <a:graphicData uri="http://schemas.openxmlformats.org/presentationml/2006/ole">
            <mc:AlternateContent xmlns:mc="http://schemas.openxmlformats.org/markup-compatibility/2006">
              <mc:Choice xmlns:v="urn:schemas-microsoft-com:vml" Requires="v">
                <p:oleObj spid="_x0000_s3470" name="ClipArt" r:id="rId16" imgW="3659272" imgH="3273117" progId="">
                  <p:embed/>
                </p:oleObj>
              </mc:Choice>
              <mc:Fallback>
                <p:oleObj name="ClipArt" r:id="rId16" imgW="3659272" imgH="3273117" progId="">
                  <p:embed/>
                  <p:pic>
                    <p:nvPicPr>
                      <p:cNvPr id="0" name="Picture 160"/>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5288" y="5638800"/>
                        <a:ext cx="5159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4" name="Object 223"/>
          <p:cNvGraphicFramePr>
            <a:graphicFrameLocks/>
          </p:cNvGraphicFramePr>
          <p:nvPr/>
        </p:nvGraphicFramePr>
        <p:xfrm>
          <a:off x="4814888" y="5638800"/>
          <a:ext cx="517525" cy="425450"/>
        </p:xfrm>
        <a:graphic>
          <a:graphicData uri="http://schemas.openxmlformats.org/presentationml/2006/ole">
            <mc:AlternateContent xmlns:mc="http://schemas.openxmlformats.org/markup-compatibility/2006">
              <mc:Choice xmlns:v="urn:schemas-microsoft-com:vml" Requires="v">
                <p:oleObj spid="_x0000_s3471" name="ClipArt" r:id="rId17" imgW="3659272" imgH="3273117" progId="">
                  <p:embed/>
                </p:oleObj>
              </mc:Choice>
              <mc:Fallback>
                <p:oleObj name="ClipArt" r:id="rId17" imgW="3659272" imgH="3273117" progId="">
                  <p:embed/>
                  <p:pic>
                    <p:nvPicPr>
                      <p:cNvPr id="0" name="Picture 1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14888" y="5638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5" name="Object 224"/>
          <p:cNvGraphicFramePr>
            <a:graphicFrameLocks/>
          </p:cNvGraphicFramePr>
          <p:nvPr/>
        </p:nvGraphicFramePr>
        <p:xfrm>
          <a:off x="5426075" y="5638800"/>
          <a:ext cx="515938" cy="425450"/>
        </p:xfrm>
        <a:graphic>
          <a:graphicData uri="http://schemas.openxmlformats.org/presentationml/2006/ole">
            <mc:AlternateContent xmlns:mc="http://schemas.openxmlformats.org/markup-compatibility/2006">
              <mc:Choice xmlns:v="urn:schemas-microsoft-com:vml" Requires="v">
                <p:oleObj spid="_x0000_s3472" name="ClipArt" r:id="rId18" imgW="3659272" imgH="3273117" progId="">
                  <p:embed/>
                </p:oleObj>
              </mc:Choice>
              <mc:Fallback>
                <p:oleObj name="ClipArt" r:id="rId18" imgW="3659272" imgH="3273117" progId="">
                  <p:embed/>
                  <p:pic>
                    <p:nvPicPr>
                      <p:cNvPr id="0" name="Picture 162"/>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075" y="5638800"/>
                        <a:ext cx="5159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6" name="Object 225"/>
          <p:cNvGraphicFramePr>
            <a:graphicFrameLocks/>
          </p:cNvGraphicFramePr>
          <p:nvPr/>
        </p:nvGraphicFramePr>
        <p:xfrm>
          <a:off x="6035675" y="5638800"/>
          <a:ext cx="517525" cy="425450"/>
        </p:xfrm>
        <a:graphic>
          <a:graphicData uri="http://schemas.openxmlformats.org/presentationml/2006/ole">
            <mc:AlternateContent xmlns:mc="http://schemas.openxmlformats.org/markup-compatibility/2006">
              <mc:Choice xmlns:v="urn:schemas-microsoft-com:vml" Requires="v">
                <p:oleObj spid="_x0000_s3473" name="ClipArt" r:id="rId19" imgW="3659272" imgH="3273117" progId="">
                  <p:embed/>
                </p:oleObj>
              </mc:Choice>
              <mc:Fallback>
                <p:oleObj name="ClipArt" r:id="rId19" imgW="3659272" imgH="3273117" progId="">
                  <p:embed/>
                  <p:pic>
                    <p:nvPicPr>
                      <p:cNvPr id="0" name="Picture 1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35675" y="5638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7" name="Object 226"/>
          <p:cNvGraphicFramePr>
            <a:graphicFrameLocks/>
          </p:cNvGraphicFramePr>
          <p:nvPr/>
        </p:nvGraphicFramePr>
        <p:xfrm>
          <a:off x="6627813" y="5638800"/>
          <a:ext cx="515937" cy="425450"/>
        </p:xfrm>
        <a:graphic>
          <a:graphicData uri="http://schemas.openxmlformats.org/presentationml/2006/ole">
            <mc:AlternateContent xmlns:mc="http://schemas.openxmlformats.org/markup-compatibility/2006">
              <mc:Choice xmlns:v="urn:schemas-microsoft-com:vml" Requires="v">
                <p:oleObj spid="_x0000_s3474" name="ClipArt" r:id="rId20" imgW="3659272" imgH="3273117" progId="">
                  <p:embed/>
                </p:oleObj>
              </mc:Choice>
              <mc:Fallback>
                <p:oleObj name="ClipArt" r:id="rId20" imgW="3659272" imgH="3273117" progId="">
                  <p:embed/>
                  <p:pic>
                    <p:nvPicPr>
                      <p:cNvPr id="0" name="Picture 16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27813" y="5638800"/>
                        <a:ext cx="5159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8" name="Object 227"/>
          <p:cNvGraphicFramePr>
            <a:graphicFrameLocks/>
          </p:cNvGraphicFramePr>
          <p:nvPr/>
        </p:nvGraphicFramePr>
        <p:xfrm>
          <a:off x="7237413" y="5638800"/>
          <a:ext cx="517525" cy="425450"/>
        </p:xfrm>
        <a:graphic>
          <a:graphicData uri="http://schemas.openxmlformats.org/presentationml/2006/ole">
            <mc:AlternateContent xmlns:mc="http://schemas.openxmlformats.org/markup-compatibility/2006">
              <mc:Choice xmlns:v="urn:schemas-microsoft-com:vml" Requires="v">
                <p:oleObj spid="_x0000_s3475" name="ClipArt" r:id="rId21" imgW="3659272" imgH="3273117" progId="">
                  <p:embed/>
                </p:oleObj>
              </mc:Choice>
              <mc:Fallback>
                <p:oleObj name="ClipArt" r:id="rId21" imgW="3659272" imgH="3273117" progId="">
                  <p:embed/>
                  <p:pic>
                    <p:nvPicPr>
                      <p:cNvPr id="0" name="Picture 16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7413" y="5638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89" name="Object 228"/>
          <p:cNvGraphicFramePr>
            <a:graphicFrameLocks/>
          </p:cNvGraphicFramePr>
          <p:nvPr/>
        </p:nvGraphicFramePr>
        <p:xfrm>
          <a:off x="7848600" y="5638800"/>
          <a:ext cx="515938" cy="425450"/>
        </p:xfrm>
        <a:graphic>
          <a:graphicData uri="http://schemas.openxmlformats.org/presentationml/2006/ole">
            <mc:AlternateContent xmlns:mc="http://schemas.openxmlformats.org/markup-compatibility/2006">
              <mc:Choice xmlns:v="urn:schemas-microsoft-com:vml" Requires="v">
                <p:oleObj spid="_x0000_s3476" name="ClipArt" r:id="rId22" imgW="3659272" imgH="3273117" progId="">
                  <p:embed/>
                </p:oleObj>
              </mc:Choice>
              <mc:Fallback>
                <p:oleObj name="ClipArt" r:id="rId22" imgW="3659272" imgH="3273117" progId="">
                  <p:embed/>
                  <p:pic>
                    <p:nvPicPr>
                      <p:cNvPr id="0" name="Picture 16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5638800"/>
                        <a:ext cx="5159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90" name="Object 229"/>
          <p:cNvGraphicFramePr>
            <a:graphicFrameLocks/>
          </p:cNvGraphicFramePr>
          <p:nvPr/>
        </p:nvGraphicFramePr>
        <p:xfrm>
          <a:off x="8458200" y="5638800"/>
          <a:ext cx="517525" cy="425450"/>
        </p:xfrm>
        <a:graphic>
          <a:graphicData uri="http://schemas.openxmlformats.org/presentationml/2006/ole">
            <mc:AlternateContent xmlns:mc="http://schemas.openxmlformats.org/markup-compatibility/2006">
              <mc:Choice xmlns:v="urn:schemas-microsoft-com:vml" Requires="v">
                <p:oleObj spid="_x0000_s3477" name="ClipArt" r:id="rId23" imgW="3659272" imgH="3273117" progId="">
                  <p:embed/>
                </p:oleObj>
              </mc:Choice>
              <mc:Fallback>
                <p:oleObj name="ClipArt" r:id="rId23" imgW="3659272" imgH="3273117" progId="">
                  <p:embed/>
                  <p:pic>
                    <p:nvPicPr>
                      <p:cNvPr id="0" name="Picture 167"/>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8200" y="5638800"/>
                        <a:ext cx="517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02" name="Text Box 231"/>
          <p:cNvSpPr txBox="1">
            <a:spLocks noChangeArrowheads="1"/>
          </p:cNvSpPr>
          <p:nvPr/>
        </p:nvSpPr>
        <p:spPr bwMode="auto">
          <a:xfrm>
            <a:off x="76200" y="5119688"/>
            <a:ext cx="833438" cy="143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8800">
                <a:solidFill>
                  <a:srgbClr val="FF0000"/>
                </a:solidFill>
                <a:latin typeface="Eurostile" pitchFamily="34" charset="0"/>
              </a:rPr>
              <a:t>X</a:t>
            </a:r>
          </a:p>
        </p:txBody>
      </p:sp>
      <p:sp>
        <p:nvSpPr>
          <p:cNvPr id="3103" name="Text Box 232"/>
          <p:cNvSpPr txBox="1">
            <a:spLocks noChangeArrowheads="1"/>
          </p:cNvSpPr>
          <p:nvPr/>
        </p:nvSpPr>
        <p:spPr bwMode="auto">
          <a:xfrm>
            <a:off x="-39688" y="5943600"/>
            <a:ext cx="110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600">
                <a:solidFill>
                  <a:srgbClr val="FFFFFF"/>
                </a:solidFill>
                <a:latin typeface="Eurostile" pitchFamily="34" charset="0"/>
                <a:sym typeface="Symbol" pitchFamily="18" charset="2"/>
              </a:rPr>
              <a:t></a:t>
            </a:r>
            <a:r>
              <a:rPr lang="en-US" sz="1600">
                <a:solidFill>
                  <a:schemeClr val="bg1"/>
                </a:solidFill>
                <a:latin typeface="Eurostile" pitchFamily="34" charset="0"/>
              </a:rPr>
              <a:t> </a:t>
            </a:r>
            <a:r>
              <a:rPr lang="en-US" sz="1600">
                <a:solidFill>
                  <a:srgbClr val="FFFFFF"/>
                </a:solidFill>
                <a:latin typeface="Eurostile" pitchFamily="34" charset="0"/>
              </a:rPr>
              <a:t>Internet</a:t>
            </a:r>
          </a:p>
        </p:txBody>
      </p:sp>
      <p:pic>
        <p:nvPicPr>
          <p:cNvPr id="3104" name="Picture 32" descr="eGranaryLogoPNG"/>
          <p:cNvPicPr>
            <a:picLocks noChangeAspect="1" noChangeArrowheads="1"/>
          </p:cNvPicPr>
          <p:nvPr/>
        </p:nvPicPr>
        <p:blipFill>
          <a:blip r:embed="rId24" cstate="print">
            <a:extLst>
              <a:ext uri="{28A0092B-C50C-407E-A947-70E740481C1C}">
                <a14:useLocalDpi xmlns:a14="http://schemas.microsoft.com/office/drawing/2010/main" val="0"/>
              </a:ext>
            </a:extLst>
          </a:blip>
          <a:srcRect r="75729" b="43823"/>
          <a:stretch>
            <a:fillRect/>
          </a:stretch>
        </p:blipFill>
        <p:spPr bwMode="auto">
          <a:xfrm>
            <a:off x="1828800" y="5029200"/>
            <a:ext cx="5572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400" dirty="0" smtClean="0"/>
              <a:t>The eGranary Digital Library</a:t>
            </a:r>
          </a:p>
        </p:txBody>
      </p:sp>
      <p:sp>
        <p:nvSpPr>
          <p:cNvPr id="17411" name="Rectangle 3"/>
          <p:cNvSpPr>
            <a:spLocks noGrp="1" noChangeArrowheads="1"/>
          </p:cNvSpPr>
          <p:nvPr>
            <p:ph type="body" idx="1"/>
          </p:nvPr>
        </p:nvSpPr>
        <p:spPr>
          <a:xfrm>
            <a:off x="457200" y="1447800"/>
            <a:ext cx="8305800" cy="4648200"/>
          </a:xfrm>
        </p:spPr>
        <p:txBody>
          <a:bodyPr/>
          <a:lstStyle/>
          <a:p>
            <a:pPr eaLnBrk="1" hangingPunct="1">
              <a:lnSpc>
                <a:spcPct val="90000"/>
              </a:lnSpc>
            </a:pPr>
            <a:r>
              <a:rPr lang="en-US" sz="2800" dirty="0" smtClean="0"/>
              <a:t>6TB drive</a:t>
            </a:r>
          </a:p>
          <a:p>
            <a:pPr eaLnBrk="1" hangingPunct="1">
              <a:lnSpc>
                <a:spcPct val="90000"/>
              </a:lnSpc>
            </a:pPr>
            <a:r>
              <a:rPr lang="en-US" sz="2800" dirty="0" smtClean="0"/>
              <a:t>Latest “big grabs”: TED Talks, World Bank</a:t>
            </a:r>
          </a:p>
          <a:p>
            <a:pPr eaLnBrk="1" hangingPunct="1">
              <a:lnSpc>
                <a:spcPct val="90000"/>
              </a:lnSpc>
            </a:pPr>
            <a:r>
              <a:rPr lang="en-US" sz="2800" dirty="0" smtClean="0"/>
              <a:t>Over 2,000 installs</a:t>
            </a:r>
          </a:p>
          <a:p>
            <a:pPr eaLnBrk="1" hangingPunct="1">
              <a:lnSpc>
                <a:spcPct val="90000"/>
              </a:lnSpc>
            </a:pPr>
            <a:endParaRPr lang="en-US" sz="2800" dirty="0" smtClean="0"/>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20892" t="22996" r="9911" b="28543"/>
          <a:stretch/>
        </p:blipFill>
        <p:spPr>
          <a:xfrm>
            <a:off x="856537" y="3468686"/>
            <a:ext cx="7470814" cy="3200400"/>
          </a:xfrm>
          <a:prstGeom prst="rect">
            <a:avLst/>
          </a:prstGeom>
        </p:spPr>
      </p:pic>
    </p:spTree>
    <p:extLst>
      <p:ext uri="{BB962C8B-B14F-4D97-AF65-F5344CB8AC3E}">
        <p14:creationId xmlns:p14="http://schemas.microsoft.com/office/powerpoint/2010/main" val="33315944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400" smtClean="0"/>
              <a:t>The eGranary Digital Library</a:t>
            </a:r>
          </a:p>
        </p:txBody>
      </p:sp>
      <p:sp>
        <p:nvSpPr>
          <p:cNvPr id="17411" name="Rectangle 3"/>
          <p:cNvSpPr>
            <a:spLocks noGrp="1" noChangeArrowheads="1"/>
          </p:cNvSpPr>
          <p:nvPr>
            <p:ph type="body" idx="1"/>
          </p:nvPr>
        </p:nvSpPr>
        <p:spPr>
          <a:xfrm>
            <a:off x="457200" y="1447800"/>
            <a:ext cx="8305800" cy="4648200"/>
          </a:xfrm>
        </p:spPr>
        <p:txBody>
          <a:bodyPr/>
          <a:lstStyle/>
          <a:p>
            <a:pPr eaLnBrk="1" hangingPunct="1">
              <a:lnSpc>
                <a:spcPct val="90000"/>
              </a:lnSpc>
            </a:pPr>
            <a:r>
              <a:rPr lang="en-US" sz="2800" dirty="0" smtClean="0"/>
              <a:t>Permission from over 2,400 authors &amp; publishers  (MIT </a:t>
            </a:r>
            <a:r>
              <a:rPr lang="en-US" sz="2800" dirty="0" err="1" smtClean="0"/>
              <a:t>OpenCourseware</a:t>
            </a:r>
            <a:r>
              <a:rPr lang="en-US" sz="2800" dirty="0" smtClean="0"/>
              <a:t>, Wikipedia, WHO, Math TV, Virtual Hospital, Khan Academy, etc.)</a:t>
            </a:r>
          </a:p>
          <a:p>
            <a:pPr eaLnBrk="1" hangingPunct="1">
              <a:lnSpc>
                <a:spcPct val="90000"/>
              </a:lnSpc>
            </a:pPr>
            <a:r>
              <a:rPr lang="en-US" sz="2800" dirty="0" smtClean="0"/>
              <a:t>Over 35 million documents</a:t>
            </a:r>
            <a:endParaRPr lang="en-US" sz="2400" dirty="0" smtClean="0"/>
          </a:p>
          <a:p>
            <a:pPr eaLnBrk="1" hangingPunct="1">
              <a:lnSpc>
                <a:spcPct val="90000"/>
              </a:lnSpc>
            </a:pPr>
            <a:r>
              <a:rPr lang="en-US" sz="2800" dirty="0" smtClean="0"/>
              <a:t>50,000+ books, hundreds of journals, hundreds of Web sites &amp; CDs</a:t>
            </a:r>
          </a:p>
          <a:p>
            <a:pPr eaLnBrk="1" hangingPunct="1">
              <a:lnSpc>
                <a:spcPct val="90000"/>
              </a:lnSpc>
            </a:pPr>
            <a:r>
              <a:rPr lang="en-US" sz="2800" dirty="0" smtClean="0"/>
              <a:t>Patrons open documents 100 – 5,000 times faster than with their Internet connection</a:t>
            </a:r>
          </a:p>
          <a:p>
            <a:pPr eaLnBrk="1" hangingPunct="1">
              <a:lnSpc>
                <a:spcPct val="90000"/>
              </a:lnSpc>
            </a:pPr>
            <a:r>
              <a:rPr lang="en-US" sz="2800" dirty="0" smtClean="0"/>
              <a:t>Built-in search engine and catalog.  Looks and acts just like the Internet.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304800"/>
            <a:ext cx="8305800" cy="1143000"/>
          </a:xfrm>
        </p:spPr>
        <p:txBody>
          <a:bodyPr/>
          <a:lstStyle/>
          <a:p>
            <a:pPr eaLnBrk="1" hangingPunct="1"/>
            <a:r>
              <a:rPr lang="en-US" dirty="0" smtClean="0"/>
              <a:t>Community Information Platform</a:t>
            </a:r>
            <a:endParaRPr lang="en-US" sz="2000" dirty="0" smtClean="0">
              <a:solidFill>
                <a:schemeClr val="bg1"/>
              </a:solidFill>
              <a:latin typeface="Verdana" pitchFamily="34" charset="0"/>
            </a:endParaRPr>
          </a:p>
        </p:txBody>
      </p:sp>
      <p:sp>
        <p:nvSpPr>
          <p:cNvPr id="21507" name="Rectangle 3"/>
          <p:cNvSpPr>
            <a:spLocks noGrp="1" noChangeArrowheads="1"/>
          </p:cNvSpPr>
          <p:nvPr>
            <p:ph idx="1"/>
          </p:nvPr>
        </p:nvSpPr>
        <p:spPr>
          <a:xfrm>
            <a:off x="457200" y="1828800"/>
            <a:ext cx="8229600" cy="4800600"/>
          </a:xfrm>
        </p:spPr>
        <p:txBody>
          <a:bodyPr/>
          <a:lstStyle/>
          <a:p>
            <a:pPr eaLnBrk="1" hangingPunct="1">
              <a:lnSpc>
                <a:spcPct val="90000"/>
              </a:lnSpc>
              <a:defRPr/>
            </a:pPr>
            <a:r>
              <a:rPr lang="en-US" sz="2800" dirty="0" smtClean="0"/>
              <a:t>CIP adds </a:t>
            </a:r>
            <a:r>
              <a:rPr lang="en-US" sz="2800" dirty="0"/>
              <a:t>interactive “Web 2.0” </a:t>
            </a:r>
            <a:r>
              <a:rPr lang="en-US" sz="2800" dirty="0" smtClean="0"/>
              <a:t>capabilities</a:t>
            </a:r>
          </a:p>
          <a:p>
            <a:pPr lvl="1" eaLnBrk="1" hangingPunct="1">
              <a:lnSpc>
                <a:spcPct val="90000"/>
              </a:lnSpc>
              <a:defRPr/>
            </a:pPr>
            <a:r>
              <a:rPr lang="en-US" sz="2400" dirty="0" smtClean="0"/>
              <a:t>Create IDs and logins (LDAP security)</a:t>
            </a:r>
          </a:p>
          <a:p>
            <a:pPr lvl="1" eaLnBrk="1" hangingPunct="1">
              <a:lnSpc>
                <a:spcPct val="90000"/>
              </a:lnSpc>
              <a:defRPr/>
            </a:pPr>
            <a:r>
              <a:rPr lang="en-US" sz="2400" dirty="0" smtClean="0"/>
              <a:t>Built-in software for making unlimited Web sites</a:t>
            </a:r>
          </a:p>
          <a:p>
            <a:pPr eaLnBrk="1" hangingPunct="1">
              <a:lnSpc>
                <a:spcPct val="90000"/>
              </a:lnSpc>
              <a:defRPr/>
            </a:pPr>
            <a:r>
              <a:rPr lang="en-US" sz="2800" dirty="0" smtClean="0"/>
              <a:t>Easy </a:t>
            </a:r>
            <a:r>
              <a:rPr lang="en-US" sz="2800" dirty="0"/>
              <a:t>to upload and share </a:t>
            </a:r>
            <a:r>
              <a:rPr lang="en-US" sz="2800" dirty="0" smtClean="0"/>
              <a:t>locally-made content</a:t>
            </a:r>
          </a:p>
          <a:p>
            <a:pPr eaLnBrk="1" hangingPunct="1">
              <a:lnSpc>
                <a:spcPct val="90000"/>
              </a:lnSpc>
              <a:defRPr/>
            </a:pPr>
            <a:r>
              <a:rPr lang="en-US" sz="2800" dirty="0" smtClean="0"/>
              <a:t>Local content can be centrally developed and shared to other </a:t>
            </a:r>
            <a:r>
              <a:rPr lang="en-US" sz="2800" dirty="0" err="1" smtClean="0"/>
              <a:t>eGranary</a:t>
            </a:r>
            <a:r>
              <a:rPr lang="en-US" sz="2800" dirty="0" smtClean="0"/>
              <a:t> sites</a:t>
            </a:r>
          </a:p>
          <a:p>
            <a:pPr marL="342900" lvl="1" indent="-342900" eaLnBrk="1" hangingPunct="1">
              <a:lnSpc>
                <a:spcPct val="90000"/>
              </a:lnSpc>
              <a:spcBef>
                <a:spcPts val="1800"/>
              </a:spcBef>
              <a:buFontTx/>
              <a:buChar char="•"/>
              <a:defRPr/>
            </a:pPr>
            <a:r>
              <a:rPr lang="en-US" sz="2400" dirty="0" err="1" smtClean="0"/>
              <a:t>MySQL</a:t>
            </a:r>
            <a:r>
              <a:rPr lang="en-US" sz="2400" dirty="0" smtClean="0"/>
              <a:t> and PHP for local dynamic Web databases</a:t>
            </a:r>
          </a:p>
          <a:p>
            <a:pPr lvl="2" eaLnBrk="1" hangingPunct="1">
              <a:lnSpc>
                <a:spcPct val="90000"/>
              </a:lnSpc>
              <a:defRPr/>
            </a:pPr>
            <a:r>
              <a:rPr lang="en-US" dirty="0" err="1" smtClean="0"/>
              <a:t>Moodle</a:t>
            </a:r>
            <a:r>
              <a:rPr lang="en-US" dirty="0" smtClean="0"/>
              <a:t>: </a:t>
            </a:r>
            <a:r>
              <a:rPr lang="en-US" sz="2000" dirty="0" smtClean="0"/>
              <a:t>course management software</a:t>
            </a:r>
            <a:endParaRPr lang="en-US" dirty="0" smtClean="0"/>
          </a:p>
          <a:p>
            <a:pPr lvl="2" eaLnBrk="1" hangingPunct="1">
              <a:lnSpc>
                <a:spcPct val="90000"/>
              </a:lnSpc>
              <a:defRPr/>
            </a:pPr>
            <a:r>
              <a:rPr lang="en-US" dirty="0" smtClean="0"/>
              <a:t>WordPress: </a:t>
            </a:r>
            <a:r>
              <a:rPr lang="en-US" sz="2000" dirty="0"/>
              <a:t>Web content management system </a:t>
            </a:r>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AutoShape 2"/>
          <p:cNvSpPr>
            <a:spLocks noChangeArrowheads="1"/>
          </p:cNvSpPr>
          <p:nvPr/>
        </p:nvSpPr>
        <p:spPr bwMode="auto">
          <a:xfrm>
            <a:off x="381000" y="304800"/>
            <a:ext cx="8458200" cy="62484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pic>
        <p:nvPicPr>
          <p:cNvPr id="372739" name="Picture 3" descr="WiderNetColl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889000"/>
            <a:ext cx="7620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372739"/>
                                        </p:tgtEl>
                                        <p:attrNameLst>
                                          <p:attrName>style.visibility</p:attrName>
                                        </p:attrNameLst>
                                      </p:cBhvr>
                                      <p:to>
                                        <p:strVal val="visible"/>
                                      </p:to>
                                    </p:set>
                                    <p:animEffect transition="in" filter="fade">
                                      <p:cBhvr>
                                        <p:cTn id="7" dur="5000"/>
                                        <p:tgtEl>
                                          <p:spTgt spid="3727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Cred</a:t>
            </a:r>
            <a:endParaRPr lang="en-US" dirty="0"/>
          </a:p>
        </p:txBody>
      </p:sp>
      <p:sp>
        <p:nvSpPr>
          <p:cNvPr id="3" name="Content Placeholder 2"/>
          <p:cNvSpPr>
            <a:spLocks noGrp="1"/>
          </p:cNvSpPr>
          <p:nvPr>
            <p:ph idx="1"/>
          </p:nvPr>
        </p:nvSpPr>
        <p:spPr>
          <a:xfrm>
            <a:off x="685800" y="1219200"/>
            <a:ext cx="7772400" cy="4909457"/>
          </a:xfrm>
        </p:spPr>
        <p:txBody>
          <a:bodyPr/>
          <a:lstStyle/>
          <a:p>
            <a:pPr>
              <a:spcBef>
                <a:spcPts val="1200"/>
              </a:spcBef>
            </a:pPr>
            <a:r>
              <a:rPr lang="en-US" dirty="0" smtClean="0"/>
              <a:t>80% of new installs are repeat business</a:t>
            </a:r>
          </a:p>
          <a:p>
            <a:pPr>
              <a:spcBef>
                <a:spcPts val="1200"/>
              </a:spcBef>
            </a:pPr>
            <a:r>
              <a:rPr lang="en-US" dirty="0" smtClean="0"/>
              <a:t>Accreditation </a:t>
            </a:r>
          </a:p>
          <a:p>
            <a:pPr lvl="1">
              <a:spcBef>
                <a:spcPts val="1200"/>
              </a:spcBef>
            </a:pPr>
            <a:r>
              <a:rPr lang="en-US" dirty="0" smtClean="0"/>
              <a:t>Texas Prisons</a:t>
            </a:r>
          </a:p>
          <a:p>
            <a:pPr lvl="2">
              <a:spcBef>
                <a:spcPts val="1200"/>
              </a:spcBef>
            </a:pPr>
            <a:r>
              <a:rPr lang="en-US" dirty="0"/>
              <a:t>Six prisons to date.  More in the pipeline.</a:t>
            </a:r>
          </a:p>
          <a:p>
            <a:pPr lvl="1">
              <a:spcBef>
                <a:spcPts val="1200"/>
              </a:spcBef>
            </a:pPr>
            <a:r>
              <a:rPr lang="en-US" dirty="0" smtClean="0"/>
              <a:t>Nigerian Universities Commission</a:t>
            </a:r>
          </a:p>
          <a:p>
            <a:pPr lvl="2">
              <a:spcBef>
                <a:spcPts val="1200"/>
              </a:spcBef>
            </a:pPr>
            <a:r>
              <a:rPr lang="en-US" dirty="0" smtClean="0"/>
              <a:t>80 public universities and colleges</a:t>
            </a:r>
          </a:p>
          <a:p>
            <a:pPr>
              <a:spcBef>
                <a:spcPts val="1200"/>
              </a:spcBef>
            </a:pPr>
            <a:r>
              <a:rPr lang="en-US" dirty="0" smtClean="0"/>
              <a:t>Papua New Guinea </a:t>
            </a:r>
          </a:p>
          <a:p>
            <a:pPr lvl="1">
              <a:spcBef>
                <a:spcPts val="1200"/>
              </a:spcBef>
            </a:pPr>
            <a:r>
              <a:rPr lang="en-US" dirty="0"/>
              <a:t>15 teachers </a:t>
            </a:r>
            <a:r>
              <a:rPr lang="en-US" dirty="0" smtClean="0"/>
              <a:t>colleges</a:t>
            </a:r>
          </a:p>
          <a:p>
            <a:pPr lvl="1">
              <a:spcBef>
                <a:spcPts val="1200"/>
              </a:spcBef>
            </a:pPr>
            <a:r>
              <a:rPr lang="en-US" dirty="0" smtClean="0"/>
              <a:t>Local telecomm provider</a:t>
            </a:r>
            <a:endParaRPr lang="en-US" dirty="0"/>
          </a:p>
          <a:p>
            <a:endParaRPr lang="en-US" dirty="0"/>
          </a:p>
        </p:txBody>
      </p:sp>
    </p:spTree>
    <p:extLst>
      <p:ext uri="{BB962C8B-B14F-4D97-AF65-F5344CB8AC3E}">
        <p14:creationId xmlns:p14="http://schemas.microsoft.com/office/powerpoint/2010/main" val="277928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708" y="1"/>
            <a:ext cx="9173936" cy="6880452"/>
          </a:xfrm>
        </p:spPr>
      </p:pic>
    </p:spTree>
    <p:extLst>
      <p:ext uri="{BB962C8B-B14F-4D97-AF65-F5344CB8AC3E}">
        <p14:creationId xmlns:p14="http://schemas.microsoft.com/office/powerpoint/2010/main" val="3519247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81000" y="76200"/>
            <a:ext cx="7315200" cy="1143000"/>
          </a:xfrm>
        </p:spPr>
        <p:txBody>
          <a:bodyPr/>
          <a:lstStyle/>
          <a:p>
            <a:pPr eaLnBrk="1" hangingPunct="1"/>
            <a:r>
              <a:rPr lang="en-US" sz="4400" dirty="0" smtClean="0"/>
              <a:t>User-Friendly Portals</a:t>
            </a:r>
          </a:p>
        </p:txBody>
      </p:sp>
      <p:sp>
        <p:nvSpPr>
          <p:cNvPr id="19459" name="Rectangle 3"/>
          <p:cNvSpPr>
            <a:spLocks noGrp="1" noChangeArrowheads="1"/>
          </p:cNvSpPr>
          <p:nvPr>
            <p:ph idx="1"/>
          </p:nvPr>
        </p:nvSpPr>
        <p:spPr>
          <a:xfrm>
            <a:off x="231820" y="1524000"/>
            <a:ext cx="7464380" cy="4602163"/>
          </a:xfrm>
        </p:spPr>
        <p:txBody>
          <a:bodyPr/>
          <a:lstStyle/>
          <a:p>
            <a:pPr eaLnBrk="1" hangingPunct="1"/>
            <a:r>
              <a:rPr lang="en-US" sz="2800" dirty="0" smtClean="0"/>
              <a:t>Having access to information is one thing, being able to use it well to meet a specific purpose is another</a:t>
            </a:r>
          </a:p>
          <a:p>
            <a:pPr eaLnBrk="1" hangingPunct="1"/>
            <a:r>
              <a:rPr lang="en-US" sz="2800" dirty="0" smtClean="0"/>
              <a:t>Portals organize information into user-friendly, issue-centric interfaces</a:t>
            </a:r>
          </a:p>
          <a:p>
            <a:pPr lvl="1" eaLnBrk="1" hangingPunct="1"/>
            <a:r>
              <a:rPr lang="en-US" sz="2400" dirty="0" smtClean="0"/>
              <a:t>Health care, education, water development, etc.</a:t>
            </a:r>
          </a:p>
          <a:p>
            <a:pPr eaLnBrk="1" hangingPunct="1"/>
            <a:r>
              <a:rPr lang="en-US" sz="2800" dirty="0" smtClean="0"/>
              <a:t>Reduces the time and effort for new users to integrate digital resources into their mission</a:t>
            </a:r>
          </a:p>
        </p:txBody>
      </p:sp>
      <p:pic>
        <p:nvPicPr>
          <p:cNvPr id="4" name="Picture 3" descr="doorway.gif"/>
          <p:cNvPicPr>
            <a:picLocks noChangeAspect="1"/>
          </p:cNvPicPr>
          <p:nvPr/>
        </p:nvPicPr>
        <p:blipFill>
          <a:blip r:embed="rId2" cstate="print">
            <a:duotone>
              <a:prstClr val="black"/>
              <a:schemeClr val="accent1">
                <a:tint val="45000"/>
                <a:satMod val="400000"/>
              </a:schemeClr>
            </a:duotone>
          </a:blip>
          <a:stretch>
            <a:fillRect/>
          </a:stretch>
        </p:blipFill>
        <p:spPr>
          <a:xfrm>
            <a:off x="7848600" y="228600"/>
            <a:ext cx="1200150" cy="1905000"/>
          </a:xfrm>
          <a:prstGeom prst="rect">
            <a:avLst/>
          </a:prstGeom>
        </p:spPr>
      </p:pic>
      <p:pic>
        <p:nvPicPr>
          <p:cNvPr id="5" name="Picture 4" descr="doorway.gif"/>
          <p:cNvPicPr>
            <a:picLocks noChangeAspect="1"/>
          </p:cNvPicPr>
          <p:nvPr/>
        </p:nvPicPr>
        <p:blipFill>
          <a:blip r:embed="rId2" cstate="print">
            <a:duotone>
              <a:prstClr val="black"/>
              <a:srgbClr val="D9C3A5">
                <a:tint val="50000"/>
                <a:satMod val="180000"/>
              </a:srgbClr>
            </a:duotone>
          </a:blip>
          <a:stretch>
            <a:fillRect/>
          </a:stretch>
        </p:blipFill>
        <p:spPr>
          <a:xfrm>
            <a:off x="7848600" y="2438400"/>
            <a:ext cx="1200150" cy="1905000"/>
          </a:xfrm>
          <a:prstGeom prst="rect">
            <a:avLst/>
          </a:prstGeom>
        </p:spPr>
      </p:pic>
      <p:pic>
        <p:nvPicPr>
          <p:cNvPr id="6" name="Picture 5" descr="doorway.gif"/>
          <p:cNvPicPr>
            <a:picLocks noChangeAspect="1"/>
          </p:cNvPicPr>
          <p:nvPr/>
        </p:nvPicPr>
        <p:blipFill>
          <a:blip r:embed="rId2" cstate="print">
            <a:duotone>
              <a:prstClr val="black"/>
              <a:schemeClr val="accent2">
                <a:tint val="45000"/>
                <a:satMod val="400000"/>
              </a:schemeClr>
            </a:duotone>
          </a:blip>
          <a:stretch>
            <a:fillRect/>
          </a:stretch>
        </p:blipFill>
        <p:spPr>
          <a:xfrm>
            <a:off x="7848600" y="4648200"/>
            <a:ext cx="1200150" cy="19050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Solidarity Librarianship</a:t>
            </a:r>
            <a:endParaRPr lang="en-US" dirty="0"/>
          </a:p>
        </p:txBody>
      </p:sp>
      <p:sp>
        <p:nvSpPr>
          <p:cNvPr id="7" name="Rectangle 3"/>
          <p:cNvSpPr txBox="1">
            <a:spLocks noChangeArrowheads="1"/>
          </p:cNvSpPr>
          <p:nvPr/>
        </p:nvSpPr>
        <p:spPr bwMode="auto">
          <a:xfrm>
            <a:off x="304800" y="1524001"/>
            <a:ext cx="8473440" cy="935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Area librarianship for groups of</a:t>
            </a:r>
            <a:r>
              <a:rPr kumimoji="0" lang="en-US" sz="2800" b="0" i="0" u="none" strike="noStrike" kern="0" cap="none" spc="0" normalizeH="0" noProof="0" dirty="0" smtClean="0">
                <a:ln>
                  <a:noFill/>
                </a:ln>
                <a:solidFill>
                  <a:schemeClr val="bg1"/>
                </a:solidFill>
                <a:effectLst/>
                <a:uLnTx/>
                <a:uFillTx/>
                <a:latin typeface="+mn-lt"/>
                <a:ea typeface="+mn-ea"/>
                <a:cs typeface="+mn-cs"/>
              </a:rPr>
              <a:t> people with similar needs/goals</a:t>
            </a:r>
            <a:endParaRPr kumimoji="0" lang="en-US" sz="28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8" name="Picture 7" descr="fist.png"/>
          <p:cNvPicPr>
            <a:picLocks noChangeAspect="1"/>
          </p:cNvPicPr>
          <p:nvPr/>
        </p:nvPicPr>
        <p:blipFill>
          <a:blip r:embed="rId2" cstate="print">
            <a:duotone>
              <a:schemeClr val="accent3">
                <a:shade val="45000"/>
                <a:satMod val="135000"/>
              </a:schemeClr>
              <a:prstClr val="white"/>
            </a:duotone>
          </a:blip>
          <a:srcRect l="24788" t="6800" r="19939" b="29600"/>
          <a:stretch>
            <a:fillRect/>
          </a:stretch>
        </p:blipFill>
        <p:spPr>
          <a:xfrm flipH="1">
            <a:off x="6071559" y="2423161"/>
            <a:ext cx="3278037" cy="4571999"/>
          </a:xfrm>
          <a:prstGeom prst="rect">
            <a:avLst/>
          </a:prstGeom>
        </p:spPr>
      </p:pic>
      <p:sp>
        <p:nvSpPr>
          <p:cNvPr id="11" name="Rectangle 3"/>
          <p:cNvSpPr txBox="1">
            <a:spLocks noChangeArrowheads="1"/>
          </p:cNvSpPr>
          <p:nvPr/>
        </p:nvSpPr>
        <p:spPr bwMode="auto">
          <a:xfrm>
            <a:off x="304800" y="2682241"/>
            <a:ext cx="5958840" cy="3947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One half of good service is simply listening</a:t>
            </a: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Wisdom of the crowd</a:t>
            </a:r>
            <a:endParaRPr kumimoji="0" lang="en-US" sz="2400" b="0" i="0" u="none" strike="noStrike" kern="0" cap="none" spc="0" normalizeH="0" baseline="0" noProof="0" dirty="0" smtClean="0">
              <a:ln>
                <a:noFill/>
              </a:ln>
              <a:solidFill>
                <a:schemeClr val="bg1"/>
              </a:solidFill>
              <a:effectLst/>
              <a:uLnTx/>
              <a:uFillTx/>
              <a:latin typeface="+mn-lt"/>
            </a:endParaRPr>
          </a:p>
          <a:p>
            <a:pPr marL="342900" marR="0" lvl="0" indent="-342900" algn="l" defTabSz="914400" rtl="0" eaLnBrk="1" fontAlgn="base" latinLnBrk="0" hangingPunct="1">
              <a:lnSpc>
                <a:spcPct val="100000"/>
              </a:lnSpc>
              <a:spcBef>
                <a:spcPct val="50000"/>
              </a:spcBef>
              <a:spcAft>
                <a:spcPct val="0"/>
              </a:spcAft>
              <a:buClrTx/>
              <a:buSzTx/>
              <a:buFontTx/>
              <a:buChar char="•"/>
              <a:tabLst/>
              <a:defRPr/>
            </a:pPr>
            <a:r>
              <a:rPr kumimoji="0" lang="en-US" sz="2800" b="0" i="0" u="none" strike="noStrike" kern="0" cap="none" spc="0" normalizeH="0" baseline="0" noProof="0" dirty="0" smtClean="0">
                <a:ln>
                  <a:noFill/>
                </a:ln>
                <a:solidFill>
                  <a:schemeClr val="bg1"/>
                </a:solidFill>
                <a:effectLst/>
                <a:uLnTx/>
                <a:uFillTx/>
                <a:latin typeface="+mn-lt"/>
                <a:ea typeface="+mn-ea"/>
                <a:cs typeface="+mn-cs"/>
              </a:rPr>
              <a:t>Reduces the time and effort for new users to integrate digital resources into their mission</a:t>
            </a:r>
          </a:p>
        </p:txBody>
      </p:sp>
    </p:spTree>
    <p:extLst>
      <p:ext uri="{BB962C8B-B14F-4D97-AF65-F5344CB8AC3E}">
        <p14:creationId xmlns:p14="http://schemas.microsoft.com/office/powerpoint/2010/main" val="1364669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eGranary Stack</a:t>
            </a:r>
            <a:endParaRPr lang="en-US" dirty="0"/>
          </a:p>
        </p:txBody>
      </p:sp>
      <p:sp>
        <p:nvSpPr>
          <p:cNvPr id="3" name="Content Placeholder 2"/>
          <p:cNvSpPr>
            <a:spLocks noGrp="1"/>
          </p:cNvSpPr>
          <p:nvPr>
            <p:ph idx="1"/>
          </p:nvPr>
        </p:nvSpPr>
        <p:spPr/>
        <p:txBody>
          <a:bodyPr/>
          <a:lstStyle/>
          <a:p>
            <a:r>
              <a:rPr lang="en-US" sz="4400" dirty="0" smtClean="0"/>
              <a:t>Apache</a:t>
            </a:r>
          </a:p>
          <a:p>
            <a:r>
              <a:rPr lang="en-US" sz="4400" dirty="0" err="1" smtClean="0"/>
              <a:t>Lucene</a:t>
            </a:r>
            <a:endParaRPr lang="en-US" sz="4400" dirty="0" smtClean="0"/>
          </a:p>
          <a:p>
            <a:r>
              <a:rPr lang="en-US" sz="4400" dirty="0" smtClean="0"/>
              <a:t>SOLR</a:t>
            </a:r>
            <a:endParaRPr lang="en-US" sz="4400" dirty="0"/>
          </a:p>
          <a:p>
            <a:r>
              <a:rPr lang="en-US" sz="4400" dirty="0" err="1" smtClean="0"/>
              <a:t>VUFind</a:t>
            </a:r>
            <a:endParaRPr lang="en-US" sz="4400" dirty="0" smtClean="0"/>
          </a:p>
        </p:txBody>
      </p:sp>
    </p:spTree>
    <p:extLst>
      <p:ext uri="{BB962C8B-B14F-4D97-AF65-F5344CB8AC3E}">
        <p14:creationId xmlns:p14="http://schemas.microsoft.com/office/powerpoint/2010/main" val="3075413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Accommodating Local Content</a:t>
            </a:r>
            <a:endParaRPr lang="en-US" dirty="0"/>
          </a:p>
        </p:txBody>
      </p:sp>
      <p:sp>
        <p:nvSpPr>
          <p:cNvPr id="3" name="Content Placeholder 2"/>
          <p:cNvSpPr>
            <a:spLocks noGrp="1"/>
          </p:cNvSpPr>
          <p:nvPr>
            <p:ph idx="1"/>
          </p:nvPr>
        </p:nvSpPr>
        <p:spPr/>
        <p:txBody>
          <a:bodyPr/>
          <a:lstStyle/>
          <a:p>
            <a:r>
              <a:rPr lang="en-US" sz="4000" dirty="0" smtClean="0"/>
              <a:t>Indexing added content</a:t>
            </a:r>
          </a:p>
          <a:p>
            <a:r>
              <a:rPr lang="en-US" sz="4000" dirty="0" smtClean="0"/>
              <a:t>Integrating local catalog records</a:t>
            </a:r>
          </a:p>
          <a:p>
            <a:r>
              <a:rPr lang="en-US" sz="4000" dirty="0" smtClean="0"/>
              <a:t>? Open Source ILS ?</a:t>
            </a:r>
            <a:endParaRPr lang="en-US" sz="4000" dirty="0"/>
          </a:p>
        </p:txBody>
      </p:sp>
    </p:spTree>
    <p:extLst>
      <p:ext uri="{BB962C8B-B14F-4D97-AF65-F5344CB8AC3E}">
        <p14:creationId xmlns:p14="http://schemas.microsoft.com/office/powerpoint/2010/main" val="806111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Small</a:t>
            </a:r>
            <a:endParaRPr lang="en-US" dirty="0"/>
          </a:p>
        </p:txBody>
      </p:sp>
      <p:sp>
        <p:nvSpPr>
          <p:cNvPr id="3" name="Content Placeholder 2"/>
          <p:cNvSpPr>
            <a:spLocks noGrp="1"/>
          </p:cNvSpPr>
          <p:nvPr>
            <p:ph idx="1"/>
          </p:nvPr>
        </p:nvSpPr>
        <p:spPr/>
        <p:txBody>
          <a:bodyPr/>
          <a:lstStyle/>
          <a:p>
            <a:r>
              <a:rPr lang="en-US" dirty="0" smtClean="0"/>
              <a:t>Scaling to a billion </a:t>
            </a:r>
          </a:p>
          <a:p>
            <a:r>
              <a:rPr lang="en-US" dirty="0" smtClean="0"/>
              <a:t>Smartphones, tablets, laptops, thumb drives, etc.</a:t>
            </a:r>
          </a:p>
          <a:p>
            <a:r>
              <a:rPr lang="en-US" dirty="0" smtClean="0"/>
              <a:t>Locally built and managed collections (secondary schools, rural medicine, regional languages, etc.) </a:t>
            </a:r>
          </a:p>
          <a:p>
            <a:r>
              <a:rPr lang="en-US" dirty="0" smtClean="0"/>
              <a:t>Going to the library to check out a library</a:t>
            </a:r>
            <a:endParaRPr lang="en-US" dirty="0"/>
          </a:p>
        </p:txBody>
      </p:sp>
    </p:spTree>
    <p:extLst>
      <p:ext uri="{BB962C8B-B14F-4D97-AF65-F5344CB8AC3E}">
        <p14:creationId xmlns:p14="http://schemas.microsoft.com/office/powerpoint/2010/main" val="266926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50392"/>
            <a:ext cx="9144001" cy="6587292"/>
          </a:xfrm>
        </p:spPr>
      </p:pic>
    </p:spTree>
    <p:extLst>
      <p:ext uri="{BB962C8B-B14F-4D97-AF65-F5344CB8AC3E}">
        <p14:creationId xmlns:p14="http://schemas.microsoft.com/office/powerpoint/2010/main" val="22543112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1227"/>
            <a:ext cx="7772400" cy="1143000"/>
          </a:xfrm>
        </p:spPr>
        <p:txBody>
          <a:bodyPr/>
          <a:lstStyle/>
          <a:p>
            <a:r>
              <a:rPr lang="en-US" dirty="0" smtClean="0"/>
              <a:t>Ethiopia: “Girls Can Code”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479" y="926401"/>
            <a:ext cx="9157479" cy="5931600"/>
          </a:xfrm>
        </p:spPr>
      </p:pic>
    </p:spTree>
    <p:extLst>
      <p:ext uri="{BB962C8B-B14F-4D97-AF65-F5344CB8AC3E}">
        <p14:creationId xmlns:p14="http://schemas.microsoft.com/office/powerpoint/2010/main" val="17767215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LMS</a:t>
            </a:r>
          </a:p>
        </p:txBody>
      </p:sp>
      <p:sp>
        <p:nvSpPr>
          <p:cNvPr id="6" name="Rectangle 5"/>
          <p:cNvSpPr/>
          <p:nvPr/>
        </p:nvSpPr>
        <p:spPr>
          <a:xfrm>
            <a:off x="2362200" y="5548086"/>
            <a:ext cx="219456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SQL Database</a:t>
            </a:r>
          </a:p>
        </p:txBody>
      </p:sp>
      <p:sp>
        <p:nvSpPr>
          <p:cNvPr id="7" name="Rectangle 6"/>
          <p:cNvSpPr/>
          <p:nvPr/>
        </p:nvSpPr>
        <p:spPr>
          <a:xfrm>
            <a:off x="4572000" y="5548086"/>
            <a:ext cx="1752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Web Server</a:t>
            </a:r>
            <a:endParaRPr lang="en-US" dirty="0"/>
          </a:p>
        </p:txBody>
      </p:sp>
      <p:sp>
        <p:nvSpPr>
          <p:cNvPr id="15" name="Rectangle 14"/>
          <p:cNvSpPr/>
          <p:nvPr/>
        </p:nvSpPr>
        <p:spPr>
          <a:xfrm>
            <a:off x="152400" y="5548086"/>
            <a:ext cx="219456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LDAP Security</a:t>
            </a:r>
            <a:endParaRPr lang="en-US" dirty="0"/>
          </a:p>
        </p:txBody>
      </p:sp>
      <p:sp>
        <p:nvSpPr>
          <p:cNvPr id="16" name="Rectangle 15"/>
          <p:cNvSpPr/>
          <p:nvPr/>
        </p:nvSpPr>
        <p:spPr>
          <a:xfrm>
            <a:off x="152400" y="6063315"/>
            <a:ext cx="880872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Operating System</a:t>
            </a:r>
          </a:p>
        </p:txBody>
      </p:sp>
      <p:sp>
        <p:nvSpPr>
          <p:cNvPr id="2" name="Title 1"/>
          <p:cNvSpPr>
            <a:spLocks noGrp="1"/>
          </p:cNvSpPr>
          <p:nvPr>
            <p:ph type="title"/>
          </p:nvPr>
        </p:nvSpPr>
        <p:spPr/>
        <p:txBody>
          <a:bodyPr/>
          <a:lstStyle/>
          <a:p>
            <a:r>
              <a:rPr lang="en-US" dirty="0" smtClean="0"/>
              <a:t>eGranary Feature Set Map</a:t>
            </a:r>
            <a:endParaRPr lang="en-US" dirty="0"/>
          </a:p>
        </p:txBody>
      </p:sp>
      <p:sp>
        <p:nvSpPr>
          <p:cNvPr id="8" name="Rectangle 7"/>
          <p:cNvSpPr/>
          <p:nvPr/>
        </p:nvSpPr>
        <p:spPr>
          <a:xfrm>
            <a:off x="1927443"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Search</a:t>
            </a:r>
          </a:p>
        </p:txBody>
      </p:sp>
      <p:sp>
        <p:nvSpPr>
          <p:cNvPr id="3" name="TextBox 2"/>
          <p:cNvSpPr txBox="1"/>
          <p:nvPr/>
        </p:nvSpPr>
        <p:spPr>
          <a:xfrm>
            <a:off x="5223257" y="1603720"/>
            <a:ext cx="2895600" cy="1477328"/>
          </a:xfrm>
          <a:prstGeom prst="rect">
            <a:avLst/>
          </a:prstGeom>
          <a:noFill/>
        </p:spPr>
        <p:txBody>
          <a:bodyPr vert="horz" wrap="square" rtlCol="0">
            <a:spAutoFit/>
          </a:bodyPr>
          <a:lstStyle/>
          <a:p>
            <a:r>
              <a:rPr lang="en-US" sz="1800" dirty="0" smtClean="0">
                <a:solidFill>
                  <a:schemeClr val="bg1"/>
                </a:solidFill>
                <a:latin typeface="+mn-lt"/>
              </a:rPr>
              <a:t>CONTENT APPS</a:t>
            </a:r>
          </a:p>
          <a:p>
            <a:pPr marL="285750" indent="-285750">
              <a:buFont typeface="Arial" panose="020B0604020202020204" pitchFamily="34" charset="0"/>
              <a:buChar char="•"/>
            </a:pPr>
            <a:r>
              <a:rPr lang="en-US" sz="1800" dirty="0" smtClean="0">
                <a:solidFill>
                  <a:schemeClr val="bg1"/>
                </a:solidFill>
                <a:latin typeface="+mn-lt"/>
              </a:rPr>
              <a:t>Catalog editor</a:t>
            </a:r>
          </a:p>
          <a:p>
            <a:pPr marL="285750" indent="-285750">
              <a:buFont typeface="Arial" panose="020B0604020202020204" pitchFamily="34" charset="0"/>
              <a:buChar char="•"/>
            </a:pPr>
            <a:r>
              <a:rPr lang="en-US" sz="1800" dirty="0" smtClean="0">
                <a:solidFill>
                  <a:schemeClr val="bg1"/>
                </a:solidFill>
                <a:latin typeface="+mn-lt"/>
              </a:rPr>
              <a:t>Portal development</a:t>
            </a:r>
          </a:p>
          <a:p>
            <a:pPr marL="285750" indent="-285750">
              <a:buFont typeface="Arial" panose="020B0604020202020204" pitchFamily="34" charset="0"/>
              <a:buChar char="•"/>
            </a:pPr>
            <a:r>
              <a:rPr lang="en-US" sz="1800" dirty="0" smtClean="0">
                <a:solidFill>
                  <a:schemeClr val="bg1"/>
                </a:solidFill>
                <a:latin typeface="+mn-lt"/>
              </a:rPr>
              <a:t>School management</a:t>
            </a:r>
          </a:p>
          <a:p>
            <a:pPr marL="285750" indent="-285750">
              <a:buFont typeface="Arial" panose="020B0604020202020204" pitchFamily="34" charset="0"/>
              <a:buChar char="•"/>
            </a:pPr>
            <a:r>
              <a:rPr lang="en-US" sz="1800" dirty="0">
                <a:solidFill>
                  <a:schemeClr val="bg1"/>
                </a:solidFill>
                <a:latin typeface="+mn-lt"/>
              </a:rPr>
              <a:t>Local content indexing</a:t>
            </a:r>
          </a:p>
        </p:txBody>
      </p:sp>
      <p:sp>
        <p:nvSpPr>
          <p:cNvPr id="10" name="Rectangle 9"/>
          <p:cNvSpPr/>
          <p:nvPr/>
        </p:nvSpPr>
        <p:spPr>
          <a:xfrm>
            <a:off x="6339840" y="5548086"/>
            <a:ext cx="263652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t>Internet Manager</a:t>
            </a:r>
            <a:endParaRPr lang="en-US" dirty="0"/>
          </a:p>
        </p:txBody>
      </p:sp>
      <p:sp>
        <p:nvSpPr>
          <p:cNvPr id="11" name="TextBox 10"/>
          <p:cNvSpPr txBox="1"/>
          <p:nvPr/>
        </p:nvSpPr>
        <p:spPr>
          <a:xfrm>
            <a:off x="595414" y="1603720"/>
            <a:ext cx="3503092" cy="1754326"/>
          </a:xfrm>
          <a:prstGeom prst="rect">
            <a:avLst/>
          </a:prstGeom>
          <a:noFill/>
        </p:spPr>
        <p:txBody>
          <a:bodyPr vert="horz" wrap="square" rtlCol="0">
            <a:spAutoFit/>
          </a:bodyPr>
          <a:lstStyle/>
          <a:p>
            <a:r>
              <a:rPr lang="en-US" sz="1800" dirty="0" smtClean="0">
                <a:solidFill>
                  <a:schemeClr val="bg1"/>
                </a:solidFill>
                <a:latin typeface="+mn-lt"/>
              </a:rPr>
              <a:t>USER APPS</a:t>
            </a:r>
          </a:p>
          <a:p>
            <a:pPr marL="285750" indent="-285750">
              <a:buFont typeface="Arial" panose="020B0604020202020204" pitchFamily="34" charset="0"/>
              <a:buChar char="•"/>
            </a:pPr>
            <a:r>
              <a:rPr lang="en-US" sz="1800" dirty="0" smtClean="0">
                <a:solidFill>
                  <a:schemeClr val="bg1"/>
                </a:solidFill>
                <a:latin typeface="+mn-lt"/>
              </a:rPr>
              <a:t>Email </a:t>
            </a:r>
          </a:p>
          <a:p>
            <a:pPr marL="285750" indent="-285750">
              <a:buFont typeface="Arial" panose="020B0604020202020204" pitchFamily="34" charset="0"/>
              <a:buChar char="•"/>
            </a:pPr>
            <a:r>
              <a:rPr lang="en-US" sz="1800" dirty="0" smtClean="0">
                <a:solidFill>
                  <a:schemeClr val="bg1"/>
                </a:solidFill>
                <a:latin typeface="+mn-lt"/>
              </a:rPr>
              <a:t>Instant messaging</a:t>
            </a:r>
          </a:p>
          <a:p>
            <a:pPr marL="285750" indent="-285750">
              <a:buFont typeface="Arial" panose="020B0604020202020204" pitchFamily="34" charset="0"/>
              <a:buChar char="•"/>
            </a:pPr>
            <a:r>
              <a:rPr lang="en-US" sz="1800" dirty="0" smtClean="0">
                <a:solidFill>
                  <a:schemeClr val="bg1"/>
                </a:solidFill>
                <a:latin typeface="+mn-lt"/>
              </a:rPr>
              <a:t>Community boards</a:t>
            </a:r>
          </a:p>
          <a:p>
            <a:pPr marL="285750" indent="-285750">
              <a:buFont typeface="Arial" panose="020B0604020202020204" pitchFamily="34" charset="0"/>
              <a:buChar char="•"/>
            </a:pPr>
            <a:r>
              <a:rPr lang="en-US" sz="1800" dirty="0" smtClean="0">
                <a:solidFill>
                  <a:schemeClr val="bg1"/>
                </a:solidFill>
                <a:latin typeface="+mn-lt"/>
              </a:rPr>
              <a:t>Web sites / dev tools</a:t>
            </a:r>
          </a:p>
          <a:p>
            <a:pPr marL="285750" indent="-285750">
              <a:buFont typeface="Arial" panose="020B0604020202020204" pitchFamily="34" charset="0"/>
              <a:buChar char="•"/>
            </a:pPr>
            <a:r>
              <a:rPr lang="en-US" sz="1800" dirty="0" smtClean="0">
                <a:solidFill>
                  <a:schemeClr val="bg1"/>
                </a:solidFill>
                <a:latin typeface="+mn-lt"/>
              </a:rPr>
              <a:t>File storage</a:t>
            </a:r>
          </a:p>
        </p:txBody>
      </p:sp>
      <p:sp>
        <p:nvSpPr>
          <p:cNvPr id="12" name="TextBox 11"/>
          <p:cNvSpPr txBox="1"/>
          <p:nvPr/>
        </p:nvSpPr>
        <p:spPr>
          <a:xfrm>
            <a:off x="595086" y="3458322"/>
            <a:ext cx="3276600" cy="1200329"/>
          </a:xfrm>
          <a:prstGeom prst="rect">
            <a:avLst/>
          </a:prstGeom>
          <a:noFill/>
        </p:spPr>
        <p:txBody>
          <a:bodyPr vert="horz" wrap="square" rtlCol="0">
            <a:spAutoFit/>
          </a:bodyPr>
          <a:lstStyle/>
          <a:p>
            <a:r>
              <a:rPr lang="en-US" sz="1800" dirty="0" smtClean="0">
                <a:solidFill>
                  <a:schemeClr val="bg1"/>
                </a:solidFill>
                <a:latin typeface="+mn-lt"/>
              </a:rPr>
              <a:t>SERVER MANAGER APPS</a:t>
            </a:r>
          </a:p>
          <a:p>
            <a:pPr marL="285750" indent="-285750">
              <a:buFont typeface="Arial" panose="020B0604020202020204" pitchFamily="34" charset="0"/>
              <a:buChar char="•"/>
            </a:pPr>
            <a:r>
              <a:rPr lang="en-US" sz="1800" dirty="0" err="1" smtClean="0">
                <a:solidFill>
                  <a:schemeClr val="bg1"/>
                </a:solidFill>
                <a:latin typeface="+mn-lt"/>
              </a:rPr>
              <a:t>cPanel</a:t>
            </a:r>
            <a:r>
              <a:rPr lang="en-US" sz="1800" dirty="0" smtClean="0">
                <a:solidFill>
                  <a:schemeClr val="bg1"/>
                </a:solidFill>
                <a:latin typeface="+mn-lt"/>
              </a:rPr>
              <a:t> to provision services</a:t>
            </a:r>
          </a:p>
          <a:p>
            <a:pPr marL="285750" indent="-285750">
              <a:buFont typeface="Arial" panose="020B0604020202020204" pitchFamily="34" charset="0"/>
              <a:buChar char="•"/>
            </a:pPr>
            <a:r>
              <a:rPr lang="en-US" sz="1800" dirty="0" smtClean="0">
                <a:solidFill>
                  <a:schemeClr val="bg1"/>
                </a:solidFill>
                <a:latin typeface="+mn-lt"/>
              </a:rPr>
              <a:t>Logs / reporting</a:t>
            </a:r>
          </a:p>
          <a:p>
            <a:pPr marL="285750" indent="-285750">
              <a:buFont typeface="Arial" panose="020B0604020202020204" pitchFamily="34" charset="0"/>
              <a:buChar char="•"/>
            </a:pPr>
            <a:r>
              <a:rPr lang="en-US" sz="1800" dirty="0" smtClean="0">
                <a:solidFill>
                  <a:schemeClr val="bg1"/>
                </a:solidFill>
                <a:latin typeface="+mn-lt"/>
              </a:rPr>
              <a:t>Troubleshooting</a:t>
            </a:r>
          </a:p>
        </p:txBody>
      </p:sp>
      <p:sp>
        <p:nvSpPr>
          <p:cNvPr id="13" name="Rectangle 12"/>
          <p:cNvSpPr/>
          <p:nvPr/>
        </p:nvSpPr>
        <p:spPr>
          <a:xfrm>
            <a:off x="3702486" y="5027573"/>
            <a:ext cx="1732574"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Quarantine</a:t>
            </a:r>
          </a:p>
        </p:txBody>
      </p:sp>
      <p:sp>
        <p:nvSpPr>
          <p:cNvPr id="14" name="Rectangle 13"/>
          <p:cNvSpPr/>
          <p:nvPr/>
        </p:nvSpPr>
        <p:spPr>
          <a:xfrm>
            <a:off x="5477529"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t>WebDav</a:t>
            </a:r>
            <a:endParaRPr lang="en-US" dirty="0" smtClean="0"/>
          </a:p>
        </p:txBody>
      </p:sp>
      <p:sp>
        <p:nvSpPr>
          <p:cNvPr id="17" name="Rectangle 16"/>
          <p:cNvSpPr/>
          <p:nvPr/>
        </p:nvSpPr>
        <p:spPr>
          <a:xfrm>
            <a:off x="7252571"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Catalog</a:t>
            </a:r>
          </a:p>
        </p:txBody>
      </p:sp>
      <p:sp>
        <p:nvSpPr>
          <p:cNvPr id="19" name="TextBox 18"/>
          <p:cNvSpPr txBox="1"/>
          <p:nvPr/>
        </p:nvSpPr>
        <p:spPr>
          <a:xfrm>
            <a:off x="5223257" y="3273626"/>
            <a:ext cx="2971799" cy="1477328"/>
          </a:xfrm>
          <a:prstGeom prst="rect">
            <a:avLst/>
          </a:prstGeom>
          <a:noFill/>
        </p:spPr>
        <p:txBody>
          <a:bodyPr vert="horz" wrap="square" rtlCol="0">
            <a:spAutoFit/>
          </a:bodyPr>
          <a:lstStyle/>
          <a:p>
            <a:r>
              <a:rPr lang="en-US" sz="1800" dirty="0" smtClean="0">
                <a:solidFill>
                  <a:schemeClr val="bg1"/>
                </a:solidFill>
                <a:latin typeface="+mn-lt"/>
              </a:rPr>
              <a:t>OPTIONAL SERVICES</a:t>
            </a:r>
          </a:p>
          <a:p>
            <a:pPr marL="285750" indent="-285750">
              <a:buFont typeface="Arial" panose="020B0604020202020204" pitchFamily="34" charset="0"/>
              <a:buChar char="•"/>
            </a:pPr>
            <a:r>
              <a:rPr lang="en-US" sz="1800" dirty="0" smtClean="0">
                <a:solidFill>
                  <a:schemeClr val="bg1"/>
                </a:solidFill>
                <a:latin typeface="+mn-lt"/>
              </a:rPr>
              <a:t>SMS Server</a:t>
            </a:r>
          </a:p>
          <a:p>
            <a:pPr marL="285750" indent="-285750">
              <a:buFont typeface="Arial" panose="020B0604020202020204" pitchFamily="34" charset="0"/>
              <a:buChar char="•"/>
            </a:pPr>
            <a:r>
              <a:rPr lang="en-US" sz="1800" dirty="0" smtClean="0">
                <a:solidFill>
                  <a:schemeClr val="bg1"/>
                </a:solidFill>
                <a:latin typeface="+mn-lt"/>
              </a:rPr>
              <a:t>SIP Server</a:t>
            </a:r>
          </a:p>
          <a:p>
            <a:pPr marL="285750" indent="-285750">
              <a:buFont typeface="Arial" panose="020B0604020202020204" pitchFamily="34" charset="0"/>
              <a:buChar char="•"/>
            </a:pPr>
            <a:r>
              <a:rPr lang="en-US" sz="1800" dirty="0" smtClean="0">
                <a:solidFill>
                  <a:schemeClr val="bg1"/>
                </a:solidFill>
                <a:latin typeface="+mn-lt"/>
              </a:rPr>
              <a:t>Mesh network controller</a:t>
            </a:r>
          </a:p>
          <a:p>
            <a:pPr marL="285750" indent="-285750">
              <a:buFont typeface="Arial" panose="020B0604020202020204" pitchFamily="34" charset="0"/>
              <a:buChar char="•"/>
            </a:pPr>
            <a:r>
              <a:rPr lang="en-US" sz="1800" dirty="0" err="1" smtClean="0">
                <a:solidFill>
                  <a:schemeClr val="bg1"/>
                </a:solidFill>
                <a:latin typeface="+mn-lt"/>
              </a:rPr>
              <a:t>OpenMaps</a:t>
            </a:r>
            <a:endParaRPr lang="en-US" sz="1800" dirty="0">
              <a:solidFill>
                <a:schemeClr val="bg1"/>
              </a:solidFill>
              <a:latin typeface="+mn-lt"/>
            </a:endParaRPr>
          </a:p>
        </p:txBody>
      </p:sp>
    </p:spTree>
    <p:extLst>
      <p:ext uri="{BB962C8B-B14F-4D97-AF65-F5344CB8AC3E}">
        <p14:creationId xmlns:p14="http://schemas.microsoft.com/office/powerpoint/2010/main" val="13387855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40493" y="233026"/>
            <a:ext cx="5890772" cy="1380174"/>
            <a:chOff x="189186" y="4282827"/>
            <a:chExt cx="8765628" cy="2230821"/>
          </a:xfrm>
        </p:grpSpPr>
        <p:sp>
          <p:nvSpPr>
            <p:cNvPr id="3" name="Rounded Rectangle 2"/>
            <p:cNvSpPr/>
            <p:nvPr/>
          </p:nvSpPr>
          <p:spPr>
            <a:xfrm>
              <a:off x="189186" y="4282827"/>
              <a:ext cx="8765628" cy="2230821"/>
            </a:xfrm>
            <a:prstGeom prst="roundRect">
              <a:avLst/>
            </a:prstGeom>
            <a:solidFill>
              <a:srgbClr val="FFFF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090" name="Picture 2" descr="P:\Logos and Artwork\WiderNet Artwork &amp; Logos\WiderNet@UNC\WiderNet@UNC.png"/>
            <p:cNvPicPr>
              <a:picLocks noChangeAspect="1" noChangeArrowheads="1"/>
            </p:cNvPicPr>
            <p:nvPr/>
          </p:nvPicPr>
          <p:blipFill>
            <a:blip r:embed="rId3" cstate="print"/>
            <a:srcRect/>
            <a:stretch>
              <a:fillRect/>
            </a:stretch>
          </p:blipFill>
          <p:spPr bwMode="auto">
            <a:xfrm>
              <a:off x="412360" y="4474787"/>
              <a:ext cx="8256215" cy="1870549"/>
            </a:xfrm>
            <a:prstGeom prst="rect">
              <a:avLst/>
            </a:prstGeom>
            <a:noFill/>
          </p:spPr>
        </p:pic>
      </p:grpSp>
      <p:grpSp>
        <p:nvGrpSpPr>
          <p:cNvPr id="4" name="Group 7"/>
          <p:cNvGrpSpPr/>
          <p:nvPr/>
        </p:nvGrpSpPr>
        <p:grpSpPr>
          <a:xfrm>
            <a:off x="320841" y="4504792"/>
            <a:ext cx="4291263" cy="1973180"/>
            <a:chOff x="1299411" y="401052"/>
            <a:chExt cx="5911515" cy="2679032"/>
          </a:xfrm>
        </p:grpSpPr>
        <p:sp>
          <p:nvSpPr>
            <p:cNvPr id="6" name="Rounded Rectangle 5"/>
            <p:cNvSpPr/>
            <p:nvPr/>
          </p:nvSpPr>
          <p:spPr>
            <a:xfrm>
              <a:off x="1299411" y="401052"/>
              <a:ext cx="5911515" cy="2679032"/>
            </a:xfrm>
            <a:prstGeom prst="roundRect">
              <a:avLst/>
            </a:prstGeom>
            <a:solidFill>
              <a:srgbClr val="FFFFF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9092" name="Picture 4" descr="P:\Logos and Artwork\WiderNet Artwork &amp; Logos\WiderNet Logo\Logo_Widernet.jpg"/>
            <p:cNvPicPr>
              <a:picLocks noChangeAspect="1" noChangeArrowheads="1"/>
            </p:cNvPicPr>
            <p:nvPr/>
          </p:nvPicPr>
          <p:blipFill>
            <a:blip r:embed="rId4" cstate="print"/>
            <a:srcRect/>
            <a:stretch>
              <a:fillRect/>
            </a:stretch>
          </p:blipFill>
          <p:spPr bwMode="auto">
            <a:xfrm>
              <a:off x="1472365" y="787345"/>
              <a:ext cx="5401677" cy="2068149"/>
            </a:xfrm>
            <a:prstGeom prst="rect">
              <a:avLst/>
            </a:prstGeom>
            <a:noFill/>
          </p:spPr>
        </p:pic>
      </p:grpSp>
      <p:sp>
        <p:nvSpPr>
          <p:cNvPr id="7" name="TextBox 6"/>
          <p:cNvSpPr txBox="1"/>
          <p:nvPr/>
        </p:nvSpPr>
        <p:spPr>
          <a:xfrm>
            <a:off x="4709736" y="4507821"/>
            <a:ext cx="4122821" cy="2092881"/>
          </a:xfrm>
          <a:prstGeom prst="rect">
            <a:avLst/>
          </a:prstGeom>
          <a:noFill/>
        </p:spPr>
        <p:txBody>
          <a:bodyPr wrap="square" rtlCol="0">
            <a:spAutoFit/>
          </a:bodyPr>
          <a:lstStyle/>
          <a:p>
            <a:pPr>
              <a:lnSpc>
                <a:spcPts val="2600"/>
              </a:lnSpc>
            </a:pPr>
            <a:r>
              <a:rPr lang="en-US" dirty="0">
                <a:solidFill>
                  <a:schemeClr val="bg1"/>
                </a:solidFill>
                <a:latin typeface="+mn-lt"/>
                <a:cs typeface="Sakkal Majalla" pitchFamily="2" charset="-78"/>
              </a:rPr>
              <a:t>A non-profit organization that manufactures and distributes the eGranary Digital Library and provides training and computer labs for subscribers</a:t>
            </a:r>
            <a:r>
              <a:rPr lang="en-US" sz="2800" dirty="0" smtClean="0">
                <a:solidFill>
                  <a:schemeClr val="bg1"/>
                </a:solidFill>
                <a:latin typeface="Sakkal Majalla" pitchFamily="2" charset="-78"/>
                <a:cs typeface="Sakkal Majalla" pitchFamily="2" charset="-78"/>
              </a:rPr>
              <a:t>.</a:t>
            </a:r>
            <a:endParaRPr lang="en-US" sz="2800" dirty="0">
              <a:latin typeface="Sakkal Majalla" pitchFamily="2" charset="-78"/>
              <a:cs typeface="Sakkal Majalla" pitchFamily="2" charset="-78"/>
            </a:endParaRPr>
          </a:p>
        </p:txBody>
      </p:sp>
      <p:sp>
        <p:nvSpPr>
          <p:cNvPr id="10" name="TextBox 9"/>
          <p:cNvSpPr txBox="1"/>
          <p:nvPr/>
        </p:nvSpPr>
        <p:spPr>
          <a:xfrm>
            <a:off x="259854" y="1781917"/>
            <a:ext cx="8568835" cy="2426305"/>
          </a:xfrm>
          <a:prstGeom prst="rect">
            <a:avLst/>
          </a:prstGeom>
          <a:noFill/>
        </p:spPr>
        <p:txBody>
          <a:bodyPr wrap="square" rtlCol="0">
            <a:spAutoFit/>
          </a:bodyPr>
          <a:lstStyle/>
          <a:p>
            <a:pPr>
              <a:lnSpc>
                <a:spcPts val="2600"/>
              </a:lnSpc>
            </a:pPr>
            <a:r>
              <a:rPr lang="en-US" dirty="0" smtClean="0">
                <a:solidFill>
                  <a:schemeClr val="bg1"/>
                </a:solidFill>
                <a:latin typeface="+mn-lt"/>
                <a:cs typeface="Sakkal Majalla" pitchFamily="2" charset="-78"/>
              </a:rPr>
              <a:t>A service program of SILS that conducts </a:t>
            </a:r>
            <a:r>
              <a:rPr lang="en-US" sz="2800" b="1" dirty="0" smtClean="0">
                <a:solidFill>
                  <a:schemeClr val="bg1"/>
                </a:solidFill>
                <a:latin typeface="+mn-lt"/>
                <a:cs typeface="Sakkal Majalla" pitchFamily="2" charset="-78"/>
              </a:rPr>
              <a:t>research and development</a:t>
            </a:r>
            <a:r>
              <a:rPr lang="en-US" sz="3200" b="1" dirty="0" smtClean="0">
                <a:solidFill>
                  <a:schemeClr val="bg1"/>
                </a:solidFill>
                <a:latin typeface="+mn-lt"/>
                <a:cs typeface="Sakkal Majalla" pitchFamily="2" charset="-78"/>
              </a:rPr>
              <a:t> </a:t>
            </a:r>
            <a:r>
              <a:rPr lang="en-US" dirty="0" smtClean="0">
                <a:solidFill>
                  <a:schemeClr val="bg1"/>
                </a:solidFill>
                <a:latin typeface="+mn-lt"/>
                <a:cs typeface="Sakkal Majalla" pitchFamily="2" charset="-78"/>
              </a:rPr>
              <a:t>into solutions for underserved communities, including the continued development of the eGranary Digital Library.  Provides multi-modal training to library and information professionals worldwide, prototypes innovative hardware and software solutions, and disseminates research into best practices for global information access.</a:t>
            </a:r>
            <a:endParaRPr lang="en-US" dirty="0">
              <a:latin typeface="+mn-lt"/>
              <a:cs typeface="Sakkal Majalla"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eGranary with Content Silos</a:t>
            </a:r>
            <a:endParaRPr lang="en-US" dirty="0"/>
          </a:p>
        </p:txBody>
      </p:sp>
      <p:grpSp>
        <p:nvGrpSpPr>
          <p:cNvPr id="4" name="Group 3"/>
          <p:cNvGrpSpPr/>
          <p:nvPr/>
        </p:nvGrpSpPr>
        <p:grpSpPr>
          <a:xfrm>
            <a:off x="152400" y="5257799"/>
            <a:ext cx="8832744" cy="1262715"/>
            <a:chOff x="152400" y="5027573"/>
            <a:chExt cx="8832744" cy="1492942"/>
          </a:xfrm>
        </p:grpSpPr>
        <p:sp>
          <p:nvSpPr>
            <p:cNvPr id="5" name="Rectangle 4"/>
            <p:cNvSpPr/>
            <p:nvPr/>
          </p:nvSpPr>
          <p:spPr>
            <a:xfrm>
              <a:off x="152400"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LMS</a:t>
              </a:r>
            </a:p>
          </p:txBody>
        </p:sp>
        <p:sp>
          <p:nvSpPr>
            <p:cNvPr id="6" name="Rectangle 5"/>
            <p:cNvSpPr/>
            <p:nvPr/>
          </p:nvSpPr>
          <p:spPr>
            <a:xfrm>
              <a:off x="2362200" y="5548086"/>
              <a:ext cx="219456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SQL Database</a:t>
              </a:r>
            </a:p>
          </p:txBody>
        </p:sp>
        <p:sp>
          <p:nvSpPr>
            <p:cNvPr id="7" name="Rectangle 6"/>
            <p:cNvSpPr/>
            <p:nvPr/>
          </p:nvSpPr>
          <p:spPr>
            <a:xfrm>
              <a:off x="4572000" y="5548086"/>
              <a:ext cx="1752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Web Server</a:t>
              </a:r>
              <a:endParaRPr lang="en-US" dirty="0"/>
            </a:p>
          </p:txBody>
        </p:sp>
        <p:sp>
          <p:nvSpPr>
            <p:cNvPr id="15" name="Rectangle 14"/>
            <p:cNvSpPr/>
            <p:nvPr/>
          </p:nvSpPr>
          <p:spPr>
            <a:xfrm>
              <a:off x="152400" y="5548086"/>
              <a:ext cx="219456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LDAP Security</a:t>
              </a:r>
              <a:endParaRPr lang="en-US" dirty="0"/>
            </a:p>
          </p:txBody>
        </p:sp>
        <p:sp>
          <p:nvSpPr>
            <p:cNvPr id="16" name="Rectangle 15"/>
            <p:cNvSpPr/>
            <p:nvPr/>
          </p:nvSpPr>
          <p:spPr>
            <a:xfrm>
              <a:off x="152400" y="6063315"/>
              <a:ext cx="880872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Operating System</a:t>
              </a:r>
            </a:p>
          </p:txBody>
        </p:sp>
        <p:sp>
          <p:nvSpPr>
            <p:cNvPr id="8" name="Rectangle 7"/>
            <p:cNvSpPr/>
            <p:nvPr/>
          </p:nvSpPr>
          <p:spPr>
            <a:xfrm>
              <a:off x="1927443"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Search</a:t>
              </a:r>
            </a:p>
          </p:txBody>
        </p:sp>
        <p:sp>
          <p:nvSpPr>
            <p:cNvPr id="10" name="Rectangle 9"/>
            <p:cNvSpPr/>
            <p:nvPr/>
          </p:nvSpPr>
          <p:spPr>
            <a:xfrm>
              <a:off x="6339840" y="5548086"/>
              <a:ext cx="263652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smtClean="0"/>
                <a:t>Internet Manager</a:t>
              </a:r>
              <a:endParaRPr lang="en-US" dirty="0"/>
            </a:p>
          </p:txBody>
        </p:sp>
        <p:sp>
          <p:nvSpPr>
            <p:cNvPr id="13" name="Rectangle 12"/>
            <p:cNvSpPr/>
            <p:nvPr/>
          </p:nvSpPr>
          <p:spPr>
            <a:xfrm>
              <a:off x="3702486" y="5027573"/>
              <a:ext cx="1732574"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Quarantine</a:t>
              </a:r>
            </a:p>
          </p:txBody>
        </p:sp>
        <p:sp>
          <p:nvSpPr>
            <p:cNvPr id="14" name="Rectangle 13"/>
            <p:cNvSpPr/>
            <p:nvPr/>
          </p:nvSpPr>
          <p:spPr>
            <a:xfrm>
              <a:off x="5477529"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smtClean="0"/>
                <a:t>WebDav</a:t>
              </a:r>
              <a:endParaRPr lang="en-US" dirty="0" smtClean="0"/>
            </a:p>
          </p:txBody>
        </p:sp>
        <p:sp>
          <p:nvSpPr>
            <p:cNvPr id="17" name="Rectangle 16"/>
            <p:cNvSpPr/>
            <p:nvPr/>
          </p:nvSpPr>
          <p:spPr>
            <a:xfrm>
              <a:off x="7252571" y="5027573"/>
              <a:ext cx="1732573"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smtClean="0"/>
                <a:t>Catalog</a:t>
              </a:r>
            </a:p>
          </p:txBody>
        </p:sp>
      </p:grpSp>
      <p:grpSp>
        <p:nvGrpSpPr>
          <p:cNvPr id="20" name="Group 19"/>
          <p:cNvGrpSpPr/>
          <p:nvPr/>
        </p:nvGrpSpPr>
        <p:grpSpPr>
          <a:xfrm>
            <a:off x="152400" y="990600"/>
            <a:ext cx="2133600" cy="4161680"/>
            <a:chOff x="838200" y="1846387"/>
            <a:chExt cx="2133600" cy="4953000"/>
          </a:xfrm>
        </p:grpSpPr>
        <p:sp>
          <p:nvSpPr>
            <p:cNvPr id="21" name="Rounded Rectangle 20"/>
            <p:cNvSpPr/>
            <p:nvPr/>
          </p:nvSpPr>
          <p:spPr>
            <a:xfrm>
              <a:off x="838200" y="1846387"/>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2" name="Rectangle 21"/>
            <p:cNvSpPr/>
            <p:nvPr/>
          </p:nvSpPr>
          <p:spPr>
            <a:xfrm>
              <a:off x="8382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Rectangle 22"/>
            <p:cNvSpPr/>
            <p:nvPr/>
          </p:nvSpPr>
          <p:spPr>
            <a:xfrm>
              <a:off x="8382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Rectangle 23"/>
            <p:cNvSpPr/>
            <p:nvPr/>
          </p:nvSpPr>
          <p:spPr>
            <a:xfrm>
              <a:off x="8382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TextBox 24"/>
            <p:cNvSpPr txBox="1"/>
            <p:nvPr/>
          </p:nvSpPr>
          <p:spPr>
            <a:xfrm>
              <a:off x="9398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26" name="TextBox 25"/>
            <p:cNvSpPr txBox="1"/>
            <p:nvPr/>
          </p:nvSpPr>
          <p:spPr>
            <a:xfrm>
              <a:off x="12080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27" name="TextBox 26"/>
            <p:cNvSpPr txBox="1"/>
            <p:nvPr/>
          </p:nvSpPr>
          <p:spPr>
            <a:xfrm>
              <a:off x="12954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28" name="TextBox 27"/>
            <p:cNvSpPr txBox="1"/>
            <p:nvPr/>
          </p:nvSpPr>
          <p:spPr>
            <a:xfrm>
              <a:off x="14081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29" name="TextBox 28"/>
            <p:cNvSpPr txBox="1"/>
            <p:nvPr/>
          </p:nvSpPr>
          <p:spPr>
            <a:xfrm>
              <a:off x="14668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grpSp>
        <p:nvGrpSpPr>
          <p:cNvPr id="30" name="Group 29"/>
          <p:cNvGrpSpPr/>
          <p:nvPr/>
        </p:nvGrpSpPr>
        <p:grpSpPr>
          <a:xfrm>
            <a:off x="2398713" y="990600"/>
            <a:ext cx="2133600" cy="4161680"/>
            <a:chOff x="838200" y="1846387"/>
            <a:chExt cx="2133600" cy="4953000"/>
          </a:xfrm>
        </p:grpSpPr>
        <p:sp>
          <p:nvSpPr>
            <p:cNvPr id="31" name="Rounded Rectangle 30"/>
            <p:cNvSpPr/>
            <p:nvPr/>
          </p:nvSpPr>
          <p:spPr>
            <a:xfrm>
              <a:off x="838200" y="1846387"/>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2" name="Rectangle 31"/>
            <p:cNvSpPr/>
            <p:nvPr/>
          </p:nvSpPr>
          <p:spPr>
            <a:xfrm>
              <a:off x="8382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8382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ectangle 33"/>
            <p:cNvSpPr/>
            <p:nvPr/>
          </p:nvSpPr>
          <p:spPr>
            <a:xfrm>
              <a:off x="8382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TextBox 34"/>
            <p:cNvSpPr txBox="1"/>
            <p:nvPr/>
          </p:nvSpPr>
          <p:spPr>
            <a:xfrm>
              <a:off x="9398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36" name="TextBox 35"/>
            <p:cNvSpPr txBox="1"/>
            <p:nvPr/>
          </p:nvSpPr>
          <p:spPr>
            <a:xfrm>
              <a:off x="12080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37" name="TextBox 36"/>
            <p:cNvSpPr txBox="1"/>
            <p:nvPr/>
          </p:nvSpPr>
          <p:spPr>
            <a:xfrm>
              <a:off x="12954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38" name="TextBox 37"/>
            <p:cNvSpPr txBox="1"/>
            <p:nvPr/>
          </p:nvSpPr>
          <p:spPr>
            <a:xfrm>
              <a:off x="14081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39" name="TextBox 38"/>
            <p:cNvSpPr txBox="1"/>
            <p:nvPr/>
          </p:nvSpPr>
          <p:spPr>
            <a:xfrm>
              <a:off x="14668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spTree>
    <p:extLst>
      <p:ext uri="{BB962C8B-B14F-4D97-AF65-F5344CB8AC3E}">
        <p14:creationId xmlns:p14="http://schemas.microsoft.com/office/powerpoint/2010/main" val="2178034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Silos Offer Flexibility</a:t>
            </a:r>
          </a:p>
        </p:txBody>
      </p:sp>
      <p:sp>
        <p:nvSpPr>
          <p:cNvPr id="5123" name="Content Placeholder 25"/>
          <p:cNvSpPr>
            <a:spLocks noGrp="1"/>
          </p:cNvSpPr>
          <p:nvPr>
            <p:ph idx="1"/>
          </p:nvPr>
        </p:nvSpPr>
        <p:spPr>
          <a:xfrm>
            <a:off x="2514600" y="1676400"/>
            <a:ext cx="6172200" cy="4953000"/>
          </a:xfrm>
        </p:spPr>
        <p:txBody>
          <a:bodyPr/>
          <a:lstStyle/>
          <a:p>
            <a:r>
              <a:rPr lang="en-US" altLang="en-US" dirty="0" smtClean="0"/>
              <a:t>Anyone can make a silo</a:t>
            </a:r>
          </a:p>
          <a:p>
            <a:r>
              <a:rPr lang="en-US" altLang="en-US" dirty="0" smtClean="0"/>
              <a:t>Silos can be made for specific groups or topics</a:t>
            </a:r>
          </a:p>
          <a:p>
            <a:r>
              <a:rPr lang="en-US" altLang="en-US" dirty="0" smtClean="0"/>
              <a:t>Ideal for government/NGO documents or local languages</a:t>
            </a:r>
          </a:p>
          <a:p>
            <a:r>
              <a:rPr lang="en-US" altLang="en-US" dirty="0" smtClean="0"/>
              <a:t>Silos can be created and updated centrally, then distributed via DVD or USB key</a:t>
            </a:r>
          </a:p>
        </p:txBody>
      </p:sp>
      <p:grpSp>
        <p:nvGrpSpPr>
          <p:cNvPr id="5124" name="Group 26"/>
          <p:cNvGrpSpPr>
            <a:grpSpLocks/>
          </p:cNvGrpSpPr>
          <p:nvPr/>
        </p:nvGrpSpPr>
        <p:grpSpPr bwMode="auto">
          <a:xfrm>
            <a:off x="533400" y="1676400"/>
            <a:ext cx="1828800" cy="4953000"/>
            <a:chOff x="838200" y="1676400"/>
            <a:chExt cx="1828800" cy="4953000"/>
          </a:xfrm>
        </p:grpSpPr>
        <p:sp>
          <p:nvSpPr>
            <p:cNvPr id="4" name="Rounded Rectangle 3"/>
            <p:cNvSpPr/>
            <p:nvPr/>
          </p:nvSpPr>
          <p:spPr>
            <a:xfrm>
              <a:off x="838200" y="1676400"/>
              <a:ext cx="1828800" cy="4953000"/>
            </a:xfrm>
            <a:prstGeom prst="roundRect">
              <a:avLst>
                <a:gd name="adj" fmla="val 8462"/>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838200" y="4648200"/>
              <a:ext cx="18288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5105400"/>
              <a:ext cx="18288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38200" y="5562600"/>
              <a:ext cx="18288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28109116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title"/>
          </p:nvPr>
        </p:nvSpPr>
        <p:spPr/>
        <p:txBody>
          <a:bodyPr/>
          <a:lstStyle/>
          <a:p>
            <a:r>
              <a:rPr lang="en-US" altLang="en-US" smtClean="0"/>
              <a:t>Silos in the eGranary</a:t>
            </a:r>
          </a:p>
        </p:txBody>
      </p:sp>
      <p:sp>
        <p:nvSpPr>
          <p:cNvPr id="20" name="TextBox 19"/>
          <p:cNvSpPr txBox="1"/>
          <p:nvPr/>
        </p:nvSpPr>
        <p:spPr>
          <a:xfrm>
            <a:off x="990600" y="1104900"/>
            <a:ext cx="1841500"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eGranary</a:t>
            </a:r>
          </a:p>
        </p:txBody>
      </p:sp>
      <p:grpSp>
        <p:nvGrpSpPr>
          <p:cNvPr id="2" name="Group 1"/>
          <p:cNvGrpSpPr/>
          <p:nvPr/>
        </p:nvGrpSpPr>
        <p:grpSpPr>
          <a:xfrm>
            <a:off x="838200" y="1676400"/>
            <a:ext cx="2133600" cy="4953000"/>
            <a:chOff x="838200" y="1676400"/>
            <a:chExt cx="2133600" cy="4953000"/>
          </a:xfrm>
        </p:grpSpPr>
        <p:sp>
          <p:nvSpPr>
            <p:cNvPr id="4" name="Rounded Rectangle 3"/>
            <p:cNvSpPr/>
            <p:nvPr/>
          </p:nvSpPr>
          <p:spPr>
            <a:xfrm>
              <a:off x="838200" y="1676400"/>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8382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382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9398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9" name="TextBox 8"/>
            <p:cNvSpPr txBox="1"/>
            <p:nvPr/>
          </p:nvSpPr>
          <p:spPr>
            <a:xfrm>
              <a:off x="12080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10" name="TextBox 9"/>
            <p:cNvSpPr txBox="1"/>
            <p:nvPr/>
          </p:nvSpPr>
          <p:spPr>
            <a:xfrm>
              <a:off x="12954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11" name="TextBox 10"/>
            <p:cNvSpPr txBox="1"/>
            <p:nvPr/>
          </p:nvSpPr>
          <p:spPr>
            <a:xfrm>
              <a:off x="14081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40" name="TextBox 39"/>
            <p:cNvSpPr txBox="1"/>
            <p:nvPr/>
          </p:nvSpPr>
          <p:spPr>
            <a:xfrm>
              <a:off x="14668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grpSp>
        <p:nvGrpSpPr>
          <p:cNvPr id="3" name="Group 42"/>
          <p:cNvGrpSpPr>
            <a:grpSpLocks/>
          </p:cNvGrpSpPr>
          <p:nvPr/>
        </p:nvGrpSpPr>
        <p:grpSpPr bwMode="auto">
          <a:xfrm>
            <a:off x="3479800" y="1104900"/>
            <a:ext cx="2133600" cy="5524500"/>
            <a:chOff x="3479800" y="1104900"/>
            <a:chExt cx="2133600" cy="5524500"/>
          </a:xfrm>
        </p:grpSpPr>
        <p:sp>
          <p:nvSpPr>
            <p:cNvPr id="12" name="Rounded Rectangle 11"/>
            <p:cNvSpPr/>
            <p:nvPr/>
          </p:nvSpPr>
          <p:spPr>
            <a:xfrm>
              <a:off x="3479800" y="1676400"/>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34798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p:cNvSpPr/>
            <p:nvPr/>
          </p:nvSpPr>
          <p:spPr>
            <a:xfrm>
              <a:off x="34798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p:cNvSpPr/>
            <p:nvPr/>
          </p:nvSpPr>
          <p:spPr>
            <a:xfrm>
              <a:off x="34798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Box 15"/>
            <p:cNvSpPr txBox="1"/>
            <p:nvPr/>
          </p:nvSpPr>
          <p:spPr>
            <a:xfrm>
              <a:off x="35814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17" name="TextBox 16"/>
            <p:cNvSpPr txBox="1"/>
            <p:nvPr/>
          </p:nvSpPr>
          <p:spPr>
            <a:xfrm>
              <a:off x="38496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18" name="TextBox 17"/>
            <p:cNvSpPr txBox="1"/>
            <p:nvPr/>
          </p:nvSpPr>
          <p:spPr>
            <a:xfrm>
              <a:off x="39370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19" name="TextBox 18"/>
            <p:cNvSpPr txBox="1"/>
            <p:nvPr/>
          </p:nvSpPr>
          <p:spPr>
            <a:xfrm>
              <a:off x="40497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21" name="TextBox 20"/>
            <p:cNvSpPr txBox="1"/>
            <p:nvPr/>
          </p:nvSpPr>
          <p:spPr>
            <a:xfrm>
              <a:off x="3981450" y="1104900"/>
              <a:ext cx="1123950"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Local</a:t>
              </a:r>
            </a:p>
          </p:txBody>
        </p:sp>
        <p:sp>
          <p:nvSpPr>
            <p:cNvPr id="41" name="TextBox 40"/>
            <p:cNvSpPr txBox="1"/>
            <p:nvPr/>
          </p:nvSpPr>
          <p:spPr>
            <a:xfrm>
              <a:off x="411480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grpSp>
        <p:nvGrpSpPr>
          <p:cNvPr id="22" name="Group 43"/>
          <p:cNvGrpSpPr>
            <a:grpSpLocks/>
          </p:cNvGrpSpPr>
          <p:nvPr/>
        </p:nvGrpSpPr>
        <p:grpSpPr bwMode="auto">
          <a:xfrm>
            <a:off x="6096000" y="1104900"/>
            <a:ext cx="2133600" cy="5524500"/>
            <a:chOff x="6096000" y="1104900"/>
            <a:chExt cx="2133600" cy="5524500"/>
          </a:xfrm>
        </p:grpSpPr>
        <p:sp>
          <p:nvSpPr>
            <p:cNvPr id="30" name="Rounded Rectangle 29"/>
            <p:cNvSpPr/>
            <p:nvPr/>
          </p:nvSpPr>
          <p:spPr>
            <a:xfrm>
              <a:off x="6096000" y="1676400"/>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30"/>
            <p:cNvSpPr/>
            <p:nvPr/>
          </p:nvSpPr>
          <p:spPr>
            <a:xfrm>
              <a:off x="60960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a:xfrm>
              <a:off x="60960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a:xfrm>
              <a:off x="60960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TextBox 33"/>
            <p:cNvSpPr txBox="1"/>
            <p:nvPr/>
          </p:nvSpPr>
          <p:spPr>
            <a:xfrm>
              <a:off x="61976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35" name="TextBox 34"/>
            <p:cNvSpPr txBox="1"/>
            <p:nvPr/>
          </p:nvSpPr>
          <p:spPr>
            <a:xfrm>
              <a:off x="64658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36" name="TextBox 35"/>
            <p:cNvSpPr txBox="1"/>
            <p:nvPr/>
          </p:nvSpPr>
          <p:spPr>
            <a:xfrm>
              <a:off x="65532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37" name="TextBox 36"/>
            <p:cNvSpPr txBox="1"/>
            <p:nvPr/>
          </p:nvSpPr>
          <p:spPr>
            <a:xfrm>
              <a:off x="66659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38" name="TextBox 37"/>
            <p:cNvSpPr txBox="1"/>
            <p:nvPr/>
          </p:nvSpPr>
          <p:spPr>
            <a:xfrm>
              <a:off x="6456363" y="1104900"/>
              <a:ext cx="1392237"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Others</a:t>
              </a:r>
            </a:p>
          </p:txBody>
        </p:sp>
        <p:sp>
          <p:nvSpPr>
            <p:cNvPr id="42" name="TextBox 41"/>
            <p:cNvSpPr txBox="1"/>
            <p:nvPr/>
          </p:nvSpPr>
          <p:spPr>
            <a:xfrm>
              <a:off x="67246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spTree>
    <p:extLst>
      <p:ext uri="{BB962C8B-B14F-4D97-AF65-F5344CB8AC3E}">
        <p14:creationId xmlns:p14="http://schemas.microsoft.com/office/powerpoint/2010/main" val="28738825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smtClean="0"/>
              <a:t>New Silos Snap-In / Snap-Out</a:t>
            </a:r>
          </a:p>
        </p:txBody>
      </p:sp>
      <p:sp>
        <p:nvSpPr>
          <p:cNvPr id="4" name="Rounded Rectangle 3"/>
          <p:cNvSpPr/>
          <p:nvPr/>
        </p:nvSpPr>
        <p:spPr>
          <a:xfrm>
            <a:off x="838200" y="1676400"/>
            <a:ext cx="4648200" cy="4953000"/>
          </a:xfrm>
          <a:prstGeom prst="roundRect">
            <a:avLst>
              <a:gd name="adj" fmla="val 8462"/>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838200" y="4648200"/>
            <a:ext cx="46482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5105400"/>
            <a:ext cx="46482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38200" y="5562600"/>
            <a:ext cx="46482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2860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9" name="TextBox 8"/>
          <p:cNvSpPr txBox="1"/>
          <p:nvPr/>
        </p:nvSpPr>
        <p:spPr>
          <a:xfrm>
            <a:off x="25034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10" name="TextBox 9"/>
          <p:cNvSpPr txBox="1"/>
          <p:nvPr/>
        </p:nvSpPr>
        <p:spPr>
          <a:xfrm>
            <a:off x="25908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11" name="TextBox 10"/>
          <p:cNvSpPr txBox="1"/>
          <p:nvPr/>
        </p:nvSpPr>
        <p:spPr>
          <a:xfrm>
            <a:off x="27035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20" name="TextBox 19"/>
          <p:cNvSpPr txBox="1"/>
          <p:nvPr/>
        </p:nvSpPr>
        <p:spPr>
          <a:xfrm>
            <a:off x="1631950" y="1104900"/>
            <a:ext cx="3092450"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Registered Silos</a:t>
            </a:r>
          </a:p>
        </p:txBody>
      </p:sp>
      <p:sp>
        <p:nvSpPr>
          <p:cNvPr id="40" name="TextBox 39"/>
          <p:cNvSpPr txBox="1"/>
          <p:nvPr/>
        </p:nvSpPr>
        <p:spPr>
          <a:xfrm>
            <a:off x="27622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nvGrpSpPr>
          <p:cNvPr id="3" name="Group 25"/>
          <p:cNvGrpSpPr>
            <a:grpSpLocks/>
          </p:cNvGrpSpPr>
          <p:nvPr/>
        </p:nvGrpSpPr>
        <p:grpSpPr bwMode="auto">
          <a:xfrm>
            <a:off x="5486400" y="1676400"/>
            <a:ext cx="2133600" cy="4953000"/>
            <a:chOff x="5943600" y="1676400"/>
            <a:chExt cx="2133600" cy="4953000"/>
          </a:xfrm>
        </p:grpSpPr>
        <p:sp>
          <p:nvSpPr>
            <p:cNvPr id="15" name="Rounded Rectangle 14"/>
            <p:cNvSpPr/>
            <p:nvPr/>
          </p:nvSpPr>
          <p:spPr>
            <a:xfrm>
              <a:off x="5943600" y="1676400"/>
              <a:ext cx="2133600" cy="4953000"/>
            </a:xfrm>
            <a:prstGeom prst="round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Rectangle 15"/>
            <p:cNvSpPr/>
            <p:nvPr/>
          </p:nvSpPr>
          <p:spPr>
            <a:xfrm>
              <a:off x="5943600" y="4648200"/>
              <a:ext cx="21336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p:cNvSpPr/>
            <p:nvPr/>
          </p:nvSpPr>
          <p:spPr>
            <a:xfrm>
              <a:off x="5943600" y="5105400"/>
              <a:ext cx="21336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5943600" y="5562600"/>
              <a:ext cx="21336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TextBox 18"/>
            <p:cNvSpPr txBox="1"/>
            <p:nvPr/>
          </p:nvSpPr>
          <p:spPr>
            <a:xfrm>
              <a:off x="60452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22" name="TextBox 21"/>
            <p:cNvSpPr txBox="1"/>
            <p:nvPr/>
          </p:nvSpPr>
          <p:spPr>
            <a:xfrm>
              <a:off x="63134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23" name="TextBox 22"/>
            <p:cNvSpPr txBox="1"/>
            <p:nvPr/>
          </p:nvSpPr>
          <p:spPr>
            <a:xfrm>
              <a:off x="64008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24" name="TextBox 23"/>
            <p:cNvSpPr txBox="1"/>
            <p:nvPr/>
          </p:nvSpPr>
          <p:spPr>
            <a:xfrm>
              <a:off x="65135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25" name="TextBox 24"/>
            <p:cNvSpPr txBox="1"/>
            <p:nvPr/>
          </p:nvSpPr>
          <p:spPr>
            <a:xfrm>
              <a:off x="65722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grpSp>
    </p:spTree>
    <p:extLst>
      <p:ext uri="{BB962C8B-B14F-4D97-AF65-F5344CB8AC3E}">
        <p14:creationId xmlns:p14="http://schemas.microsoft.com/office/powerpoint/2010/main" val="2088010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1000"/>
                            </p:stCondLst>
                            <p:childTnLst>
                              <p:par>
                                <p:cTn id="10" presetID="2" presetClass="exit" presetSubtype="2" fill="hold" nodeType="afterEffect">
                                  <p:stCondLst>
                                    <p:cond delay="2000"/>
                                  </p:stCondLst>
                                  <p:childTnLst>
                                    <p:anim calcmode="lin" valueType="num">
                                      <p:cBhvr additive="base">
                                        <p:cTn id="11" dur="1000"/>
                                        <p:tgtEl>
                                          <p:spTgt spid="3"/>
                                        </p:tgtEl>
                                        <p:attrNameLst>
                                          <p:attrName>ppt_x</p:attrName>
                                        </p:attrNameLst>
                                      </p:cBhvr>
                                      <p:tavLst>
                                        <p:tav tm="0">
                                          <p:val>
                                            <p:strVal val="ppt_x"/>
                                          </p:val>
                                        </p:tav>
                                        <p:tav tm="100000">
                                          <p:val>
                                            <p:strVal val="1+ppt_w/2"/>
                                          </p:val>
                                        </p:tav>
                                      </p:tavLst>
                                    </p:anim>
                                    <p:anim calcmode="lin" valueType="num">
                                      <p:cBhvr additive="base">
                                        <p:cTn id="12" dur="1000"/>
                                        <p:tgtEl>
                                          <p:spTgt spid="3"/>
                                        </p:tgtEl>
                                        <p:attrNameLst>
                                          <p:attrName>ppt_y</p:attrName>
                                        </p:attrNameLst>
                                      </p:cBhvr>
                                      <p:tavLst>
                                        <p:tav tm="0">
                                          <p:val>
                                            <p:strVal val="ppt_y"/>
                                          </p:val>
                                        </p:tav>
                                        <p:tav tm="100000">
                                          <p:val>
                                            <p:strVal val="ppt_y"/>
                                          </p:val>
                                        </p:tav>
                                      </p:tavLst>
                                    </p:anim>
                                    <p:set>
                                      <p:cBhvr>
                                        <p:cTn id="13" dur="1" fill="hold">
                                          <p:stCondLst>
                                            <p:cond delay="999"/>
                                          </p:stCondLst>
                                        </p:cTn>
                                        <p:tgtEl>
                                          <p:spTgt spid="3"/>
                                        </p:tgtEl>
                                        <p:attrNameLst>
                                          <p:attrName>style.visibility</p:attrName>
                                        </p:attrNameLst>
                                      </p:cBhvr>
                                      <p:to>
                                        <p:strVal val="hidden"/>
                                      </p:to>
                                    </p:set>
                                  </p:childTnLst>
                                </p:cTn>
                              </p:par>
                            </p:childTnLst>
                          </p:cTn>
                        </p:par>
                        <p:par>
                          <p:cTn id="14" fill="hold" nodeType="afterGroup">
                            <p:stCondLst>
                              <p:cond delay="4000"/>
                            </p:stCondLst>
                            <p:childTnLst>
                              <p:par>
                                <p:cTn id="15" presetID="2" presetClass="entr" presetSubtype="2" fill="hold" nodeType="afterEffect">
                                  <p:stCondLst>
                                    <p:cond delay="200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1000" fill="hold"/>
                                        <p:tgtEl>
                                          <p:spTgt spid="3"/>
                                        </p:tgtEl>
                                        <p:attrNameLst>
                                          <p:attrName>ppt_x</p:attrName>
                                        </p:attrNameLst>
                                      </p:cBhvr>
                                      <p:tavLst>
                                        <p:tav tm="0">
                                          <p:val>
                                            <p:strVal val="1+#ppt_w/2"/>
                                          </p:val>
                                        </p:tav>
                                        <p:tav tm="100000">
                                          <p:val>
                                            <p:strVal val="#ppt_x"/>
                                          </p:val>
                                        </p:tav>
                                      </p:tavLst>
                                    </p:anim>
                                    <p:anim calcmode="lin" valueType="num">
                                      <p:cBhvr additive="base">
                                        <p:cTn id="1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smtClean="0"/>
              <a:t>Silos Combine into Single View</a:t>
            </a:r>
          </a:p>
        </p:txBody>
      </p:sp>
      <p:sp>
        <p:nvSpPr>
          <p:cNvPr id="4" name="Rounded Rectangle 3"/>
          <p:cNvSpPr/>
          <p:nvPr/>
        </p:nvSpPr>
        <p:spPr>
          <a:xfrm>
            <a:off x="838200" y="1676400"/>
            <a:ext cx="7391400" cy="4953000"/>
          </a:xfrm>
          <a:prstGeom prst="roundRect">
            <a:avLst>
              <a:gd name="adj" fmla="val 8462"/>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4"/>
          <p:cNvSpPr/>
          <p:nvPr/>
        </p:nvSpPr>
        <p:spPr>
          <a:xfrm>
            <a:off x="838200" y="4648200"/>
            <a:ext cx="7391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838200" y="5105400"/>
            <a:ext cx="7391400" cy="4572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p:nvSpPr>
        <p:spPr>
          <a:xfrm>
            <a:off x="838200" y="5562600"/>
            <a:ext cx="7391400" cy="457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3581400" y="3195638"/>
            <a:ext cx="19399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Web Content</a:t>
            </a:r>
          </a:p>
        </p:txBody>
      </p:sp>
      <p:sp>
        <p:nvSpPr>
          <p:cNvPr id="9" name="TextBox 8"/>
          <p:cNvSpPr txBox="1"/>
          <p:nvPr/>
        </p:nvSpPr>
        <p:spPr>
          <a:xfrm>
            <a:off x="3849688" y="4643438"/>
            <a:ext cx="1382712"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Software</a:t>
            </a:r>
          </a:p>
        </p:txBody>
      </p:sp>
      <p:sp>
        <p:nvSpPr>
          <p:cNvPr id="10" name="TextBox 9"/>
          <p:cNvSpPr txBox="1"/>
          <p:nvPr/>
        </p:nvSpPr>
        <p:spPr>
          <a:xfrm>
            <a:off x="3937000" y="5100638"/>
            <a:ext cx="1203325"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Catalog</a:t>
            </a:r>
          </a:p>
        </p:txBody>
      </p:sp>
      <p:sp>
        <p:nvSpPr>
          <p:cNvPr id="11" name="TextBox 10"/>
          <p:cNvSpPr txBox="1"/>
          <p:nvPr/>
        </p:nvSpPr>
        <p:spPr>
          <a:xfrm>
            <a:off x="4049713" y="5557838"/>
            <a:ext cx="954087" cy="461962"/>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Index</a:t>
            </a:r>
          </a:p>
        </p:txBody>
      </p:sp>
      <p:sp>
        <p:nvSpPr>
          <p:cNvPr id="20" name="TextBox 19"/>
          <p:cNvSpPr txBox="1"/>
          <p:nvPr/>
        </p:nvSpPr>
        <p:spPr>
          <a:xfrm>
            <a:off x="990600" y="1066800"/>
            <a:ext cx="1841500"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eGranary</a:t>
            </a:r>
          </a:p>
        </p:txBody>
      </p:sp>
      <p:sp>
        <p:nvSpPr>
          <p:cNvPr id="40" name="TextBox 39"/>
          <p:cNvSpPr txBox="1"/>
          <p:nvPr/>
        </p:nvSpPr>
        <p:spPr>
          <a:xfrm>
            <a:off x="4108450" y="6019800"/>
            <a:ext cx="819150" cy="461963"/>
          </a:xfrm>
          <a:prstGeom prst="rect">
            <a:avLst/>
          </a:prstGeom>
          <a:noFill/>
        </p:spPr>
        <p:txBody>
          <a:bodyPr wrap="none">
            <a:spAutoFit/>
          </a:bodyPr>
          <a:lstStyle/>
          <a:p>
            <a:pPr>
              <a:defRPr/>
            </a:pPr>
            <a:r>
              <a:rPr lang="en-US"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Data</a:t>
            </a:r>
          </a:p>
        </p:txBody>
      </p:sp>
      <p:sp>
        <p:nvSpPr>
          <p:cNvPr id="21" name="TextBox 20"/>
          <p:cNvSpPr txBox="1"/>
          <p:nvPr/>
        </p:nvSpPr>
        <p:spPr>
          <a:xfrm>
            <a:off x="3981450" y="1066800"/>
            <a:ext cx="1123950"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Local</a:t>
            </a:r>
          </a:p>
        </p:txBody>
      </p:sp>
      <p:sp>
        <p:nvSpPr>
          <p:cNvPr id="38" name="TextBox 37"/>
          <p:cNvSpPr txBox="1"/>
          <p:nvPr/>
        </p:nvSpPr>
        <p:spPr>
          <a:xfrm>
            <a:off x="6456363" y="1066800"/>
            <a:ext cx="1392237" cy="523875"/>
          </a:xfrm>
          <a:prstGeom prst="rect">
            <a:avLst/>
          </a:prstGeom>
          <a:noFill/>
        </p:spPr>
        <p:txBody>
          <a:bodyPr wrap="none">
            <a:spAutoFit/>
          </a:bodyPr>
          <a:lstStyle/>
          <a:p>
            <a:pPr>
              <a:defRPr/>
            </a:pPr>
            <a:r>
              <a:rPr lang="en-US" sz="2800" b="1" dirty="0">
                <a:solidFill>
                  <a:schemeClr val="bg1"/>
                </a:solidFill>
                <a:effectLst>
                  <a:outerShdw blurRad="38100" dist="38100" dir="2700000" algn="tl">
                    <a:srgbClr val="000000">
                      <a:alpha val="43137"/>
                    </a:srgbClr>
                  </a:outerShdw>
                </a:effectLst>
                <a:latin typeface="Tahoma" pitchFamily="34" charset="0"/>
                <a:ea typeface="Tahoma" pitchFamily="34" charset="0"/>
                <a:cs typeface="Tahoma" pitchFamily="34" charset="0"/>
              </a:rPr>
              <a:t>Others</a:t>
            </a:r>
          </a:p>
        </p:txBody>
      </p:sp>
    </p:spTree>
    <p:extLst>
      <p:ext uri="{BB962C8B-B14F-4D97-AF65-F5344CB8AC3E}">
        <p14:creationId xmlns:p14="http://schemas.microsoft.com/office/powerpoint/2010/main" val="24262000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0_5497"/>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0"/>
            <a:ext cx="9144000" cy="6858000"/>
          </a:xfrm>
          <a:prstGeom prst="rect">
            <a:avLst/>
          </a:prstGeom>
          <a:noFill/>
          <a:ln>
            <a:noFill/>
          </a:ln>
        </p:spPr>
      </p:pic>
    </p:spTree>
    <p:extLst>
      <p:ext uri="{BB962C8B-B14F-4D97-AF65-F5344CB8AC3E}">
        <p14:creationId xmlns:p14="http://schemas.microsoft.com/office/powerpoint/2010/main" val="33844172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85800" y="838200"/>
            <a:ext cx="7848600" cy="5334000"/>
          </a:xfrm>
        </p:spPr>
        <p:txBody>
          <a:bodyPr/>
          <a:lstStyle/>
          <a:p>
            <a:pPr eaLnBrk="1" hangingPunct="1"/>
            <a:r>
              <a:rPr lang="en-US" sz="4400" dirty="0" smtClean="0"/>
              <a:t>The eGranary Digital Library</a:t>
            </a:r>
            <a:br>
              <a:rPr lang="en-US" sz="4400" dirty="0" smtClean="0"/>
            </a:br>
            <a:r>
              <a:rPr lang="en-US" sz="4400" dirty="0" smtClean="0"/>
              <a:t/>
            </a:r>
            <a:br>
              <a:rPr lang="en-US" sz="4400" dirty="0" smtClean="0"/>
            </a:br>
            <a:r>
              <a:rPr lang="en-US" sz="2400" dirty="0" err="1" smtClean="0"/>
              <a:t>WiderNet@UNC</a:t>
            </a:r>
            <a:r>
              <a:rPr lang="en-US" sz="2400" dirty="0" smtClean="0"/>
              <a:t/>
            </a:r>
            <a:br>
              <a:rPr lang="en-US" sz="2400" dirty="0" smtClean="0"/>
            </a:br>
            <a:r>
              <a:rPr lang="en-US" sz="2400" dirty="0" smtClean="0"/>
              <a:t>The School of Information and Library Science </a:t>
            </a:r>
            <a:br>
              <a:rPr lang="en-US" sz="2400" dirty="0" smtClean="0"/>
            </a:br>
            <a:r>
              <a:rPr lang="en-US" sz="2400" dirty="0" smtClean="0"/>
              <a:t>University of North Carolina, Chapel Hill</a:t>
            </a:r>
            <a:r>
              <a:rPr lang="en-US" dirty="0" smtClean="0"/>
              <a:t/>
            </a:r>
            <a:br>
              <a:rPr lang="en-US" dirty="0" smtClean="0"/>
            </a:br>
            <a:r>
              <a:rPr lang="en-US" dirty="0" smtClean="0"/>
              <a:t/>
            </a:r>
            <a:br>
              <a:rPr lang="en-US" dirty="0" smtClean="0"/>
            </a:br>
            <a:r>
              <a:rPr lang="en-US" dirty="0" smtClean="0"/>
              <a:t> </a:t>
            </a:r>
            <a:r>
              <a:rPr lang="en-US" dirty="0" smtClean="0">
                <a:solidFill>
                  <a:schemeClr val="bg1"/>
                </a:solidFill>
                <a:latin typeface="Verdana" pitchFamily="34" charset="0"/>
              </a:rPr>
              <a:t>http://www.egranary.org</a:t>
            </a:r>
            <a:r>
              <a:rPr lang="en-US" dirty="0" smtClean="0">
                <a:latin typeface="Verdana" pitchFamily="34" charset="0"/>
              </a:rPr>
              <a:t> </a:t>
            </a:r>
            <a:br>
              <a:rPr lang="en-US" dirty="0" smtClean="0">
                <a:latin typeface="Verdana" pitchFamily="34" charset="0"/>
              </a:rPr>
            </a:br>
            <a:r>
              <a:rPr lang="en-US" dirty="0" smtClean="0">
                <a:latin typeface="Verdana" pitchFamily="34" charset="0"/>
              </a:rPr>
              <a:t/>
            </a:r>
            <a:br>
              <a:rPr lang="en-US" dirty="0" smtClean="0">
                <a:latin typeface="Verdana" pitchFamily="34" charset="0"/>
              </a:rPr>
            </a:br>
            <a:r>
              <a:rPr lang="en-US" sz="2400" dirty="0" smtClean="0">
                <a:latin typeface="Verdana" pitchFamily="34" charset="0"/>
              </a:rPr>
              <a:t>Presenter: </a:t>
            </a:r>
            <a:r>
              <a:rPr lang="en-US" sz="3200" dirty="0" smtClean="0">
                <a:latin typeface="Verdana" pitchFamily="34" charset="0"/>
              </a:rPr>
              <a:t>Cliff </a:t>
            </a:r>
            <a:r>
              <a:rPr lang="en-US" sz="3200" dirty="0" err="1" smtClean="0">
                <a:latin typeface="Verdana" pitchFamily="34" charset="0"/>
              </a:rPr>
              <a:t>Missen</a:t>
            </a:r>
            <a:r>
              <a:rPr lang="en-US" dirty="0" smtClean="0">
                <a:latin typeface="Verdana" pitchFamily="34" charset="0"/>
              </a:rPr>
              <a:t/>
            </a:r>
            <a:br>
              <a:rPr lang="en-US" dirty="0" smtClean="0">
                <a:latin typeface="Verdana" pitchFamily="34" charset="0"/>
              </a:rPr>
            </a:br>
            <a:r>
              <a:rPr lang="en-US" sz="3200" dirty="0" smtClean="0">
                <a:solidFill>
                  <a:schemeClr val="bg1"/>
                </a:solidFill>
                <a:latin typeface="Verdana" pitchFamily="34" charset="0"/>
              </a:rPr>
              <a:t>missenc@widernet.org</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endParaRPr lang="en-US" smtClean="0"/>
          </a:p>
        </p:txBody>
      </p:sp>
      <p:pic>
        <p:nvPicPr>
          <p:cNvPr id="10243" name="Content Placeholder 3" descr="curb_your_enthusiasm.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858000"/>
          </a:xfrm>
        </p:spPr>
      </p:pic>
      <p:sp>
        <p:nvSpPr>
          <p:cNvPr id="5" name="TextBox 4"/>
          <p:cNvSpPr txBox="1"/>
          <p:nvPr/>
        </p:nvSpPr>
        <p:spPr>
          <a:xfrm rot="20745279">
            <a:off x="3219450" y="3497263"/>
            <a:ext cx="4430713" cy="1322387"/>
          </a:xfrm>
          <a:prstGeom prst="rect">
            <a:avLst/>
          </a:prstGeom>
          <a:noFill/>
        </p:spPr>
        <p:txBody>
          <a:bodyPr wrap="none">
            <a:spAutoFit/>
          </a:bodyPr>
          <a:lstStyle/>
          <a:p>
            <a:pPr>
              <a:defRPr/>
            </a:pPr>
            <a:r>
              <a:rPr lang="en-US" sz="8000" spc="-300" dirty="0">
                <a:solidFill>
                  <a:srgbClr val="FFFFFF"/>
                </a:solidFill>
                <a:effectLst>
                  <a:outerShdw blurRad="38100" dist="38100" dir="2700000" algn="tl">
                    <a:srgbClr val="000000">
                      <a:alpha val="43137"/>
                    </a:srgbClr>
                  </a:outerShdw>
                </a:effectLst>
                <a:latin typeface="Arial Black" pitchFamily="34" charset="0"/>
              </a:rPr>
              <a:t>Internet</a:t>
            </a:r>
          </a:p>
        </p:txBody>
      </p:sp>
    </p:spTree>
    <p:extLst>
      <p:ext uri="{BB962C8B-B14F-4D97-AF65-F5344CB8AC3E}">
        <p14:creationId xmlns:p14="http://schemas.microsoft.com/office/powerpoint/2010/main" val="22213494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3779" y="260131"/>
            <a:ext cx="8513380" cy="6329855"/>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098" name="Picture 2" descr="C:\Users\cliff-missen\Dropbox\PromoPosters\CannotWaitV3.png"/>
          <p:cNvPicPr>
            <a:picLocks noChangeAspect="1" noChangeArrowheads="1"/>
          </p:cNvPicPr>
          <p:nvPr/>
        </p:nvPicPr>
        <p:blipFill>
          <a:blip r:embed="rId2" cstate="print"/>
          <a:srcRect/>
          <a:stretch>
            <a:fillRect/>
          </a:stretch>
        </p:blipFill>
        <p:spPr bwMode="auto">
          <a:xfrm>
            <a:off x="906515" y="648423"/>
            <a:ext cx="7196959" cy="5666413"/>
          </a:xfrm>
          <a:prstGeom prst="rect">
            <a:avLst/>
          </a:prstGeom>
          <a:noFill/>
        </p:spPr>
      </p:pic>
    </p:spTree>
    <p:extLst>
      <p:ext uri="{BB962C8B-B14F-4D97-AF65-F5344CB8AC3E}">
        <p14:creationId xmlns:p14="http://schemas.microsoft.com/office/powerpoint/2010/main" val="1840168857"/>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21143"/>
            <a:ext cx="7772400" cy="1143000"/>
          </a:xfrm>
        </p:spPr>
        <p:txBody>
          <a:bodyPr/>
          <a:lstStyle/>
          <a:p>
            <a:endParaRPr lang="en-US"/>
          </a:p>
        </p:txBody>
      </p:sp>
      <p:pic>
        <p:nvPicPr>
          <p:cNvPr id="4" name="Picture 3"/>
          <p:cNvPicPr>
            <a:picLocks noChangeAspect="1"/>
          </p:cNvPicPr>
          <p:nvPr/>
        </p:nvPicPr>
        <p:blipFill>
          <a:blip r:embed="rId2"/>
          <a:stretch>
            <a:fillRect/>
          </a:stretch>
        </p:blipFill>
        <p:spPr>
          <a:xfrm>
            <a:off x="109788" y="621142"/>
            <a:ext cx="8941926" cy="5612331"/>
          </a:xfrm>
          <a:prstGeom prst="rect">
            <a:avLst/>
          </a:prstGeom>
        </p:spPr>
      </p:pic>
      <p:sp>
        <p:nvSpPr>
          <p:cNvPr id="6" name="Content Placeholder 5"/>
          <p:cNvSpPr>
            <a:spLocks noGrp="1"/>
          </p:cNvSpPr>
          <p:nvPr>
            <p:ph idx="1"/>
          </p:nvPr>
        </p:nvSpPr>
        <p:spPr>
          <a:xfrm>
            <a:off x="685800" y="2221343"/>
            <a:ext cx="7772400" cy="4419600"/>
          </a:xfrm>
        </p:spPr>
        <p:txBody>
          <a:bodyPr/>
          <a:lstStyle/>
          <a:p>
            <a:endParaRPr lang="en-US"/>
          </a:p>
        </p:txBody>
      </p:sp>
      <p:pic>
        <p:nvPicPr>
          <p:cNvPr id="7" name="Picture 6"/>
          <p:cNvPicPr>
            <a:picLocks noChangeAspect="1"/>
          </p:cNvPicPr>
          <p:nvPr/>
        </p:nvPicPr>
        <p:blipFill>
          <a:blip r:embed="rId3"/>
          <a:stretch>
            <a:fillRect/>
          </a:stretch>
        </p:blipFill>
        <p:spPr>
          <a:xfrm>
            <a:off x="1564952" y="2344794"/>
            <a:ext cx="1861945" cy="2086349"/>
          </a:xfrm>
          <a:prstGeom prst="rect">
            <a:avLst/>
          </a:prstGeom>
        </p:spPr>
      </p:pic>
    </p:spTree>
    <p:extLst>
      <p:ext uri="{BB962C8B-B14F-4D97-AF65-F5344CB8AC3E}">
        <p14:creationId xmlns:p14="http://schemas.microsoft.com/office/powerpoint/2010/main" val="3085697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smtClean="0"/>
              <a:t>System Reliability</a:t>
            </a:r>
          </a:p>
        </p:txBody>
      </p:sp>
      <p:sp>
        <p:nvSpPr>
          <p:cNvPr id="34819" name="Content Placeholder 2"/>
          <p:cNvSpPr>
            <a:spLocks noGrp="1"/>
          </p:cNvSpPr>
          <p:nvPr>
            <p:ph idx="1"/>
          </p:nvPr>
        </p:nvSpPr>
        <p:spPr/>
        <p:txBody>
          <a:bodyPr/>
          <a:lstStyle/>
          <a:p>
            <a:pPr marL="457200" indent="-457200">
              <a:buFontTx/>
              <a:buChar char="•"/>
            </a:pPr>
            <a:r>
              <a:rPr lang="en-US" altLang="en-US" sz="2800" dirty="0" smtClean="0"/>
              <a:t>Internet outages can go on for weeks</a:t>
            </a:r>
          </a:p>
          <a:p>
            <a:pPr marL="457200" indent="-457200">
              <a:buFontTx/>
              <a:buChar char="•"/>
            </a:pPr>
            <a:r>
              <a:rPr lang="en-US" altLang="en-US" sz="2800" dirty="0" smtClean="0"/>
              <a:t>Electricity can go out several times a day </a:t>
            </a:r>
          </a:p>
          <a:p>
            <a:pPr marL="457200" indent="-457200">
              <a:buFontTx/>
              <a:buChar char="•"/>
            </a:pPr>
            <a:r>
              <a:rPr lang="en-US" altLang="en-US" sz="2800" dirty="0" smtClean="0"/>
              <a:t>2013 study: Only 34% of hospitals had reliable electricity in sub-Saharan Africa</a:t>
            </a:r>
          </a:p>
          <a:p>
            <a:pPr marL="457200" indent="-457200">
              <a:buFontTx/>
              <a:buChar char="•"/>
            </a:pPr>
            <a:r>
              <a:rPr lang="en-US" altLang="en-US" sz="2800" dirty="0" smtClean="0"/>
              <a:t>Few </a:t>
            </a:r>
            <a:r>
              <a:rPr lang="en-US" altLang="en-US" sz="2800" dirty="0" smtClean="0"/>
              <a:t>people have </a:t>
            </a:r>
            <a:r>
              <a:rPr lang="en-US" altLang="en-US" sz="2800" dirty="0" smtClean="0"/>
              <a:t>experienced truly functional systems</a:t>
            </a:r>
          </a:p>
          <a:p>
            <a:pPr marL="457200" indent="-457200">
              <a:buFontTx/>
              <a:buChar char="•"/>
            </a:pPr>
            <a:r>
              <a:rPr lang="en-US" altLang="en-US" sz="2800" dirty="0" smtClean="0"/>
              <a:t>“Wants desperately to make things work in spite of all the people who are supposed to make it work.”</a:t>
            </a:r>
          </a:p>
        </p:txBody>
      </p:sp>
    </p:spTree>
    <p:extLst>
      <p:ext uri="{BB962C8B-B14F-4D97-AF65-F5344CB8AC3E}">
        <p14:creationId xmlns:p14="http://schemas.microsoft.com/office/powerpoint/2010/main" val="1078970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mtClean="0"/>
              <a:t>It’s Not Just a Lack of Internet</a:t>
            </a:r>
          </a:p>
        </p:txBody>
      </p:sp>
      <p:sp>
        <p:nvSpPr>
          <p:cNvPr id="12291" name="Content Placeholder 2"/>
          <p:cNvSpPr>
            <a:spLocks noGrp="1"/>
          </p:cNvSpPr>
          <p:nvPr>
            <p:ph idx="1"/>
          </p:nvPr>
        </p:nvSpPr>
        <p:spPr>
          <a:xfrm>
            <a:off x="533400" y="1981200"/>
            <a:ext cx="7924800" cy="4114800"/>
          </a:xfrm>
        </p:spPr>
        <p:txBody>
          <a:bodyPr/>
          <a:lstStyle/>
          <a:p>
            <a:pPr marL="571500" indent="-571500">
              <a:buFontTx/>
              <a:buChar char="•"/>
            </a:pPr>
            <a:r>
              <a:rPr lang="en-US" altLang="en-US" sz="3600" dirty="0" smtClean="0"/>
              <a:t>Basic needs have yet to be met</a:t>
            </a:r>
          </a:p>
          <a:p>
            <a:pPr marL="571500" indent="-571500">
              <a:buFontTx/>
              <a:buChar char="•"/>
            </a:pPr>
            <a:r>
              <a:rPr lang="en-US" altLang="en-US" sz="3600" dirty="0" smtClean="0"/>
              <a:t>Schools lack books</a:t>
            </a:r>
          </a:p>
          <a:p>
            <a:pPr marL="571500" indent="-571500">
              <a:buFontTx/>
              <a:buChar char="•"/>
            </a:pPr>
            <a:r>
              <a:rPr lang="en-US" altLang="en-US" sz="3600" dirty="0" smtClean="0"/>
              <a:t>Communities lack libraries</a:t>
            </a:r>
          </a:p>
          <a:p>
            <a:pPr marL="571500" indent="-571500">
              <a:buFontTx/>
              <a:buChar char="•"/>
            </a:pPr>
            <a:r>
              <a:rPr lang="en-US" altLang="en-US" sz="3600" dirty="0" smtClean="0"/>
              <a:t>Reading culture undeveloped</a:t>
            </a:r>
          </a:p>
          <a:p>
            <a:pPr marL="571500" indent="-571500">
              <a:buFontTx/>
              <a:buChar char="•"/>
            </a:pPr>
            <a:r>
              <a:rPr lang="en-US" altLang="en-US" sz="3600" dirty="0" smtClean="0"/>
              <a:t>Connected experts disconnected</a:t>
            </a:r>
          </a:p>
        </p:txBody>
      </p:sp>
    </p:spTree>
    <p:extLst>
      <p:ext uri="{BB962C8B-B14F-4D97-AF65-F5344CB8AC3E}">
        <p14:creationId xmlns:p14="http://schemas.microsoft.com/office/powerpoint/2010/main" val="1113593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Books Borrowed Worldwide</a:t>
            </a:r>
          </a:p>
        </p:txBody>
      </p:sp>
      <p:sp>
        <p:nvSpPr>
          <p:cNvPr id="14339" name="Content Placeholder 2"/>
          <p:cNvSpPr>
            <a:spLocks noGrp="1"/>
          </p:cNvSpPr>
          <p:nvPr>
            <p:ph idx="1"/>
          </p:nvPr>
        </p:nvSpPr>
        <p:spPr/>
        <p:txBody>
          <a:bodyPr/>
          <a:lstStyle/>
          <a:p>
            <a:endParaRPr lang="en-US" altLang="en-US" smtClean="0"/>
          </a:p>
        </p:txBody>
      </p:sp>
      <p:pic>
        <p:nvPicPr>
          <p:cNvPr id="1434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0188"/>
            <a:ext cx="9144000" cy="530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247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Kabel Ult B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6167</TotalTime>
  <Words>931</Words>
  <Application>Microsoft Office PowerPoint</Application>
  <PresentationFormat>Letter Paper (8.5x11 in)</PresentationFormat>
  <Paragraphs>221</Paragraphs>
  <Slides>36</Slides>
  <Notes>6</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9" baseType="lpstr">
      <vt:lpstr>Arial</vt:lpstr>
      <vt:lpstr>Arial Black</vt:lpstr>
      <vt:lpstr>Calibri</vt:lpstr>
      <vt:lpstr>Eurostile</vt:lpstr>
      <vt:lpstr>Kabel Ult BT</vt:lpstr>
      <vt:lpstr>Sakkal Majalla</vt:lpstr>
      <vt:lpstr>Symbol</vt:lpstr>
      <vt:lpstr>Tahoma</vt:lpstr>
      <vt:lpstr>Times New Roman</vt:lpstr>
      <vt:lpstr>Verdana</vt:lpstr>
      <vt:lpstr>Default Design</vt:lpstr>
      <vt:lpstr>CorelDRAW</vt:lpstr>
      <vt:lpstr>ClipArt</vt:lpstr>
      <vt:lpstr>PowerPoint Presentation</vt:lpstr>
      <vt:lpstr>PowerPoint Presentation</vt:lpstr>
      <vt:lpstr>PowerPoint Presentation</vt:lpstr>
      <vt:lpstr>PowerPoint Presentation</vt:lpstr>
      <vt:lpstr>PowerPoint Presentation</vt:lpstr>
      <vt:lpstr>PowerPoint Presentation</vt:lpstr>
      <vt:lpstr>System Reliability</vt:lpstr>
      <vt:lpstr>It’s Not Just a Lack of Internet</vt:lpstr>
      <vt:lpstr>Books Borrowed Worldwide</vt:lpstr>
      <vt:lpstr>PowerPoint Presentation</vt:lpstr>
      <vt:lpstr>PowerPoint Presentation</vt:lpstr>
      <vt:lpstr>PowerPoint Presentation</vt:lpstr>
      <vt:lpstr>The eGranary Digital Library</vt:lpstr>
      <vt:lpstr>Replacing Bandwidth with Storewidth</vt:lpstr>
      <vt:lpstr>Underlying eGranary Concepts</vt:lpstr>
      <vt:lpstr>The eGranary Digital Library can provide thousands of  networked computers high-speed access to millions of documents and multimedia files over a local area network.  Even when the Internet connection is broken!</vt:lpstr>
      <vt:lpstr>The eGranary Digital Library</vt:lpstr>
      <vt:lpstr>The eGranary Digital Library</vt:lpstr>
      <vt:lpstr>Community Information Platform</vt:lpstr>
      <vt:lpstr>Street Cred</vt:lpstr>
      <vt:lpstr>PowerPoint Presentation</vt:lpstr>
      <vt:lpstr>User-Friendly Portals</vt:lpstr>
      <vt:lpstr>Solidarity Librarianship</vt:lpstr>
      <vt:lpstr>The eGranary Stack</vt:lpstr>
      <vt:lpstr>Accommodating Local Content</vt:lpstr>
      <vt:lpstr>Getting Small</vt:lpstr>
      <vt:lpstr>PowerPoint Presentation</vt:lpstr>
      <vt:lpstr>Ethiopia: “Girls Can Code”</vt:lpstr>
      <vt:lpstr>eGranary Feature Set Map</vt:lpstr>
      <vt:lpstr>eGranary with Content Silos</vt:lpstr>
      <vt:lpstr>Silos Offer Flexibility</vt:lpstr>
      <vt:lpstr>Silos in the eGranary</vt:lpstr>
      <vt:lpstr>New Silos Snap-In / Snap-Out</vt:lpstr>
      <vt:lpstr>Silos Combine into Single View</vt:lpstr>
      <vt:lpstr>PowerPoint Presentation</vt:lpstr>
      <vt:lpstr>The eGranary Digital Library  WiderNet@UNC The School of Information and Library Science  University of North Carolina, Chapel Hill   http://www.egranary.org   Presenter: Cliff Missen missenc@widernet.org</vt:lpstr>
    </vt:vector>
  </TitlesOfParts>
  <Company>Access Computer Consulting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Computing</dc:title>
  <dc:creator>Cliff Missen</dc:creator>
  <cp:lastModifiedBy>Missen, Cliff</cp:lastModifiedBy>
  <cp:revision>169</cp:revision>
  <dcterms:created xsi:type="dcterms:W3CDTF">1999-09-21T23:08:33Z</dcterms:created>
  <dcterms:modified xsi:type="dcterms:W3CDTF">2018-10-15T14:44:11Z</dcterms:modified>
</cp:coreProperties>
</file>