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4"/>
  </p:sldMasterIdLst>
  <p:notesMasterIdLst>
    <p:notesMasterId r:id="rId53"/>
  </p:notesMasterIdLst>
  <p:handoutMasterIdLst>
    <p:handoutMasterId r:id="rId54"/>
  </p:handoutMasterIdLst>
  <p:sldIdLst>
    <p:sldId id="256" r:id="rId5"/>
    <p:sldId id="267" r:id="rId6"/>
    <p:sldId id="274" r:id="rId7"/>
    <p:sldId id="275" r:id="rId8"/>
    <p:sldId id="270" r:id="rId9"/>
    <p:sldId id="262" r:id="rId10"/>
    <p:sldId id="276" r:id="rId11"/>
    <p:sldId id="277" r:id="rId12"/>
    <p:sldId id="278" r:id="rId13"/>
    <p:sldId id="280" r:id="rId14"/>
    <p:sldId id="281" r:id="rId15"/>
    <p:sldId id="282" r:id="rId16"/>
    <p:sldId id="284" r:id="rId17"/>
    <p:sldId id="285" r:id="rId18"/>
    <p:sldId id="287" r:id="rId19"/>
    <p:sldId id="288" r:id="rId20"/>
    <p:sldId id="289" r:id="rId21"/>
    <p:sldId id="290" r:id="rId22"/>
    <p:sldId id="291" r:id="rId23"/>
    <p:sldId id="292" r:id="rId24"/>
    <p:sldId id="294" r:id="rId25"/>
    <p:sldId id="295" r:id="rId26"/>
    <p:sldId id="296" r:id="rId27"/>
    <p:sldId id="297" r:id="rId28"/>
    <p:sldId id="298" r:id="rId29"/>
    <p:sldId id="301" r:id="rId30"/>
    <p:sldId id="300" r:id="rId31"/>
    <p:sldId id="302" r:id="rId32"/>
    <p:sldId id="303" r:id="rId33"/>
    <p:sldId id="304" r:id="rId34"/>
    <p:sldId id="305" r:id="rId35"/>
    <p:sldId id="306" r:id="rId36"/>
    <p:sldId id="307" r:id="rId37"/>
    <p:sldId id="308" r:id="rId38"/>
    <p:sldId id="311" r:id="rId39"/>
    <p:sldId id="309" r:id="rId40"/>
    <p:sldId id="310" r:id="rId41"/>
    <p:sldId id="312" r:id="rId42"/>
    <p:sldId id="313" r:id="rId43"/>
    <p:sldId id="314" r:id="rId44"/>
    <p:sldId id="315" r:id="rId45"/>
    <p:sldId id="321" r:id="rId46"/>
    <p:sldId id="316" r:id="rId47"/>
    <p:sldId id="317" r:id="rId48"/>
    <p:sldId id="318" r:id="rId49"/>
    <p:sldId id="319" r:id="rId50"/>
    <p:sldId id="320" r:id="rId51"/>
    <p:sldId id="257"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359AB5-C404-4128-B1F9-5DF5EC93D588}" v="358" dt="2021-11-16T08:15:04.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5935F-717B-450D-9729-90F5F4D2F4C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67BFE9D8-C0B7-451B-BAEA-2CE17FAD5DE1}">
      <dgm:prSet phldrT="[Text]"/>
      <dgm:spPr/>
      <dgm:t>
        <a:bodyPr/>
        <a:lstStyle/>
        <a:p>
          <a:r>
            <a:rPr lang="en-US" dirty="0" err="1"/>
            <a:t>Dspace</a:t>
          </a:r>
          <a:r>
            <a:rPr lang="en-US" dirty="0"/>
            <a:t> 7.1</a:t>
          </a:r>
        </a:p>
      </dgm:t>
    </dgm:pt>
    <dgm:pt modelId="{8A4D8377-7F16-4D8B-8A07-67C680B0B9B9}" type="parTrans" cxnId="{B877607B-D450-4598-81C6-BCEF6E64D753}">
      <dgm:prSet/>
      <dgm:spPr/>
      <dgm:t>
        <a:bodyPr/>
        <a:lstStyle/>
        <a:p>
          <a:endParaRPr lang="en-US"/>
        </a:p>
      </dgm:t>
    </dgm:pt>
    <dgm:pt modelId="{6AFE912B-8B0E-4AFA-AAD9-1DE96C891980}" type="sibTrans" cxnId="{B877607B-D450-4598-81C6-BCEF6E64D753}">
      <dgm:prSet/>
      <dgm:spPr/>
      <dgm:t>
        <a:bodyPr/>
        <a:lstStyle/>
        <a:p>
          <a:endParaRPr lang="en-US"/>
        </a:p>
      </dgm:t>
    </dgm:pt>
    <dgm:pt modelId="{9ABD5E94-3504-46EF-9A5B-3B2BA275DF40}">
      <dgm:prSet phldrT="[Text]"/>
      <dgm:spPr/>
      <dgm:t>
        <a:bodyPr/>
        <a:lstStyle/>
        <a:p>
          <a:r>
            <a:rPr lang="en-US" dirty="0"/>
            <a:t>Backend</a:t>
          </a:r>
        </a:p>
      </dgm:t>
    </dgm:pt>
    <dgm:pt modelId="{EBD65AFE-AA7B-4589-A6A6-3FF8B38ABCBB}" type="parTrans" cxnId="{20040785-6031-4225-A702-695C3FC947C5}">
      <dgm:prSet/>
      <dgm:spPr/>
      <dgm:t>
        <a:bodyPr/>
        <a:lstStyle/>
        <a:p>
          <a:endParaRPr lang="en-US"/>
        </a:p>
      </dgm:t>
    </dgm:pt>
    <dgm:pt modelId="{48ADC7A7-77CB-4685-845E-A81007D2536B}" type="sibTrans" cxnId="{20040785-6031-4225-A702-695C3FC947C5}">
      <dgm:prSet/>
      <dgm:spPr/>
      <dgm:t>
        <a:bodyPr/>
        <a:lstStyle/>
        <a:p>
          <a:endParaRPr lang="en-US"/>
        </a:p>
      </dgm:t>
    </dgm:pt>
    <dgm:pt modelId="{BE9EF173-3236-4332-91D6-47DA57BA5725}">
      <dgm:prSet phldrT="[Text]"/>
      <dgm:spPr/>
      <dgm:t>
        <a:bodyPr/>
        <a:lstStyle/>
        <a:p>
          <a:r>
            <a:rPr lang="en-US" dirty="0"/>
            <a:t>Frontend </a:t>
          </a:r>
        </a:p>
      </dgm:t>
    </dgm:pt>
    <dgm:pt modelId="{B1C7AA8B-1F21-41BF-B420-FB6A84A3100E}" type="parTrans" cxnId="{5E290CEC-9B2A-491A-81AD-56B1617BF4F1}">
      <dgm:prSet/>
      <dgm:spPr/>
      <dgm:t>
        <a:bodyPr/>
        <a:lstStyle/>
        <a:p>
          <a:endParaRPr lang="en-US"/>
        </a:p>
      </dgm:t>
    </dgm:pt>
    <dgm:pt modelId="{56DFB134-13BA-4EC3-A9AE-AD451E0C8755}" type="sibTrans" cxnId="{5E290CEC-9B2A-491A-81AD-56B1617BF4F1}">
      <dgm:prSet/>
      <dgm:spPr/>
      <dgm:t>
        <a:bodyPr/>
        <a:lstStyle/>
        <a:p>
          <a:endParaRPr lang="en-US"/>
        </a:p>
      </dgm:t>
    </dgm:pt>
    <dgm:pt modelId="{2B1E32E7-3EE4-4EF1-834C-8C1BBCE70C6C}">
      <dgm:prSet phldrT="[Text]"/>
      <dgm:spPr/>
      <dgm:t>
        <a:bodyPr/>
        <a:lstStyle/>
        <a:p>
          <a:r>
            <a:rPr lang="en-US" dirty="0" err="1"/>
            <a:t>VuFind</a:t>
          </a:r>
          <a:r>
            <a:rPr lang="en-US" dirty="0"/>
            <a:t> 8.0.1</a:t>
          </a:r>
        </a:p>
      </dgm:t>
    </dgm:pt>
    <dgm:pt modelId="{EB38978A-FF9C-429C-8CA3-A163FE64C2A9}" type="parTrans" cxnId="{A55D6084-FB87-40D6-A5B1-00FA537A2F6E}">
      <dgm:prSet/>
      <dgm:spPr/>
      <dgm:t>
        <a:bodyPr/>
        <a:lstStyle/>
        <a:p>
          <a:endParaRPr lang="en-US"/>
        </a:p>
      </dgm:t>
    </dgm:pt>
    <dgm:pt modelId="{3EA09CF9-FE0C-49B9-9652-0FDF2B7C957B}" type="sibTrans" cxnId="{A55D6084-FB87-40D6-A5B1-00FA537A2F6E}">
      <dgm:prSet/>
      <dgm:spPr/>
      <dgm:t>
        <a:bodyPr/>
        <a:lstStyle/>
        <a:p>
          <a:endParaRPr lang="en-US"/>
        </a:p>
      </dgm:t>
    </dgm:pt>
    <dgm:pt modelId="{14E50E49-82D4-47D2-985A-B325CD389AFE}">
      <dgm:prSet phldrT="[Text]"/>
      <dgm:spPr/>
      <dgm:t>
        <a:bodyPr/>
        <a:lstStyle/>
        <a:p>
          <a:r>
            <a:rPr lang="en-US" dirty="0"/>
            <a:t>Installation</a:t>
          </a:r>
        </a:p>
      </dgm:t>
    </dgm:pt>
    <dgm:pt modelId="{1C8654F2-EC92-40D7-8BA0-9FD647F58A3B}" type="parTrans" cxnId="{7DCE9248-677D-4165-9DD0-FEE4B8F1E409}">
      <dgm:prSet/>
      <dgm:spPr/>
      <dgm:t>
        <a:bodyPr/>
        <a:lstStyle/>
        <a:p>
          <a:endParaRPr lang="en-US"/>
        </a:p>
      </dgm:t>
    </dgm:pt>
    <dgm:pt modelId="{4B043FB7-015A-4C7A-BC10-E22D1E5009C4}" type="sibTrans" cxnId="{7DCE9248-677D-4165-9DD0-FEE4B8F1E409}">
      <dgm:prSet/>
      <dgm:spPr/>
      <dgm:t>
        <a:bodyPr/>
        <a:lstStyle/>
        <a:p>
          <a:endParaRPr lang="en-US"/>
        </a:p>
      </dgm:t>
    </dgm:pt>
    <dgm:pt modelId="{184B1D67-FFD8-4A8B-8BE2-B3AF59301E34}">
      <dgm:prSet phldrT="[Text]"/>
      <dgm:spPr/>
      <dgm:t>
        <a:bodyPr/>
        <a:lstStyle/>
        <a:p>
          <a:r>
            <a:rPr lang="en-US" dirty="0"/>
            <a:t>OAI-PMH</a:t>
          </a:r>
        </a:p>
      </dgm:t>
    </dgm:pt>
    <dgm:pt modelId="{6721A06D-1BC5-4AA8-9D0B-A36AE14FA998}" type="parTrans" cxnId="{C59042B1-436B-452C-A883-EBF2498AE8DC}">
      <dgm:prSet/>
      <dgm:spPr/>
      <dgm:t>
        <a:bodyPr/>
        <a:lstStyle/>
        <a:p>
          <a:endParaRPr lang="en-US"/>
        </a:p>
      </dgm:t>
    </dgm:pt>
    <dgm:pt modelId="{B1CEBFC7-1D19-417A-B55B-826B733F4E90}" type="sibTrans" cxnId="{C59042B1-436B-452C-A883-EBF2498AE8DC}">
      <dgm:prSet/>
      <dgm:spPr/>
      <dgm:t>
        <a:bodyPr/>
        <a:lstStyle/>
        <a:p>
          <a:endParaRPr lang="en-US"/>
        </a:p>
      </dgm:t>
    </dgm:pt>
    <dgm:pt modelId="{E0F225E6-53A9-430A-AB20-323869734E0D}">
      <dgm:prSet phldrT="[Text]"/>
      <dgm:spPr/>
      <dgm:t>
        <a:bodyPr/>
        <a:lstStyle/>
        <a:p>
          <a:r>
            <a:rPr lang="en-US" dirty="0"/>
            <a:t>Union Interface</a:t>
          </a:r>
        </a:p>
      </dgm:t>
    </dgm:pt>
    <dgm:pt modelId="{7BC054EB-6586-4138-A319-B7EE1C21363B}" type="parTrans" cxnId="{84CB0E50-065E-4E80-8825-9B7300D7F54D}">
      <dgm:prSet/>
      <dgm:spPr/>
      <dgm:t>
        <a:bodyPr/>
        <a:lstStyle/>
        <a:p>
          <a:endParaRPr lang="en-US"/>
        </a:p>
      </dgm:t>
    </dgm:pt>
    <dgm:pt modelId="{3E3FF960-82DC-48E1-AB11-E94A74857B67}" type="sibTrans" cxnId="{84CB0E50-065E-4E80-8825-9B7300D7F54D}">
      <dgm:prSet/>
      <dgm:spPr/>
      <dgm:t>
        <a:bodyPr/>
        <a:lstStyle/>
        <a:p>
          <a:endParaRPr lang="en-US"/>
        </a:p>
      </dgm:t>
    </dgm:pt>
    <dgm:pt modelId="{49E6861E-8F07-4CAC-B2EE-B45736D2AD4E}">
      <dgm:prSet phldrT="[Text]"/>
      <dgm:spPr/>
      <dgm:t>
        <a:bodyPr/>
        <a:lstStyle/>
        <a:p>
          <a:r>
            <a:rPr lang="en-US" dirty="0"/>
            <a:t>Harvesting</a:t>
          </a:r>
        </a:p>
      </dgm:t>
    </dgm:pt>
    <dgm:pt modelId="{898504E4-02A6-4525-B234-800A88CAACA3}" type="parTrans" cxnId="{F43C375A-0EB1-46BF-81A7-B133AE3B9E0A}">
      <dgm:prSet/>
      <dgm:spPr/>
      <dgm:t>
        <a:bodyPr/>
        <a:lstStyle/>
        <a:p>
          <a:endParaRPr lang="en-US"/>
        </a:p>
      </dgm:t>
    </dgm:pt>
    <dgm:pt modelId="{331D6893-2623-4BFF-B5F7-3D193B91DA8B}" type="sibTrans" cxnId="{F43C375A-0EB1-46BF-81A7-B133AE3B9E0A}">
      <dgm:prSet/>
      <dgm:spPr/>
      <dgm:t>
        <a:bodyPr/>
        <a:lstStyle/>
        <a:p>
          <a:endParaRPr lang="en-US"/>
        </a:p>
      </dgm:t>
    </dgm:pt>
    <dgm:pt modelId="{71E12D86-C4E2-455F-A73C-50C4D59B7D74}">
      <dgm:prSet phldrT="[Text]"/>
      <dgm:spPr/>
      <dgm:t>
        <a:bodyPr/>
        <a:lstStyle/>
        <a:p>
          <a:r>
            <a:rPr lang="en-US" dirty="0"/>
            <a:t>Indexing</a:t>
          </a:r>
        </a:p>
      </dgm:t>
    </dgm:pt>
    <dgm:pt modelId="{DD5328BB-1920-4018-B031-A78147382D4C}" type="parTrans" cxnId="{2900A966-D3C3-471D-BE1B-FD988729529F}">
      <dgm:prSet/>
      <dgm:spPr/>
      <dgm:t>
        <a:bodyPr/>
        <a:lstStyle/>
        <a:p>
          <a:endParaRPr lang="en-US"/>
        </a:p>
      </dgm:t>
    </dgm:pt>
    <dgm:pt modelId="{742B09F5-C6B4-4934-938E-30E62E42629C}" type="sibTrans" cxnId="{2900A966-D3C3-471D-BE1B-FD988729529F}">
      <dgm:prSet/>
      <dgm:spPr/>
      <dgm:t>
        <a:bodyPr/>
        <a:lstStyle/>
        <a:p>
          <a:endParaRPr lang="en-US"/>
        </a:p>
      </dgm:t>
    </dgm:pt>
    <dgm:pt modelId="{3BE071E0-7AB4-4297-BE4F-76D81C22E9C3}">
      <dgm:prSet phldrT="[Text]"/>
      <dgm:spPr/>
      <dgm:t>
        <a:bodyPr/>
        <a:lstStyle/>
        <a:p>
          <a:r>
            <a:rPr lang="en-US" dirty="0"/>
            <a:t>Automate the process</a:t>
          </a:r>
        </a:p>
      </dgm:t>
    </dgm:pt>
    <dgm:pt modelId="{5228FFB1-9707-4E3F-98EB-E27B23BEA127}" type="parTrans" cxnId="{3A90CE47-377E-4E55-BD79-8CF50E9A7098}">
      <dgm:prSet/>
      <dgm:spPr/>
      <dgm:t>
        <a:bodyPr/>
        <a:lstStyle/>
        <a:p>
          <a:endParaRPr lang="en-US"/>
        </a:p>
      </dgm:t>
    </dgm:pt>
    <dgm:pt modelId="{A407EC99-5D58-4EA9-A86B-ED6D5819C485}" type="sibTrans" cxnId="{3A90CE47-377E-4E55-BD79-8CF50E9A7098}">
      <dgm:prSet/>
      <dgm:spPr/>
      <dgm:t>
        <a:bodyPr/>
        <a:lstStyle/>
        <a:p>
          <a:endParaRPr lang="en-US"/>
        </a:p>
      </dgm:t>
    </dgm:pt>
    <dgm:pt modelId="{B3AAFA90-C5D6-47E0-8DDD-F080B16E114F}">
      <dgm:prSet phldrT="[Text]"/>
      <dgm:spPr/>
      <dgm:t>
        <a:bodyPr/>
        <a:lstStyle/>
        <a:p>
          <a:r>
            <a:rPr lang="en-US" dirty="0"/>
            <a:t>Auto Script</a:t>
          </a:r>
        </a:p>
      </dgm:t>
    </dgm:pt>
    <dgm:pt modelId="{E4FFA990-A050-4497-8A77-3CA210537EF4}" type="parTrans" cxnId="{09C2722A-1811-4F88-B714-BDD050BC1524}">
      <dgm:prSet/>
      <dgm:spPr/>
      <dgm:t>
        <a:bodyPr/>
        <a:lstStyle/>
        <a:p>
          <a:endParaRPr lang="en-US"/>
        </a:p>
      </dgm:t>
    </dgm:pt>
    <dgm:pt modelId="{FDA84961-D279-4EFD-B400-51A6DF288C70}" type="sibTrans" cxnId="{09C2722A-1811-4F88-B714-BDD050BC1524}">
      <dgm:prSet/>
      <dgm:spPr/>
      <dgm:t>
        <a:bodyPr/>
        <a:lstStyle/>
        <a:p>
          <a:endParaRPr lang="en-US"/>
        </a:p>
      </dgm:t>
    </dgm:pt>
    <dgm:pt modelId="{1E7B61A1-6573-463E-8202-9B42B9E350D4}">
      <dgm:prSet phldrT="[Text]"/>
      <dgm:spPr/>
      <dgm:t>
        <a:bodyPr/>
        <a:lstStyle/>
        <a:p>
          <a:r>
            <a:rPr lang="en-US" dirty="0"/>
            <a:t>Cron Job</a:t>
          </a:r>
        </a:p>
      </dgm:t>
    </dgm:pt>
    <dgm:pt modelId="{1C1F7C5B-1B79-40A6-97EA-85F505016DF9}" type="parTrans" cxnId="{3D191D1A-9392-4FA9-B2A5-1FBBDA855D43}">
      <dgm:prSet/>
      <dgm:spPr/>
      <dgm:t>
        <a:bodyPr/>
        <a:lstStyle/>
        <a:p>
          <a:endParaRPr lang="en-US"/>
        </a:p>
      </dgm:t>
    </dgm:pt>
    <dgm:pt modelId="{B0A3841C-45B2-499B-BCC7-DBD3F78F6D24}" type="sibTrans" cxnId="{3D191D1A-9392-4FA9-B2A5-1FBBDA855D43}">
      <dgm:prSet/>
      <dgm:spPr/>
      <dgm:t>
        <a:bodyPr/>
        <a:lstStyle/>
        <a:p>
          <a:endParaRPr lang="en-US"/>
        </a:p>
      </dgm:t>
    </dgm:pt>
    <dgm:pt modelId="{326EB931-B94D-4A65-A559-97A4F6364C95}" type="pres">
      <dgm:prSet presAssocID="{41F5935F-717B-450D-9729-90F5F4D2F4CC}" presName="Name0" presStyleCnt="0">
        <dgm:presLayoutVars>
          <dgm:dir/>
          <dgm:animLvl val="lvl"/>
          <dgm:resizeHandles val="exact"/>
        </dgm:presLayoutVars>
      </dgm:prSet>
      <dgm:spPr/>
    </dgm:pt>
    <dgm:pt modelId="{9FA6D3B4-3E15-4FA7-89E6-22875A4DAE75}" type="pres">
      <dgm:prSet presAssocID="{41F5935F-717B-450D-9729-90F5F4D2F4CC}" presName="tSp" presStyleCnt="0"/>
      <dgm:spPr/>
    </dgm:pt>
    <dgm:pt modelId="{610C91BD-9E17-4D43-B383-4606213EE54E}" type="pres">
      <dgm:prSet presAssocID="{41F5935F-717B-450D-9729-90F5F4D2F4CC}" presName="bSp" presStyleCnt="0"/>
      <dgm:spPr/>
    </dgm:pt>
    <dgm:pt modelId="{9521BEA1-98B2-4F9A-983B-F9D6BA43F578}" type="pres">
      <dgm:prSet presAssocID="{41F5935F-717B-450D-9729-90F5F4D2F4CC}" presName="process" presStyleCnt="0"/>
      <dgm:spPr/>
    </dgm:pt>
    <dgm:pt modelId="{DA090F2B-360C-44DC-8850-E5028BD87963}" type="pres">
      <dgm:prSet presAssocID="{67BFE9D8-C0B7-451B-BAEA-2CE17FAD5DE1}" presName="composite1" presStyleCnt="0"/>
      <dgm:spPr/>
    </dgm:pt>
    <dgm:pt modelId="{CF6065DE-2B12-4085-AB30-FB49096C0638}" type="pres">
      <dgm:prSet presAssocID="{67BFE9D8-C0B7-451B-BAEA-2CE17FAD5DE1}" presName="dummyNode1" presStyleLbl="node1" presStyleIdx="0" presStyleCnt="4"/>
      <dgm:spPr/>
    </dgm:pt>
    <dgm:pt modelId="{04C8DCEC-91A4-4304-B4A4-70E0BBE197D7}" type="pres">
      <dgm:prSet presAssocID="{67BFE9D8-C0B7-451B-BAEA-2CE17FAD5DE1}" presName="childNode1" presStyleLbl="bgAcc1" presStyleIdx="0" presStyleCnt="4">
        <dgm:presLayoutVars>
          <dgm:bulletEnabled val="1"/>
        </dgm:presLayoutVars>
      </dgm:prSet>
      <dgm:spPr/>
    </dgm:pt>
    <dgm:pt modelId="{4C8E7CBE-3240-4102-81B5-9347D2D3BADE}" type="pres">
      <dgm:prSet presAssocID="{67BFE9D8-C0B7-451B-BAEA-2CE17FAD5DE1}" presName="childNode1tx" presStyleLbl="bgAcc1" presStyleIdx="0" presStyleCnt="4">
        <dgm:presLayoutVars>
          <dgm:bulletEnabled val="1"/>
        </dgm:presLayoutVars>
      </dgm:prSet>
      <dgm:spPr/>
    </dgm:pt>
    <dgm:pt modelId="{0A5FA159-E9E0-4083-8B26-6D0CFC3E871F}" type="pres">
      <dgm:prSet presAssocID="{67BFE9D8-C0B7-451B-BAEA-2CE17FAD5DE1}" presName="parentNode1" presStyleLbl="node1" presStyleIdx="0" presStyleCnt="4">
        <dgm:presLayoutVars>
          <dgm:chMax val="1"/>
          <dgm:bulletEnabled val="1"/>
        </dgm:presLayoutVars>
      </dgm:prSet>
      <dgm:spPr/>
    </dgm:pt>
    <dgm:pt modelId="{0DC9ED53-0BBC-495F-8596-F62510F2C498}" type="pres">
      <dgm:prSet presAssocID="{67BFE9D8-C0B7-451B-BAEA-2CE17FAD5DE1}" presName="connSite1" presStyleCnt="0"/>
      <dgm:spPr/>
    </dgm:pt>
    <dgm:pt modelId="{4D0889EE-66E4-477B-B9B1-F3D531909399}" type="pres">
      <dgm:prSet presAssocID="{6AFE912B-8B0E-4AFA-AAD9-1DE96C891980}" presName="Name9" presStyleLbl="sibTrans2D1" presStyleIdx="0" presStyleCnt="3"/>
      <dgm:spPr/>
    </dgm:pt>
    <dgm:pt modelId="{41A37BDE-D1BF-436E-AB4C-12478EA74A60}" type="pres">
      <dgm:prSet presAssocID="{2B1E32E7-3EE4-4EF1-834C-8C1BBCE70C6C}" presName="composite2" presStyleCnt="0"/>
      <dgm:spPr/>
    </dgm:pt>
    <dgm:pt modelId="{79474843-004C-4B5F-93C5-155FFBA83CD4}" type="pres">
      <dgm:prSet presAssocID="{2B1E32E7-3EE4-4EF1-834C-8C1BBCE70C6C}" presName="dummyNode2" presStyleLbl="node1" presStyleIdx="0" presStyleCnt="4"/>
      <dgm:spPr/>
    </dgm:pt>
    <dgm:pt modelId="{82ADDE7E-DF21-4CE7-8D2B-AF13647B68EA}" type="pres">
      <dgm:prSet presAssocID="{2B1E32E7-3EE4-4EF1-834C-8C1BBCE70C6C}" presName="childNode2" presStyleLbl="bgAcc1" presStyleIdx="1" presStyleCnt="4">
        <dgm:presLayoutVars>
          <dgm:bulletEnabled val="1"/>
        </dgm:presLayoutVars>
      </dgm:prSet>
      <dgm:spPr/>
    </dgm:pt>
    <dgm:pt modelId="{852AA8C7-B514-40BA-B310-1FD852043431}" type="pres">
      <dgm:prSet presAssocID="{2B1E32E7-3EE4-4EF1-834C-8C1BBCE70C6C}" presName="childNode2tx" presStyleLbl="bgAcc1" presStyleIdx="1" presStyleCnt="4">
        <dgm:presLayoutVars>
          <dgm:bulletEnabled val="1"/>
        </dgm:presLayoutVars>
      </dgm:prSet>
      <dgm:spPr/>
    </dgm:pt>
    <dgm:pt modelId="{58501EEF-463E-4BF9-B9B0-1A871BAD55AD}" type="pres">
      <dgm:prSet presAssocID="{2B1E32E7-3EE4-4EF1-834C-8C1BBCE70C6C}" presName="parentNode2" presStyleLbl="node1" presStyleIdx="1" presStyleCnt="4">
        <dgm:presLayoutVars>
          <dgm:chMax val="0"/>
          <dgm:bulletEnabled val="1"/>
        </dgm:presLayoutVars>
      </dgm:prSet>
      <dgm:spPr/>
    </dgm:pt>
    <dgm:pt modelId="{D60571B5-3A85-4F7B-B7FB-588C710534CE}" type="pres">
      <dgm:prSet presAssocID="{2B1E32E7-3EE4-4EF1-834C-8C1BBCE70C6C}" presName="connSite2" presStyleCnt="0"/>
      <dgm:spPr/>
    </dgm:pt>
    <dgm:pt modelId="{B3B061A3-7EC6-4E2E-BBF1-B0076DF73A4A}" type="pres">
      <dgm:prSet presAssocID="{3EA09CF9-FE0C-49B9-9652-0FDF2B7C957B}" presName="Name18" presStyleLbl="sibTrans2D1" presStyleIdx="1" presStyleCnt="3"/>
      <dgm:spPr/>
    </dgm:pt>
    <dgm:pt modelId="{4B1D4E4D-0273-4AF1-A957-24B943185E78}" type="pres">
      <dgm:prSet presAssocID="{E0F225E6-53A9-430A-AB20-323869734E0D}" presName="composite1" presStyleCnt="0"/>
      <dgm:spPr/>
    </dgm:pt>
    <dgm:pt modelId="{FEC6AD74-4ACC-41C6-AE9D-D995885C67EB}" type="pres">
      <dgm:prSet presAssocID="{E0F225E6-53A9-430A-AB20-323869734E0D}" presName="dummyNode1" presStyleLbl="node1" presStyleIdx="1" presStyleCnt="4"/>
      <dgm:spPr/>
    </dgm:pt>
    <dgm:pt modelId="{BD4E0164-9804-4B21-A5EB-F9025A37343E}" type="pres">
      <dgm:prSet presAssocID="{E0F225E6-53A9-430A-AB20-323869734E0D}" presName="childNode1" presStyleLbl="bgAcc1" presStyleIdx="2" presStyleCnt="4">
        <dgm:presLayoutVars>
          <dgm:bulletEnabled val="1"/>
        </dgm:presLayoutVars>
      </dgm:prSet>
      <dgm:spPr/>
    </dgm:pt>
    <dgm:pt modelId="{8F521B7D-CFA7-4A1A-BC2B-49745420F8E5}" type="pres">
      <dgm:prSet presAssocID="{E0F225E6-53A9-430A-AB20-323869734E0D}" presName="childNode1tx" presStyleLbl="bgAcc1" presStyleIdx="2" presStyleCnt="4">
        <dgm:presLayoutVars>
          <dgm:bulletEnabled val="1"/>
        </dgm:presLayoutVars>
      </dgm:prSet>
      <dgm:spPr/>
    </dgm:pt>
    <dgm:pt modelId="{6757EBCD-02E3-4D62-9D48-CBB0E5A9A89F}" type="pres">
      <dgm:prSet presAssocID="{E0F225E6-53A9-430A-AB20-323869734E0D}" presName="parentNode1" presStyleLbl="node1" presStyleIdx="2" presStyleCnt="4">
        <dgm:presLayoutVars>
          <dgm:chMax val="1"/>
          <dgm:bulletEnabled val="1"/>
        </dgm:presLayoutVars>
      </dgm:prSet>
      <dgm:spPr/>
    </dgm:pt>
    <dgm:pt modelId="{1275D096-16A9-4AD2-9B94-4FE9A77C02D6}" type="pres">
      <dgm:prSet presAssocID="{E0F225E6-53A9-430A-AB20-323869734E0D}" presName="connSite1" presStyleCnt="0"/>
      <dgm:spPr/>
    </dgm:pt>
    <dgm:pt modelId="{4CB557BE-0C22-46A1-B052-B8776F505020}" type="pres">
      <dgm:prSet presAssocID="{3E3FF960-82DC-48E1-AB11-E94A74857B67}" presName="Name9" presStyleLbl="sibTrans2D1" presStyleIdx="2" presStyleCnt="3"/>
      <dgm:spPr/>
    </dgm:pt>
    <dgm:pt modelId="{2487DA4F-08A5-4E7B-BB31-532FEA2478A6}" type="pres">
      <dgm:prSet presAssocID="{3BE071E0-7AB4-4297-BE4F-76D81C22E9C3}" presName="composite2" presStyleCnt="0"/>
      <dgm:spPr/>
    </dgm:pt>
    <dgm:pt modelId="{D38D1D50-53D4-460A-9D6C-64879305BDCA}" type="pres">
      <dgm:prSet presAssocID="{3BE071E0-7AB4-4297-BE4F-76D81C22E9C3}" presName="dummyNode2" presStyleLbl="node1" presStyleIdx="2" presStyleCnt="4"/>
      <dgm:spPr/>
    </dgm:pt>
    <dgm:pt modelId="{E0FE4891-ADB0-49D0-A21B-AFC9E2FAF556}" type="pres">
      <dgm:prSet presAssocID="{3BE071E0-7AB4-4297-BE4F-76D81C22E9C3}" presName="childNode2" presStyleLbl="bgAcc1" presStyleIdx="3" presStyleCnt="4">
        <dgm:presLayoutVars>
          <dgm:bulletEnabled val="1"/>
        </dgm:presLayoutVars>
      </dgm:prSet>
      <dgm:spPr/>
    </dgm:pt>
    <dgm:pt modelId="{3922598E-5E9B-4905-9203-FBAF6A7D0EF3}" type="pres">
      <dgm:prSet presAssocID="{3BE071E0-7AB4-4297-BE4F-76D81C22E9C3}" presName="childNode2tx" presStyleLbl="bgAcc1" presStyleIdx="3" presStyleCnt="4">
        <dgm:presLayoutVars>
          <dgm:bulletEnabled val="1"/>
        </dgm:presLayoutVars>
      </dgm:prSet>
      <dgm:spPr/>
    </dgm:pt>
    <dgm:pt modelId="{361D73FE-A15D-4BB0-A19C-84566A8B5D8E}" type="pres">
      <dgm:prSet presAssocID="{3BE071E0-7AB4-4297-BE4F-76D81C22E9C3}" presName="parentNode2" presStyleLbl="node1" presStyleIdx="3" presStyleCnt="4">
        <dgm:presLayoutVars>
          <dgm:chMax val="0"/>
          <dgm:bulletEnabled val="1"/>
        </dgm:presLayoutVars>
      </dgm:prSet>
      <dgm:spPr/>
    </dgm:pt>
    <dgm:pt modelId="{E20589F2-C295-4B4B-A15B-56C01A1BBED8}" type="pres">
      <dgm:prSet presAssocID="{3BE071E0-7AB4-4297-BE4F-76D81C22E9C3}" presName="connSite2" presStyleCnt="0"/>
      <dgm:spPr/>
    </dgm:pt>
  </dgm:ptLst>
  <dgm:cxnLst>
    <dgm:cxn modelId="{587D0C00-EE8B-41B8-8870-9D6E91116954}" type="presOf" srcId="{2B1E32E7-3EE4-4EF1-834C-8C1BBCE70C6C}" destId="{58501EEF-463E-4BF9-B9B0-1A871BAD55AD}" srcOrd="0" destOrd="0" presId="urn:microsoft.com/office/officeart/2005/8/layout/hProcess4"/>
    <dgm:cxn modelId="{EC5C5100-C874-4AB2-BACB-78261B011D59}" type="presOf" srcId="{3BE071E0-7AB4-4297-BE4F-76D81C22E9C3}" destId="{361D73FE-A15D-4BB0-A19C-84566A8B5D8E}" srcOrd="0" destOrd="0" presId="urn:microsoft.com/office/officeart/2005/8/layout/hProcess4"/>
    <dgm:cxn modelId="{2744EA06-212E-4CC6-B625-03EE150FAD5C}" type="presOf" srcId="{1E7B61A1-6573-463E-8202-9B42B9E350D4}" destId="{3922598E-5E9B-4905-9203-FBAF6A7D0EF3}" srcOrd="1" destOrd="1" presId="urn:microsoft.com/office/officeart/2005/8/layout/hProcess4"/>
    <dgm:cxn modelId="{BB2EB412-4152-4C87-85C9-358C35814A3C}" type="presOf" srcId="{3E3FF960-82DC-48E1-AB11-E94A74857B67}" destId="{4CB557BE-0C22-46A1-B052-B8776F505020}" srcOrd="0" destOrd="0" presId="urn:microsoft.com/office/officeart/2005/8/layout/hProcess4"/>
    <dgm:cxn modelId="{3D191D1A-9392-4FA9-B2A5-1FBBDA855D43}" srcId="{3BE071E0-7AB4-4297-BE4F-76D81C22E9C3}" destId="{1E7B61A1-6573-463E-8202-9B42B9E350D4}" srcOrd="1" destOrd="0" parTransId="{1C1F7C5B-1B79-40A6-97EA-85F505016DF9}" sibTransId="{B0A3841C-45B2-499B-BCC7-DBD3F78F6D24}"/>
    <dgm:cxn modelId="{566C0620-C972-4A36-8FD6-43C576E4972B}" type="presOf" srcId="{184B1D67-FFD8-4A8B-8BE2-B3AF59301E34}" destId="{82ADDE7E-DF21-4CE7-8D2B-AF13647B68EA}" srcOrd="0" destOrd="1" presId="urn:microsoft.com/office/officeart/2005/8/layout/hProcess4"/>
    <dgm:cxn modelId="{51857F22-B8F6-4591-95E9-DB4C5C979A2C}" type="presOf" srcId="{B3AAFA90-C5D6-47E0-8DDD-F080B16E114F}" destId="{E0FE4891-ADB0-49D0-A21B-AFC9E2FAF556}" srcOrd="0" destOrd="0" presId="urn:microsoft.com/office/officeart/2005/8/layout/hProcess4"/>
    <dgm:cxn modelId="{09C2722A-1811-4F88-B714-BDD050BC1524}" srcId="{3BE071E0-7AB4-4297-BE4F-76D81C22E9C3}" destId="{B3AAFA90-C5D6-47E0-8DDD-F080B16E114F}" srcOrd="0" destOrd="0" parTransId="{E4FFA990-A050-4497-8A77-3CA210537EF4}" sibTransId="{FDA84961-D279-4EFD-B400-51A6DF288C70}"/>
    <dgm:cxn modelId="{9904812E-A409-4DE5-82B1-A9640A775A19}" type="presOf" srcId="{BE9EF173-3236-4332-91D6-47DA57BA5725}" destId="{04C8DCEC-91A4-4304-B4A4-70E0BBE197D7}" srcOrd="0" destOrd="1" presId="urn:microsoft.com/office/officeart/2005/8/layout/hProcess4"/>
    <dgm:cxn modelId="{13CC0D39-46C6-4B87-BBE0-F4BB394FA057}" type="presOf" srcId="{49E6861E-8F07-4CAC-B2EE-B45736D2AD4E}" destId="{BD4E0164-9804-4B21-A5EB-F9025A37343E}" srcOrd="0" destOrd="0" presId="urn:microsoft.com/office/officeart/2005/8/layout/hProcess4"/>
    <dgm:cxn modelId="{C9B6EC65-4D65-4414-A304-10AFDF53FEE1}" type="presOf" srcId="{9ABD5E94-3504-46EF-9A5B-3B2BA275DF40}" destId="{4C8E7CBE-3240-4102-81B5-9347D2D3BADE}" srcOrd="1" destOrd="0" presId="urn:microsoft.com/office/officeart/2005/8/layout/hProcess4"/>
    <dgm:cxn modelId="{2900A966-D3C3-471D-BE1B-FD988729529F}" srcId="{E0F225E6-53A9-430A-AB20-323869734E0D}" destId="{71E12D86-C4E2-455F-A73C-50C4D59B7D74}" srcOrd="1" destOrd="0" parTransId="{DD5328BB-1920-4018-B031-A78147382D4C}" sibTransId="{742B09F5-C6B4-4934-938E-30E62E42629C}"/>
    <dgm:cxn modelId="{3A90CE47-377E-4E55-BD79-8CF50E9A7098}" srcId="{41F5935F-717B-450D-9729-90F5F4D2F4CC}" destId="{3BE071E0-7AB4-4297-BE4F-76D81C22E9C3}" srcOrd="3" destOrd="0" parTransId="{5228FFB1-9707-4E3F-98EB-E27B23BEA127}" sibTransId="{A407EC99-5D58-4EA9-A86B-ED6D5819C485}"/>
    <dgm:cxn modelId="{7DCE9248-677D-4165-9DD0-FEE4B8F1E409}" srcId="{2B1E32E7-3EE4-4EF1-834C-8C1BBCE70C6C}" destId="{14E50E49-82D4-47D2-985A-B325CD389AFE}" srcOrd="0" destOrd="0" parTransId="{1C8654F2-EC92-40D7-8BA0-9FD647F58A3B}" sibTransId="{4B043FB7-015A-4C7A-BC10-E22D1E5009C4}"/>
    <dgm:cxn modelId="{84CB0E50-065E-4E80-8825-9B7300D7F54D}" srcId="{41F5935F-717B-450D-9729-90F5F4D2F4CC}" destId="{E0F225E6-53A9-430A-AB20-323869734E0D}" srcOrd="2" destOrd="0" parTransId="{7BC054EB-6586-4138-A319-B7EE1C21363B}" sibTransId="{3E3FF960-82DC-48E1-AB11-E94A74857B67}"/>
    <dgm:cxn modelId="{4DF73571-EC19-4AA8-9415-0812F8F0111C}" type="presOf" srcId="{B3AAFA90-C5D6-47E0-8DDD-F080B16E114F}" destId="{3922598E-5E9B-4905-9203-FBAF6A7D0EF3}" srcOrd="1" destOrd="0" presId="urn:microsoft.com/office/officeart/2005/8/layout/hProcess4"/>
    <dgm:cxn modelId="{7BC90D76-C758-48AE-97CE-184A03AC8E4C}" type="presOf" srcId="{E0F225E6-53A9-430A-AB20-323869734E0D}" destId="{6757EBCD-02E3-4D62-9D48-CBB0E5A9A89F}" srcOrd="0" destOrd="0" presId="urn:microsoft.com/office/officeart/2005/8/layout/hProcess4"/>
    <dgm:cxn modelId="{971C2F59-F8A4-4A63-B475-32B5D6FF9389}" type="presOf" srcId="{14E50E49-82D4-47D2-985A-B325CD389AFE}" destId="{82ADDE7E-DF21-4CE7-8D2B-AF13647B68EA}" srcOrd="0" destOrd="0" presId="urn:microsoft.com/office/officeart/2005/8/layout/hProcess4"/>
    <dgm:cxn modelId="{F43C375A-0EB1-46BF-81A7-B133AE3B9E0A}" srcId="{E0F225E6-53A9-430A-AB20-323869734E0D}" destId="{49E6861E-8F07-4CAC-B2EE-B45736D2AD4E}" srcOrd="0" destOrd="0" parTransId="{898504E4-02A6-4525-B234-800A88CAACA3}" sibTransId="{331D6893-2623-4BFF-B5F7-3D193B91DA8B}"/>
    <dgm:cxn modelId="{B877607B-D450-4598-81C6-BCEF6E64D753}" srcId="{41F5935F-717B-450D-9729-90F5F4D2F4CC}" destId="{67BFE9D8-C0B7-451B-BAEA-2CE17FAD5DE1}" srcOrd="0" destOrd="0" parTransId="{8A4D8377-7F16-4D8B-8A07-67C680B0B9B9}" sibTransId="{6AFE912B-8B0E-4AFA-AAD9-1DE96C891980}"/>
    <dgm:cxn modelId="{6FCE9E82-8626-41DD-A65A-AAA83972EBFD}" type="presOf" srcId="{71E12D86-C4E2-455F-A73C-50C4D59B7D74}" destId="{BD4E0164-9804-4B21-A5EB-F9025A37343E}" srcOrd="0" destOrd="1" presId="urn:microsoft.com/office/officeart/2005/8/layout/hProcess4"/>
    <dgm:cxn modelId="{397F1A84-AA2E-47C3-BEC6-5F9B31FFEF99}" type="presOf" srcId="{6AFE912B-8B0E-4AFA-AAD9-1DE96C891980}" destId="{4D0889EE-66E4-477B-B9B1-F3D531909399}" srcOrd="0" destOrd="0" presId="urn:microsoft.com/office/officeart/2005/8/layout/hProcess4"/>
    <dgm:cxn modelId="{A55D6084-FB87-40D6-A5B1-00FA537A2F6E}" srcId="{41F5935F-717B-450D-9729-90F5F4D2F4CC}" destId="{2B1E32E7-3EE4-4EF1-834C-8C1BBCE70C6C}" srcOrd="1" destOrd="0" parTransId="{EB38978A-FF9C-429C-8CA3-A163FE64C2A9}" sibTransId="{3EA09CF9-FE0C-49B9-9652-0FDF2B7C957B}"/>
    <dgm:cxn modelId="{20040785-6031-4225-A702-695C3FC947C5}" srcId="{67BFE9D8-C0B7-451B-BAEA-2CE17FAD5DE1}" destId="{9ABD5E94-3504-46EF-9A5B-3B2BA275DF40}" srcOrd="0" destOrd="0" parTransId="{EBD65AFE-AA7B-4589-A6A6-3FF8B38ABCBB}" sibTransId="{48ADC7A7-77CB-4685-845E-A81007D2536B}"/>
    <dgm:cxn modelId="{D898178E-56E8-4847-A105-A248162AA791}" type="presOf" srcId="{3EA09CF9-FE0C-49B9-9652-0FDF2B7C957B}" destId="{B3B061A3-7EC6-4E2E-BBF1-B0076DF73A4A}" srcOrd="0" destOrd="0" presId="urn:microsoft.com/office/officeart/2005/8/layout/hProcess4"/>
    <dgm:cxn modelId="{169A1C8F-20B2-4A1A-86CC-E99F9359F01B}" type="presOf" srcId="{71E12D86-C4E2-455F-A73C-50C4D59B7D74}" destId="{8F521B7D-CFA7-4A1A-BC2B-49745420F8E5}" srcOrd="1" destOrd="1" presId="urn:microsoft.com/office/officeart/2005/8/layout/hProcess4"/>
    <dgm:cxn modelId="{323DC98F-EE56-45A7-8412-B83972963046}" type="presOf" srcId="{1E7B61A1-6573-463E-8202-9B42B9E350D4}" destId="{E0FE4891-ADB0-49D0-A21B-AFC9E2FAF556}" srcOrd="0" destOrd="1" presId="urn:microsoft.com/office/officeart/2005/8/layout/hProcess4"/>
    <dgm:cxn modelId="{DD0E3FA1-61FA-441D-BF01-00050423AA55}" type="presOf" srcId="{184B1D67-FFD8-4A8B-8BE2-B3AF59301E34}" destId="{852AA8C7-B514-40BA-B310-1FD852043431}" srcOrd="1" destOrd="1" presId="urn:microsoft.com/office/officeart/2005/8/layout/hProcess4"/>
    <dgm:cxn modelId="{B870F7A4-5005-4755-B44D-3B9E156659D7}" type="presOf" srcId="{67BFE9D8-C0B7-451B-BAEA-2CE17FAD5DE1}" destId="{0A5FA159-E9E0-4083-8B26-6D0CFC3E871F}" srcOrd="0" destOrd="0" presId="urn:microsoft.com/office/officeart/2005/8/layout/hProcess4"/>
    <dgm:cxn modelId="{86C768AE-7CB7-431B-AADE-429C90643875}" type="presOf" srcId="{14E50E49-82D4-47D2-985A-B325CD389AFE}" destId="{852AA8C7-B514-40BA-B310-1FD852043431}" srcOrd="1" destOrd="0" presId="urn:microsoft.com/office/officeart/2005/8/layout/hProcess4"/>
    <dgm:cxn modelId="{C59042B1-436B-452C-A883-EBF2498AE8DC}" srcId="{2B1E32E7-3EE4-4EF1-834C-8C1BBCE70C6C}" destId="{184B1D67-FFD8-4A8B-8BE2-B3AF59301E34}" srcOrd="1" destOrd="0" parTransId="{6721A06D-1BC5-4AA8-9D0B-A36AE14FA998}" sibTransId="{B1CEBFC7-1D19-417A-B55B-826B733F4E90}"/>
    <dgm:cxn modelId="{101123BC-4693-441C-A1F4-A172BA78A88B}" type="presOf" srcId="{41F5935F-717B-450D-9729-90F5F4D2F4CC}" destId="{326EB931-B94D-4A65-A559-97A4F6364C95}" srcOrd="0" destOrd="0" presId="urn:microsoft.com/office/officeart/2005/8/layout/hProcess4"/>
    <dgm:cxn modelId="{934AB3D7-853C-4ABF-8FBE-72A51C83AFF4}" type="presOf" srcId="{49E6861E-8F07-4CAC-B2EE-B45736D2AD4E}" destId="{8F521B7D-CFA7-4A1A-BC2B-49745420F8E5}" srcOrd="1" destOrd="0" presId="urn:microsoft.com/office/officeart/2005/8/layout/hProcess4"/>
    <dgm:cxn modelId="{30AFA8E1-20AD-4F39-B143-DB6E94249C2C}" type="presOf" srcId="{9ABD5E94-3504-46EF-9A5B-3B2BA275DF40}" destId="{04C8DCEC-91A4-4304-B4A4-70E0BBE197D7}" srcOrd="0" destOrd="0" presId="urn:microsoft.com/office/officeart/2005/8/layout/hProcess4"/>
    <dgm:cxn modelId="{5E290CEC-9B2A-491A-81AD-56B1617BF4F1}" srcId="{67BFE9D8-C0B7-451B-BAEA-2CE17FAD5DE1}" destId="{BE9EF173-3236-4332-91D6-47DA57BA5725}" srcOrd="1" destOrd="0" parTransId="{B1C7AA8B-1F21-41BF-B420-FB6A84A3100E}" sibTransId="{56DFB134-13BA-4EC3-A9AE-AD451E0C8755}"/>
    <dgm:cxn modelId="{B84EFDF2-5FC4-4FD9-AD81-CB03C76B3F03}" type="presOf" srcId="{BE9EF173-3236-4332-91D6-47DA57BA5725}" destId="{4C8E7CBE-3240-4102-81B5-9347D2D3BADE}" srcOrd="1" destOrd="1" presId="urn:microsoft.com/office/officeart/2005/8/layout/hProcess4"/>
    <dgm:cxn modelId="{27A99A65-B4F8-4FC4-9181-8900EEEC8540}" type="presParOf" srcId="{326EB931-B94D-4A65-A559-97A4F6364C95}" destId="{9FA6D3B4-3E15-4FA7-89E6-22875A4DAE75}" srcOrd="0" destOrd="0" presId="urn:microsoft.com/office/officeart/2005/8/layout/hProcess4"/>
    <dgm:cxn modelId="{F63CC6C7-360E-4DEC-96C2-6027568AD71B}" type="presParOf" srcId="{326EB931-B94D-4A65-A559-97A4F6364C95}" destId="{610C91BD-9E17-4D43-B383-4606213EE54E}" srcOrd="1" destOrd="0" presId="urn:microsoft.com/office/officeart/2005/8/layout/hProcess4"/>
    <dgm:cxn modelId="{13EB6A92-40AC-4F0D-810E-D0D3482B3411}" type="presParOf" srcId="{326EB931-B94D-4A65-A559-97A4F6364C95}" destId="{9521BEA1-98B2-4F9A-983B-F9D6BA43F578}" srcOrd="2" destOrd="0" presId="urn:microsoft.com/office/officeart/2005/8/layout/hProcess4"/>
    <dgm:cxn modelId="{31809027-643D-421C-9A28-71121C83BCD3}" type="presParOf" srcId="{9521BEA1-98B2-4F9A-983B-F9D6BA43F578}" destId="{DA090F2B-360C-44DC-8850-E5028BD87963}" srcOrd="0" destOrd="0" presId="urn:microsoft.com/office/officeart/2005/8/layout/hProcess4"/>
    <dgm:cxn modelId="{8B5A3240-E397-436B-A599-06D61130EE65}" type="presParOf" srcId="{DA090F2B-360C-44DC-8850-E5028BD87963}" destId="{CF6065DE-2B12-4085-AB30-FB49096C0638}" srcOrd="0" destOrd="0" presId="urn:microsoft.com/office/officeart/2005/8/layout/hProcess4"/>
    <dgm:cxn modelId="{68FEF27C-5A92-4CF2-9C54-ED0B7BB19C68}" type="presParOf" srcId="{DA090F2B-360C-44DC-8850-E5028BD87963}" destId="{04C8DCEC-91A4-4304-B4A4-70E0BBE197D7}" srcOrd="1" destOrd="0" presId="urn:microsoft.com/office/officeart/2005/8/layout/hProcess4"/>
    <dgm:cxn modelId="{AF9074BC-0926-41AB-9B0C-CE3F31A977A9}" type="presParOf" srcId="{DA090F2B-360C-44DC-8850-E5028BD87963}" destId="{4C8E7CBE-3240-4102-81B5-9347D2D3BADE}" srcOrd="2" destOrd="0" presId="urn:microsoft.com/office/officeart/2005/8/layout/hProcess4"/>
    <dgm:cxn modelId="{E911E445-EEC4-45CC-8958-D5C5C0E58F57}" type="presParOf" srcId="{DA090F2B-360C-44DC-8850-E5028BD87963}" destId="{0A5FA159-E9E0-4083-8B26-6D0CFC3E871F}" srcOrd="3" destOrd="0" presId="urn:microsoft.com/office/officeart/2005/8/layout/hProcess4"/>
    <dgm:cxn modelId="{BBF2EBD6-D600-4418-B920-32ECE2BE46CD}" type="presParOf" srcId="{DA090F2B-360C-44DC-8850-E5028BD87963}" destId="{0DC9ED53-0BBC-495F-8596-F62510F2C498}" srcOrd="4" destOrd="0" presId="urn:microsoft.com/office/officeart/2005/8/layout/hProcess4"/>
    <dgm:cxn modelId="{74977AB6-DE69-4538-8DD8-A61086796242}" type="presParOf" srcId="{9521BEA1-98B2-4F9A-983B-F9D6BA43F578}" destId="{4D0889EE-66E4-477B-B9B1-F3D531909399}" srcOrd="1" destOrd="0" presId="urn:microsoft.com/office/officeart/2005/8/layout/hProcess4"/>
    <dgm:cxn modelId="{949EEB77-AC9C-447C-BD1B-2158FDA59696}" type="presParOf" srcId="{9521BEA1-98B2-4F9A-983B-F9D6BA43F578}" destId="{41A37BDE-D1BF-436E-AB4C-12478EA74A60}" srcOrd="2" destOrd="0" presId="urn:microsoft.com/office/officeart/2005/8/layout/hProcess4"/>
    <dgm:cxn modelId="{84A7B1F2-7DA1-4301-A6B3-76E711B725AD}" type="presParOf" srcId="{41A37BDE-D1BF-436E-AB4C-12478EA74A60}" destId="{79474843-004C-4B5F-93C5-155FFBA83CD4}" srcOrd="0" destOrd="0" presId="urn:microsoft.com/office/officeart/2005/8/layout/hProcess4"/>
    <dgm:cxn modelId="{9B86C60B-C647-46C6-AE16-2247DEEE4646}" type="presParOf" srcId="{41A37BDE-D1BF-436E-AB4C-12478EA74A60}" destId="{82ADDE7E-DF21-4CE7-8D2B-AF13647B68EA}" srcOrd="1" destOrd="0" presId="urn:microsoft.com/office/officeart/2005/8/layout/hProcess4"/>
    <dgm:cxn modelId="{5938D68B-5994-4BDD-8FA8-5CF5167964FC}" type="presParOf" srcId="{41A37BDE-D1BF-436E-AB4C-12478EA74A60}" destId="{852AA8C7-B514-40BA-B310-1FD852043431}" srcOrd="2" destOrd="0" presId="urn:microsoft.com/office/officeart/2005/8/layout/hProcess4"/>
    <dgm:cxn modelId="{19FA2B5D-E203-4266-ABC0-DAB97E0EC79C}" type="presParOf" srcId="{41A37BDE-D1BF-436E-AB4C-12478EA74A60}" destId="{58501EEF-463E-4BF9-B9B0-1A871BAD55AD}" srcOrd="3" destOrd="0" presId="urn:microsoft.com/office/officeart/2005/8/layout/hProcess4"/>
    <dgm:cxn modelId="{95EBE8AF-018D-4DED-A465-1CAC12997E0A}" type="presParOf" srcId="{41A37BDE-D1BF-436E-AB4C-12478EA74A60}" destId="{D60571B5-3A85-4F7B-B7FB-588C710534CE}" srcOrd="4" destOrd="0" presId="urn:microsoft.com/office/officeart/2005/8/layout/hProcess4"/>
    <dgm:cxn modelId="{DFF8D7FE-032A-4337-AE6A-DE7559ABA809}" type="presParOf" srcId="{9521BEA1-98B2-4F9A-983B-F9D6BA43F578}" destId="{B3B061A3-7EC6-4E2E-BBF1-B0076DF73A4A}" srcOrd="3" destOrd="0" presId="urn:microsoft.com/office/officeart/2005/8/layout/hProcess4"/>
    <dgm:cxn modelId="{1A63693C-49A3-4C7E-BC00-388F8694E484}" type="presParOf" srcId="{9521BEA1-98B2-4F9A-983B-F9D6BA43F578}" destId="{4B1D4E4D-0273-4AF1-A957-24B943185E78}" srcOrd="4" destOrd="0" presId="urn:microsoft.com/office/officeart/2005/8/layout/hProcess4"/>
    <dgm:cxn modelId="{93296F39-D2B8-49A0-A367-3F7708B02425}" type="presParOf" srcId="{4B1D4E4D-0273-4AF1-A957-24B943185E78}" destId="{FEC6AD74-4ACC-41C6-AE9D-D995885C67EB}" srcOrd="0" destOrd="0" presId="urn:microsoft.com/office/officeart/2005/8/layout/hProcess4"/>
    <dgm:cxn modelId="{B08D1D6E-4E24-49B6-9FFF-0D5515A27D9C}" type="presParOf" srcId="{4B1D4E4D-0273-4AF1-A957-24B943185E78}" destId="{BD4E0164-9804-4B21-A5EB-F9025A37343E}" srcOrd="1" destOrd="0" presId="urn:microsoft.com/office/officeart/2005/8/layout/hProcess4"/>
    <dgm:cxn modelId="{37B80323-1A0F-4111-9E1E-85CBE27C4AC0}" type="presParOf" srcId="{4B1D4E4D-0273-4AF1-A957-24B943185E78}" destId="{8F521B7D-CFA7-4A1A-BC2B-49745420F8E5}" srcOrd="2" destOrd="0" presId="urn:microsoft.com/office/officeart/2005/8/layout/hProcess4"/>
    <dgm:cxn modelId="{2C083D23-35A8-4F7E-8C2D-385188C6E5C7}" type="presParOf" srcId="{4B1D4E4D-0273-4AF1-A957-24B943185E78}" destId="{6757EBCD-02E3-4D62-9D48-CBB0E5A9A89F}" srcOrd="3" destOrd="0" presId="urn:microsoft.com/office/officeart/2005/8/layout/hProcess4"/>
    <dgm:cxn modelId="{425CB644-68DD-49FB-9892-3AF4F6F81735}" type="presParOf" srcId="{4B1D4E4D-0273-4AF1-A957-24B943185E78}" destId="{1275D096-16A9-4AD2-9B94-4FE9A77C02D6}" srcOrd="4" destOrd="0" presId="urn:microsoft.com/office/officeart/2005/8/layout/hProcess4"/>
    <dgm:cxn modelId="{C6AB27BC-BB6C-46EA-B025-D345BEAE8F4B}" type="presParOf" srcId="{9521BEA1-98B2-4F9A-983B-F9D6BA43F578}" destId="{4CB557BE-0C22-46A1-B052-B8776F505020}" srcOrd="5" destOrd="0" presId="urn:microsoft.com/office/officeart/2005/8/layout/hProcess4"/>
    <dgm:cxn modelId="{0E80F335-5530-4571-AF70-37D399CB06D1}" type="presParOf" srcId="{9521BEA1-98B2-4F9A-983B-F9D6BA43F578}" destId="{2487DA4F-08A5-4E7B-BB31-532FEA2478A6}" srcOrd="6" destOrd="0" presId="urn:microsoft.com/office/officeart/2005/8/layout/hProcess4"/>
    <dgm:cxn modelId="{7E13D311-5C43-4A7B-B64A-DCC2918056D3}" type="presParOf" srcId="{2487DA4F-08A5-4E7B-BB31-532FEA2478A6}" destId="{D38D1D50-53D4-460A-9D6C-64879305BDCA}" srcOrd="0" destOrd="0" presId="urn:microsoft.com/office/officeart/2005/8/layout/hProcess4"/>
    <dgm:cxn modelId="{43E7B539-35B0-4A27-B6B0-BF01C225BDA7}" type="presParOf" srcId="{2487DA4F-08A5-4E7B-BB31-532FEA2478A6}" destId="{E0FE4891-ADB0-49D0-A21B-AFC9E2FAF556}" srcOrd="1" destOrd="0" presId="urn:microsoft.com/office/officeart/2005/8/layout/hProcess4"/>
    <dgm:cxn modelId="{DA6EF890-0944-4BD0-B013-F58EB889FE1B}" type="presParOf" srcId="{2487DA4F-08A5-4E7B-BB31-532FEA2478A6}" destId="{3922598E-5E9B-4905-9203-FBAF6A7D0EF3}" srcOrd="2" destOrd="0" presId="urn:microsoft.com/office/officeart/2005/8/layout/hProcess4"/>
    <dgm:cxn modelId="{EEC240A3-8E4C-4C40-A01B-AA701E500FAD}" type="presParOf" srcId="{2487DA4F-08A5-4E7B-BB31-532FEA2478A6}" destId="{361D73FE-A15D-4BB0-A19C-84566A8B5D8E}" srcOrd="3" destOrd="0" presId="urn:microsoft.com/office/officeart/2005/8/layout/hProcess4"/>
    <dgm:cxn modelId="{C930A105-142B-4913-A239-FFACD59768FF}" type="presParOf" srcId="{2487DA4F-08A5-4E7B-BB31-532FEA2478A6}" destId="{E20589F2-C295-4B4B-A15B-56C01A1BBED8}" srcOrd="4" destOrd="0" presId="urn:microsoft.com/office/officeart/2005/8/layout/h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8DCEC-91A4-4304-B4A4-70E0BBE197D7}">
      <dsp:nvSpPr>
        <dsp:cNvPr id="0" name=""/>
        <dsp:cNvSpPr/>
      </dsp:nvSpPr>
      <dsp:spPr>
        <a:xfrm>
          <a:off x="1215" y="879330"/>
          <a:ext cx="2009769" cy="165763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Backend</a:t>
          </a:r>
        </a:p>
        <a:p>
          <a:pPr marL="228600" lvl="1" indent="-228600" algn="l" defTabSz="1066800">
            <a:lnSpc>
              <a:spcPct val="90000"/>
            </a:lnSpc>
            <a:spcBef>
              <a:spcPct val="0"/>
            </a:spcBef>
            <a:spcAft>
              <a:spcPct val="15000"/>
            </a:spcAft>
            <a:buChar char="•"/>
          </a:pPr>
          <a:r>
            <a:rPr lang="en-US" sz="2400" kern="1200" dirty="0"/>
            <a:t>Frontend </a:t>
          </a:r>
        </a:p>
      </dsp:txBody>
      <dsp:txXfrm>
        <a:off x="39362" y="917477"/>
        <a:ext cx="1933475" cy="1226137"/>
      </dsp:txXfrm>
    </dsp:sp>
    <dsp:sp modelId="{4D0889EE-66E4-477B-B9B1-F3D531909399}">
      <dsp:nvSpPr>
        <dsp:cNvPr id="0" name=""/>
        <dsp:cNvSpPr/>
      </dsp:nvSpPr>
      <dsp:spPr>
        <a:xfrm>
          <a:off x="1074199" y="1071371"/>
          <a:ext cx="2515935" cy="2515935"/>
        </a:xfrm>
        <a:prstGeom prst="leftCircularArrow">
          <a:avLst>
            <a:gd name="adj1" fmla="val 4337"/>
            <a:gd name="adj2" fmla="val 549047"/>
            <a:gd name="adj3" fmla="val 2324557"/>
            <a:gd name="adj4" fmla="val 9024489"/>
            <a:gd name="adj5" fmla="val 5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5FA159-E9E0-4083-8B26-6D0CFC3E871F}">
      <dsp:nvSpPr>
        <dsp:cNvPr id="0" name=""/>
        <dsp:cNvSpPr/>
      </dsp:nvSpPr>
      <dsp:spPr>
        <a:xfrm>
          <a:off x="447831" y="2181761"/>
          <a:ext cx="1786461" cy="710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err="1"/>
            <a:t>Dspace</a:t>
          </a:r>
          <a:r>
            <a:rPr lang="en-US" sz="2100" kern="1200" dirty="0"/>
            <a:t> 7.1</a:t>
          </a:r>
        </a:p>
      </dsp:txBody>
      <dsp:txXfrm>
        <a:off x="468638" y="2202568"/>
        <a:ext cx="1744847" cy="668802"/>
      </dsp:txXfrm>
    </dsp:sp>
    <dsp:sp modelId="{82ADDE7E-DF21-4CE7-8D2B-AF13647B68EA}">
      <dsp:nvSpPr>
        <dsp:cNvPr id="0" name=""/>
        <dsp:cNvSpPr/>
      </dsp:nvSpPr>
      <dsp:spPr>
        <a:xfrm>
          <a:off x="2753837" y="879330"/>
          <a:ext cx="2009769" cy="165763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Installation</a:t>
          </a:r>
        </a:p>
        <a:p>
          <a:pPr marL="228600" lvl="1" indent="-228600" algn="l" defTabSz="1066800">
            <a:lnSpc>
              <a:spcPct val="90000"/>
            </a:lnSpc>
            <a:spcBef>
              <a:spcPct val="0"/>
            </a:spcBef>
            <a:spcAft>
              <a:spcPct val="15000"/>
            </a:spcAft>
            <a:buChar char="•"/>
          </a:pPr>
          <a:r>
            <a:rPr lang="en-US" sz="2400" kern="1200" dirty="0"/>
            <a:t>OAI-PMH</a:t>
          </a:r>
        </a:p>
      </dsp:txBody>
      <dsp:txXfrm>
        <a:off x="2791984" y="1272685"/>
        <a:ext cx="1933475" cy="1226137"/>
      </dsp:txXfrm>
    </dsp:sp>
    <dsp:sp modelId="{B3B061A3-7EC6-4E2E-BBF1-B0076DF73A4A}">
      <dsp:nvSpPr>
        <dsp:cNvPr id="0" name=""/>
        <dsp:cNvSpPr/>
      </dsp:nvSpPr>
      <dsp:spPr>
        <a:xfrm>
          <a:off x="3810073" y="-236000"/>
          <a:ext cx="2772739" cy="2772739"/>
        </a:xfrm>
        <a:prstGeom prst="circularArrow">
          <a:avLst>
            <a:gd name="adj1" fmla="val 3935"/>
            <a:gd name="adj2" fmla="val 493355"/>
            <a:gd name="adj3" fmla="val 19331134"/>
            <a:gd name="adj4" fmla="val 12575511"/>
            <a:gd name="adj5" fmla="val 45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501EEF-463E-4BF9-B9B0-1A871BAD55AD}">
      <dsp:nvSpPr>
        <dsp:cNvPr id="0" name=""/>
        <dsp:cNvSpPr/>
      </dsp:nvSpPr>
      <dsp:spPr>
        <a:xfrm>
          <a:off x="3200453" y="524121"/>
          <a:ext cx="1786461" cy="710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err="1"/>
            <a:t>VuFind</a:t>
          </a:r>
          <a:r>
            <a:rPr lang="en-US" sz="2100" kern="1200" dirty="0"/>
            <a:t> 8.0.1</a:t>
          </a:r>
        </a:p>
      </dsp:txBody>
      <dsp:txXfrm>
        <a:off x="3221260" y="544928"/>
        <a:ext cx="1744847" cy="668802"/>
      </dsp:txXfrm>
    </dsp:sp>
    <dsp:sp modelId="{BD4E0164-9804-4B21-A5EB-F9025A37343E}">
      <dsp:nvSpPr>
        <dsp:cNvPr id="0" name=""/>
        <dsp:cNvSpPr/>
      </dsp:nvSpPr>
      <dsp:spPr>
        <a:xfrm>
          <a:off x="5506460" y="879330"/>
          <a:ext cx="2009769" cy="165763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Harvesting</a:t>
          </a:r>
        </a:p>
        <a:p>
          <a:pPr marL="228600" lvl="1" indent="-228600" algn="l" defTabSz="1066800">
            <a:lnSpc>
              <a:spcPct val="90000"/>
            </a:lnSpc>
            <a:spcBef>
              <a:spcPct val="0"/>
            </a:spcBef>
            <a:spcAft>
              <a:spcPct val="15000"/>
            </a:spcAft>
            <a:buChar char="•"/>
          </a:pPr>
          <a:r>
            <a:rPr lang="en-US" sz="2400" kern="1200" dirty="0"/>
            <a:t>Indexing</a:t>
          </a:r>
        </a:p>
      </dsp:txBody>
      <dsp:txXfrm>
        <a:off x="5544607" y="917477"/>
        <a:ext cx="1933475" cy="1226137"/>
      </dsp:txXfrm>
    </dsp:sp>
    <dsp:sp modelId="{4CB557BE-0C22-46A1-B052-B8776F505020}">
      <dsp:nvSpPr>
        <dsp:cNvPr id="0" name=""/>
        <dsp:cNvSpPr/>
      </dsp:nvSpPr>
      <dsp:spPr>
        <a:xfrm>
          <a:off x="6579444" y="1071371"/>
          <a:ext cx="2515935" cy="2515935"/>
        </a:xfrm>
        <a:prstGeom prst="leftCircularArrow">
          <a:avLst>
            <a:gd name="adj1" fmla="val 4337"/>
            <a:gd name="adj2" fmla="val 549047"/>
            <a:gd name="adj3" fmla="val 2324557"/>
            <a:gd name="adj4" fmla="val 9024489"/>
            <a:gd name="adj5" fmla="val 5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57EBCD-02E3-4D62-9D48-CBB0E5A9A89F}">
      <dsp:nvSpPr>
        <dsp:cNvPr id="0" name=""/>
        <dsp:cNvSpPr/>
      </dsp:nvSpPr>
      <dsp:spPr>
        <a:xfrm>
          <a:off x="5953075" y="2181761"/>
          <a:ext cx="1786461" cy="710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Union Interface</a:t>
          </a:r>
        </a:p>
      </dsp:txBody>
      <dsp:txXfrm>
        <a:off x="5973882" y="2202568"/>
        <a:ext cx="1744847" cy="668802"/>
      </dsp:txXfrm>
    </dsp:sp>
    <dsp:sp modelId="{E0FE4891-ADB0-49D0-A21B-AFC9E2FAF556}">
      <dsp:nvSpPr>
        <dsp:cNvPr id="0" name=""/>
        <dsp:cNvSpPr/>
      </dsp:nvSpPr>
      <dsp:spPr>
        <a:xfrm>
          <a:off x="8259082" y="879330"/>
          <a:ext cx="2009769" cy="165763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Auto Script</a:t>
          </a:r>
        </a:p>
        <a:p>
          <a:pPr marL="228600" lvl="1" indent="-228600" algn="l" defTabSz="1066800">
            <a:lnSpc>
              <a:spcPct val="90000"/>
            </a:lnSpc>
            <a:spcBef>
              <a:spcPct val="0"/>
            </a:spcBef>
            <a:spcAft>
              <a:spcPct val="15000"/>
            </a:spcAft>
            <a:buChar char="•"/>
          </a:pPr>
          <a:r>
            <a:rPr lang="en-US" sz="2400" kern="1200" dirty="0"/>
            <a:t>Cron Job</a:t>
          </a:r>
        </a:p>
      </dsp:txBody>
      <dsp:txXfrm>
        <a:off x="8297229" y="1272685"/>
        <a:ext cx="1933475" cy="1226137"/>
      </dsp:txXfrm>
    </dsp:sp>
    <dsp:sp modelId="{361D73FE-A15D-4BB0-A19C-84566A8B5D8E}">
      <dsp:nvSpPr>
        <dsp:cNvPr id="0" name=""/>
        <dsp:cNvSpPr/>
      </dsp:nvSpPr>
      <dsp:spPr>
        <a:xfrm>
          <a:off x="8705697" y="524121"/>
          <a:ext cx="1786461" cy="710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Automate the process</a:t>
          </a:r>
        </a:p>
      </dsp:txBody>
      <dsp:txXfrm>
        <a:off x="8726504" y="544928"/>
        <a:ext cx="1744847" cy="668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59BEA-82BC-4476-91F2-380E77DBAD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9DE9C3-2AB8-44E5-BCFE-5DD42DFC56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D7858F-6309-4F09-BEA0-6CBF97E55806}" type="datetimeFigureOut">
              <a:rPr lang="en-US" smtClean="0"/>
              <a:t>11/16/2021</a:t>
            </a:fld>
            <a:endParaRPr lang="en-US" dirty="0"/>
          </a:p>
        </p:txBody>
      </p:sp>
      <p:sp>
        <p:nvSpPr>
          <p:cNvPr id="4" name="Footer Placeholder 3">
            <a:extLst>
              <a:ext uri="{FF2B5EF4-FFF2-40B4-BE49-F238E27FC236}">
                <a16:creationId xmlns:a16="http://schemas.microsoft.com/office/drawing/2014/main" id="{5E1B971B-9BC3-41DB-91DC-F03F5C808D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A0720E-F4E2-435B-A885-9194BA302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8AE00-5498-4F06-8655-F21703489BCA}" type="slidenum">
              <a:rPr lang="en-US" smtClean="0"/>
              <a:t>‹#›</a:t>
            </a:fld>
            <a:endParaRPr lang="en-US" dirty="0"/>
          </a:p>
        </p:txBody>
      </p:sp>
    </p:spTree>
    <p:extLst>
      <p:ext uri="{BB962C8B-B14F-4D97-AF65-F5344CB8AC3E}">
        <p14:creationId xmlns:p14="http://schemas.microsoft.com/office/powerpoint/2010/main" val="37734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C5D-CD12-6D4C-A980-0612968271E2}" type="datetimeFigureOut">
              <a:rPr lang="en-US" smtClean="0"/>
              <a:t>11/16/2021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67F0-0840-1348-BFE4-C6298BBC0698}" type="slidenum">
              <a:rPr lang="en-US" smtClean="0"/>
              <a:t>‹#›</a:t>
            </a:fld>
            <a:endParaRPr lang="en-US" dirty="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noProof="0" smtClean="0"/>
              <a:t>11/16/2021</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10" name="Rectangle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11/16/2021</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11/16/2021</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1B17C1C-DA5E-F743-826B-CB70C940D4E6}" type="datetime1">
              <a:rPr lang="en-US" noProof="0" smtClean="0"/>
              <a:t>11/16/2021</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E6F10E4C-E478-1D40-94DF-17D7429B053A}" type="datetime1">
              <a:rPr lang="en-US" noProof="0" smtClean="0"/>
              <a:t>11/16/2021</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11/16/2021</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11/16/2021</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75297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11/16/2021</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06D41EE2-1449-2741-9D08-61623EFC2A0E}" type="datetime1">
              <a:rPr lang="en-US" noProof="0" smtClean="0"/>
              <a:t>11/16/2021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11/16/2021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7DD9237C-03C9-D843-906B-96D98C6B2D61}" type="datetime1">
              <a:rPr lang="en-US" noProof="0" smtClean="0"/>
              <a:t>11/16/2021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397BD2BD-1F35-9841-A6BF-76BE540EE01F}" type="datetime1">
              <a:rPr lang="en-US" noProof="0" smtClean="0"/>
              <a:t>11/16/2021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6E94F40A-5592-5744-BFD7-61B04D70BFE7}" type="datetime1">
              <a:rPr lang="en-US" noProof="0" smtClean="0"/>
              <a:t>11/16/2021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11/16/2021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11/16/2021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8C369370-372E-0846-B090-5E6EF97A3B62}" type="datetime1">
              <a:rPr lang="en-US" noProof="0" smtClean="0"/>
              <a:t>11/16/2021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noProof="0" smtClean="0"/>
              <a:pPr/>
              <a:t>11/16/2021</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66" r:id="rId15"/>
    <p:sldLayoutId id="2147483847" r:id="rId16"/>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ownloads.apache.org/lucene/solr/8.10.1/solr-8.10.1.tgz"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lcdn.apache.org/tomcat/tomcat-9/v9.0.54/bin/apache-tomcat-9.0.54.tar.gz"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DSpace/DSpace/archive/refs/tags/dspace-7.1.zip" TargetMode="External"/><Relationship Id="rId2" Type="http://schemas.openxmlformats.org/officeDocument/2006/relationships/hyperlink" Target="https://github.com/DSpace/DSpace/releas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deb.nodesource.com/setup_14.x%20-o%20setup_14.s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4.svg"/><Relationship Id="rId7" Type="http://schemas.openxmlformats.org/officeDocument/2006/relationships/diagramLayout" Target="../diagrams/layout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6.svg"/><Relationship Id="rId10" Type="http://schemas.microsoft.com/office/2007/relationships/diagramDrawing" Target="../diagrams/drawing1.xml"/><Relationship Id="rId4" Type="http://schemas.openxmlformats.org/officeDocument/2006/relationships/image" Target="../media/image15.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1683171" y="1091204"/>
            <a:ext cx="8825658" cy="1529354"/>
          </a:xfrm>
        </p:spPr>
        <p:txBody>
          <a:bodyPr/>
          <a:lstStyle/>
          <a:p>
            <a:pPr algn="ctr"/>
            <a:r>
              <a:rPr lang="en-US" sz="4400" b="1" dirty="0">
                <a:solidFill>
                  <a:schemeClr val="accent4">
                    <a:lumMod val="20000"/>
                    <a:lumOff val="80000"/>
                  </a:schemeClr>
                </a:solidFill>
              </a:rPr>
              <a:t>Installing </a:t>
            </a:r>
            <a:r>
              <a:rPr lang="en-US" sz="4400" b="1" dirty="0" err="1">
                <a:solidFill>
                  <a:schemeClr val="accent4">
                    <a:lumMod val="20000"/>
                    <a:lumOff val="80000"/>
                  </a:schemeClr>
                </a:solidFill>
              </a:rPr>
              <a:t>DSpace</a:t>
            </a:r>
            <a:r>
              <a:rPr lang="en-US" sz="4400" b="1" dirty="0">
                <a:solidFill>
                  <a:schemeClr val="accent4">
                    <a:lumMod val="20000"/>
                    <a:lumOff val="80000"/>
                  </a:schemeClr>
                </a:solidFill>
              </a:rPr>
              <a:t> 7.1 and integrating with </a:t>
            </a:r>
            <a:r>
              <a:rPr lang="en-US" sz="4400" b="1" dirty="0" err="1">
                <a:solidFill>
                  <a:schemeClr val="accent4">
                    <a:lumMod val="20000"/>
                    <a:lumOff val="80000"/>
                  </a:schemeClr>
                </a:solidFill>
              </a:rPr>
              <a:t>VuFind</a:t>
            </a:r>
            <a:r>
              <a:rPr lang="en-US" sz="4400" b="1" dirty="0">
                <a:solidFill>
                  <a:schemeClr val="accent4">
                    <a:lumMod val="20000"/>
                    <a:lumOff val="80000"/>
                  </a:schemeClr>
                </a:solidFill>
              </a:rPr>
              <a:t> 8.0.1</a:t>
            </a:r>
          </a:p>
        </p:txBody>
      </p:sp>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1883196" y="2620558"/>
            <a:ext cx="8825658" cy="556621"/>
          </a:xfrm>
        </p:spPr>
        <p:txBody>
          <a:bodyPr>
            <a:normAutofit/>
          </a:bodyPr>
          <a:lstStyle/>
          <a:p>
            <a:pPr algn="ctr"/>
            <a:r>
              <a:rPr lang="en-US" sz="2400" b="1" dirty="0">
                <a:solidFill>
                  <a:schemeClr val="accent1">
                    <a:lumMod val="40000"/>
                    <a:lumOff val="60000"/>
                  </a:schemeClr>
                </a:solidFill>
              </a:rPr>
              <a:t>Experiences and challenges</a:t>
            </a:r>
          </a:p>
        </p:txBody>
      </p:sp>
      <p:sp>
        <p:nvSpPr>
          <p:cNvPr id="4" name="Subtitle 2">
            <a:extLst>
              <a:ext uri="{FF2B5EF4-FFF2-40B4-BE49-F238E27FC236}">
                <a16:creationId xmlns:a16="http://schemas.microsoft.com/office/drawing/2014/main" id="{DCA945B6-A10F-45BF-9A2F-8F32858C5F7D}"/>
              </a:ext>
            </a:extLst>
          </p:cNvPr>
          <p:cNvSpPr txBox="1">
            <a:spLocks/>
          </p:cNvSpPr>
          <p:nvPr/>
        </p:nvSpPr>
        <p:spPr>
          <a:xfrm>
            <a:off x="1883196" y="3622177"/>
            <a:ext cx="8825658" cy="1215029"/>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en-US" sz="2400" cap="none" dirty="0" err="1">
                <a:solidFill>
                  <a:schemeClr val="bg2"/>
                </a:solidFill>
                <a:latin typeface="Times New Roman" panose="02020603050405020304" pitchFamily="18" charset="0"/>
                <a:cs typeface="Times New Roman" panose="02020603050405020304" pitchFamily="18" charset="0"/>
              </a:rPr>
              <a:t>M.Jayakananthan</a:t>
            </a:r>
            <a:endParaRPr lang="en-US" sz="2400" cap="none" dirty="0">
              <a:solidFill>
                <a:schemeClr val="bg2"/>
              </a:solidFill>
              <a:latin typeface="Times New Roman" panose="02020603050405020304" pitchFamily="18" charset="0"/>
              <a:cs typeface="Times New Roman" panose="02020603050405020304" pitchFamily="18" charset="0"/>
            </a:endParaRPr>
          </a:p>
          <a:p>
            <a:pPr algn="ctr"/>
            <a:r>
              <a:rPr lang="en-US" sz="2400" cap="none" dirty="0">
                <a:solidFill>
                  <a:schemeClr val="bg2"/>
                </a:solidFill>
                <a:latin typeface="Times New Roman" panose="02020603050405020304" pitchFamily="18" charset="0"/>
                <a:cs typeface="Times New Roman" panose="02020603050405020304" pitchFamily="18" charset="0"/>
              </a:rPr>
              <a:t>Research Data Librarian</a:t>
            </a:r>
          </a:p>
          <a:p>
            <a:pPr algn="ctr"/>
            <a:r>
              <a:rPr lang="en-US" sz="2400" cap="none" dirty="0">
                <a:solidFill>
                  <a:schemeClr val="bg2"/>
                </a:solidFill>
                <a:latin typeface="Times New Roman" panose="02020603050405020304" pitchFamily="18" charset="0"/>
                <a:cs typeface="Times New Roman" panose="02020603050405020304" pitchFamily="18" charset="0"/>
              </a:rPr>
              <a:t>International Water Management Institute, Sri Lanka</a:t>
            </a:r>
          </a:p>
        </p:txBody>
      </p:sp>
      <p:sp>
        <p:nvSpPr>
          <p:cNvPr id="5" name="Subtitle 2">
            <a:extLst>
              <a:ext uri="{FF2B5EF4-FFF2-40B4-BE49-F238E27FC236}">
                <a16:creationId xmlns:a16="http://schemas.microsoft.com/office/drawing/2014/main" id="{34EDEA20-6847-446E-AED1-E3D30592C4CF}"/>
              </a:ext>
            </a:extLst>
          </p:cNvPr>
          <p:cNvSpPr txBox="1">
            <a:spLocks/>
          </p:cNvSpPr>
          <p:nvPr/>
        </p:nvSpPr>
        <p:spPr>
          <a:xfrm>
            <a:off x="695325" y="5766796"/>
            <a:ext cx="11660187" cy="332856"/>
          </a:xfrm>
          <a:prstGeom prst="rect">
            <a:avLst/>
          </a:prstGeom>
        </p:spPr>
        <p:txBody>
          <a:bodyPr vert="horz" lIns="91440" tIns="45720" rIns="91440" bIns="45720" rtlCol="0" anchor="t">
            <a:normAutofit fontScale="77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en-US" sz="2400" cap="none" dirty="0" err="1">
                <a:solidFill>
                  <a:schemeClr val="accent5"/>
                </a:solidFill>
                <a:latin typeface="Times New Roman" panose="02020603050405020304" pitchFamily="18" charset="0"/>
                <a:cs typeface="Times New Roman" panose="02020603050405020304" pitchFamily="18" charset="0"/>
              </a:rPr>
              <a:t>VuFind</a:t>
            </a:r>
            <a:r>
              <a:rPr lang="en-US" sz="2400" cap="none" dirty="0">
                <a:solidFill>
                  <a:schemeClr val="accent5"/>
                </a:solidFill>
                <a:latin typeface="Times New Roman" panose="02020603050405020304" pitchFamily="18" charset="0"/>
                <a:cs typeface="Times New Roman" panose="02020603050405020304" pitchFamily="18" charset="0"/>
              </a:rPr>
              <a:t> Summit 2021, 15-17 November 2021		</a:t>
            </a:r>
          </a:p>
        </p:txBody>
      </p:sp>
    </p:spTree>
    <p:extLst>
      <p:ext uri="{BB962C8B-B14F-4D97-AF65-F5344CB8AC3E}">
        <p14:creationId xmlns:p14="http://schemas.microsoft.com/office/powerpoint/2010/main" val="306700942"/>
      </p:ext>
    </p:extLst>
  </p:cSld>
  <p:clrMapOvr>
    <a:masterClrMapping/>
  </p:clrMapOvr>
  <mc:AlternateContent xmlns:mc="http://schemas.openxmlformats.org/markup-compatibility/2006" xmlns:p14="http://schemas.microsoft.com/office/powerpoint/2010/main">
    <mc:Choice Requires="p14">
      <p:transition spd="slow" p14:dur="2000" advTm="73710"/>
    </mc:Choice>
    <mc:Fallback xmlns="">
      <p:transition spd="slow" advTm="737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10</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571750"/>
            <a:ext cx="11196029" cy="3743325"/>
          </a:xfrm>
        </p:spPr>
        <p:txBody>
          <a:bodyPr>
            <a:normAutofit/>
          </a:bodyPr>
          <a:lstStyle/>
          <a:p>
            <a:r>
              <a:rPr lang="en-US" b="1" dirty="0"/>
              <a:t>Install PostgreSQL v11 database cont.………</a:t>
            </a:r>
          </a:p>
          <a:p>
            <a:pPr lvl="1"/>
            <a:r>
              <a:rPr lang="en-US" dirty="0"/>
              <a:t>Allow the database user to connect to the database. </a:t>
            </a:r>
          </a:p>
          <a:p>
            <a:pPr lvl="1"/>
            <a:r>
              <a:rPr lang="en-US" dirty="0"/>
              <a:t>Open the file "</a:t>
            </a:r>
            <a:r>
              <a:rPr lang="en-US" dirty="0" err="1"/>
              <a:t>pg_hba.conf</a:t>
            </a:r>
            <a:r>
              <a:rPr lang="en-US" dirty="0"/>
              <a:t>" by using the following command.</a:t>
            </a:r>
          </a:p>
          <a:p>
            <a:pPr lvl="1"/>
            <a:r>
              <a:rPr lang="en-US" dirty="0"/>
              <a:t>If the following command not open, check the </a:t>
            </a:r>
            <a:r>
              <a:rPr lang="en-US" dirty="0" err="1"/>
              <a:t>postgresql</a:t>
            </a:r>
            <a:r>
              <a:rPr lang="en-US" dirty="0"/>
              <a:t> version number and apply in the command.</a:t>
            </a:r>
          </a:p>
          <a:p>
            <a:pPr marL="457200" lvl="1" indent="0">
              <a:buNone/>
            </a:pPr>
            <a:r>
              <a:rPr lang="en-US" b="1" dirty="0" err="1">
                <a:solidFill>
                  <a:srgbClr val="FF0000"/>
                </a:solidFill>
              </a:rPr>
              <a:t>sudo</a:t>
            </a:r>
            <a:r>
              <a:rPr lang="en-US" b="1" dirty="0">
                <a:solidFill>
                  <a:srgbClr val="FF0000"/>
                </a:solidFill>
              </a:rPr>
              <a:t> nano /</a:t>
            </a:r>
            <a:r>
              <a:rPr lang="en-US" b="1" dirty="0" err="1">
                <a:solidFill>
                  <a:srgbClr val="FF0000"/>
                </a:solidFill>
              </a:rPr>
              <a:t>etc</a:t>
            </a:r>
            <a:r>
              <a:rPr lang="en-US" b="1" dirty="0">
                <a:solidFill>
                  <a:srgbClr val="FF0000"/>
                </a:solidFill>
              </a:rPr>
              <a:t>/</a:t>
            </a:r>
            <a:r>
              <a:rPr lang="en-US" b="1" dirty="0" err="1">
                <a:solidFill>
                  <a:srgbClr val="FF0000"/>
                </a:solidFill>
              </a:rPr>
              <a:t>postgresql</a:t>
            </a:r>
            <a:r>
              <a:rPr lang="en-US" b="1" dirty="0">
                <a:solidFill>
                  <a:srgbClr val="FF0000"/>
                </a:solidFill>
              </a:rPr>
              <a:t>/11/main/</a:t>
            </a:r>
            <a:r>
              <a:rPr lang="en-US" b="1" dirty="0" err="1">
                <a:solidFill>
                  <a:srgbClr val="FF0000"/>
                </a:solidFill>
              </a:rPr>
              <a:t>pg_hba.conf</a:t>
            </a:r>
            <a:r>
              <a:rPr lang="en-US" b="1" dirty="0">
                <a:solidFill>
                  <a:srgbClr val="FF0000"/>
                </a:solidFill>
              </a:rPr>
              <a:t> </a:t>
            </a:r>
          </a:p>
          <a:p>
            <a:pPr lvl="1"/>
            <a:r>
              <a:rPr lang="en-US" dirty="0"/>
              <a:t>Then tighten up security a bit by editing </a:t>
            </a:r>
            <a:r>
              <a:rPr lang="en-US" dirty="0" err="1"/>
              <a:t>pg_hba.conf</a:t>
            </a:r>
            <a:r>
              <a:rPr lang="en-US" dirty="0"/>
              <a:t> and adding this line:</a:t>
            </a:r>
          </a:p>
          <a:p>
            <a:pPr marL="457200" lvl="1" indent="0">
              <a:buNone/>
            </a:pPr>
            <a:r>
              <a:rPr lang="en-US" b="1" dirty="0">
                <a:solidFill>
                  <a:srgbClr val="FF0000"/>
                </a:solidFill>
              </a:rPr>
              <a:t> host </a:t>
            </a:r>
            <a:r>
              <a:rPr lang="en-US" b="1" dirty="0" err="1">
                <a:solidFill>
                  <a:srgbClr val="FF0000"/>
                </a:solidFill>
              </a:rPr>
              <a:t>dspace</a:t>
            </a:r>
            <a:r>
              <a:rPr lang="en-US" b="1" dirty="0">
                <a:solidFill>
                  <a:srgbClr val="FF0000"/>
                </a:solidFill>
              </a:rPr>
              <a:t> </a:t>
            </a:r>
            <a:r>
              <a:rPr lang="en-US" b="1" dirty="0" err="1">
                <a:solidFill>
                  <a:srgbClr val="FF0000"/>
                </a:solidFill>
              </a:rPr>
              <a:t>dspace</a:t>
            </a:r>
            <a:r>
              <a:rPr lang="en-US" b="1" dirty="0">
                <a:solidFill>
                  <a:srgbClr val="FF0000"/>
                </a:solidFill>
              </a:rPr>
              <a:t> 127.0.0.1 255.255.255.255 md5</a:t>
            </a:r>
          </a:p>
          <a:p>
            <a:pPr lvl="1"/>
            <a:r>
              <a:rPr lang="en-US" dirty="0"/>
              <a:t>you need to enable TCP/IP connections (</a:t>
            </a:r>
            <a:r>
              <a:rPr lang="en-US" dirty="0" err="1"/>
              <a:t>DSpace</a:t>
            </a:r>
            <a:r>
              <a:rPr lang="en-US" dirty="0"/>
              <a:t> uses JDBC)</a:t>
            </a:r>
          </a:p>
          <a:p>
            <a:pPr marL="457200" lvl="1" indent="0">
              <a:buNone/>
            </a:pPr>
            <a:r>
              <a:rPr lang="en-US" dirty="0"/>
              <a:t>In </a:t>
            </a:r>
            <a:r>
              <a:rPr lang="en-US" dirty="0" err="1"/>
              <a:t>postgresql.conf</a:t>
            </a:r>
            <a:r>
              <a:rPr lang="en-US" dirty="0"/>
              <a:t>: uncomment the line starting: </a:t>
            </a:r>
            <a:r>
              <a:rPr lang="en-US" b="1" dirty="0" err="1">
                <a:solidFill>
                  <a:srgbClr val="FF0000"/>
                </a:solidFill>
              </a:rPr>
              <a:t>listen_addresses</a:t>
            </a:r>
            <a:r>
              <a:rPr lang="en-US" b="1" dirty="0">
                <a:solidFill>
                  <a:srgbClr val="FF0000"/>
                </a:solidFill>
              </a:rPr>
              <a:t> = 'localhost'.</a:t>
            </a:r>
          </a:p>
          <a:p>
            <a:pPr marL="0" indent="0">
              <a:buNone/>
            </a:pPr>
            <a:endParaRPr lang="en-US" sz="1600" dirty="0"/>
          </a:p>
          <a:p>
            <a:endParaRPr lang="en-US" sz="1600"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2595684073"/>
      </p:ext>
    </p:extLst>
  </p:cSld>
  <p:clrMapOvr>
    <a:masterClrMapping/>
  </p:clrMapOvr>
  <mc:AlternateContent xmlns:mc="http://schemas.openxmlformats.org/markup-compatibility/2006" xmlns:p14="http://schemas.microsoft.com/office/powerpoint/2010/main">
    <mc:Choice Requires="p14">
      <p:transition spd="slow" p14:dur="2000" advTm="18266"/>
    </mc:Choice>
    <mc:Fallback xmlns="">
      <p:transition spd="slow" advTm="1826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11</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617257"/>
            <a:ext cx="11196029" cy="3267075"/>
          </a:xfrm>
        </p:spPr>
        <p:txBody>
          <a:bodyPr>
            <a:normAutofit/>
          </a:bodyPr>
          <a:lstStyle/>
          <a:p>
            <a:r>
              <a:rPr lang="en-US" b="1" dirty="0"/>
              <a:t>Install PostgreSQL v11 database cont.………</a:t>
            </a:r>
          </a:p>
          <a:p>
            <a:pPr lvl="1"/>
            <a:r>
              <a:rPr lang="en-US" dirty="0"/>
              <a:t>Setup the PostgreSQL server host-based access permissions by editing the "</a:t>
            </a:r>
            <a:r>
              <a:rPr lang="en-US" dirty="0" err="1"/>
              <a:t>pg_hba.conf</a:t>
            </a:r>
            <a:r>
              <a:rPr lang="en-US" dirty="0"/>
              <a:t>" file</a:t>
            </a:r>
            <a:r>
              <a:rPr lang="en-US" b="1" dirty="0"/>
              <a:t>.</a:t>
            </a:r>
          </a:p>
          <a:p>
            <a:pPr marL="0" indent="0">
              <a:buNone/>
            </a:pPr>
            <a:r>
              <a:rPr lang="en-US" sz="1600" dirty="0"/>
              <a:t>	</a:t>
            </a:r>
            <a:r>
              <a:rPr lang="en-US" sz="1600" b="1" dirty="0" err="1">
                <a:solidFill>
                  <a:srgbClr val="FF0000"/>
                </a:solidFill>
              </a:rPr>
              <a:t>sudo</a:t>
            </a:r>
            <a:r>
              <a:rPr lang="en-US" sz="1600" b="1" dirty="0">
                <a:solidFill>
                  <a:srgbClr val="FF0000"/>
                </a:solidFill>
              </a:rPr>
              <a:t> sed -</a:t>
            </a:r>
            <a:r>
              <a:rPr lang="en-US" sz="1600" b="1" dirty="0" err="1">
                <a:solidFill>
                  <a:srgbClr val="FF0000"/>
                </a:solidFill>
              </a:rPr>
              <a:t>i</a:t>
            </a:r>
            <a:r>
              <a:rPr lang="en-US" sz="1600" b="1" dirty="0">
                <a:solidFill>
                  <a:srgbClr val="FF0000"/>
                </a:solidFill>
              </a:rPr>
              <a:t> 's/ident/trust/' /</a:t>
            </a:r>
            <a:r>
              <a:rPr lang="en-US" sz="1600" b="1" dirty="0" err="1">
                <a:solidFill>
                  <a:srgbClr val="FF0000"/>
                </a:solidFill>
              </a:rPr>
              <a:t>etc</a:t>
            </a:r>
            <a:r>
              <a:rPr lang="en-US" sz="1600" b="1" dirty="0">
                <a:solidFill>
                  <a:srgbClr val="FF0000"/>
                </a:solidFill>
              </a:rPr>
              <a:t>/</a:t>
            </a:r>
            <a:r>
              <a:rPr lang="en-US" sz="1600" b="1" dirty="0" err="1">
                <a:solidFill>
                  <a:srgbClr val="FF0000"/>
                </a:solidFill>
              </a:rPr>
              <a:t>postgresql</a:t>
            </a:r>
            <a:r>
              <a:rPr lang="en-US" sz="1600" b="1" dirty="0">
                <a:solidFill>
                  <a:srgbClr val="FF0000"/>
                </a:solidFill>
              </a:rPr>
              <a:t>/11/main/</a:t>
            </a:r>
            <a:r>
              <a:rPr lang="en-US" sz="1600" b="1" dirty="0" err="1">
                <a:solidFill>
                  <a:srgbClr val="FF0000"/>
                </a:solidFill>
              </a:rPr>
              <a:t>pg_hba.conf</a:t>
            </a:r>
            <a:endParaRPr lang="en-US" sz="1600" b="1" dirty="0">
              <a:solidFill>
                <a:srgbClr val="FF0000"/>
              </a:solidFill>
            </a:endParaRPr>
          </a:p>
          <a:p>
            <a:pPr marL="0" indent="0">
              <a:buNone/>
            </a:pPr>
            <a:r>
              <a:rPr lang="en-US" sz="1600" b="1" dirty="0">
                <a:solidFill>
                  <a:srgbClr val="FF0000"/>
                </a:solidFill>
              </a:rPr>
              <a:t>	</a:t>
            </a:r>
            <a:r>
              <a:rPr lang="en-US" sz="1600" b="1" dirty="0" err="1">
                <a:solidFill>
                  <a:srgbClr val="FF0000"/>
                </a:solidFill>
              </a:rPr>
              <a:t>sudo</a:t>
            </a:r>
            <a:r>
              <a:rPr lang="en-US" sz="1600" b="1" dirty="0">
                <a:solidFill>
                  <a:srgbClr val="FF0000"/>
                </a:solidFill>
              </a:rPr>
              <a:t> sed -</a:t>
            </a:r>
            <a:r>
              <a:rPr lang="en-US" sz="1600" b="1" dirty="0" err="1">
                <a:solidFill>
                  <a:srgbClr val="FF0000"/>
                </a:solidFill>
              </a:rPr>
              <a:t>i</a:t>
            </a:r>
            <a:r>
              <a:rPr lang="en-US" sz="1600" b="1" dirty="0">
                <a:solidFill>
                  <a:srgbClr val="FF0000"/>
                </a:solidFill>
              </a:rPr>
              <a:t> 's/md5/trust/' /</a:t>
            </a:r>
            <a:r>
              <a:rPr lang="en-US" sz="1600" b="1" dirty="0" err="1">
                <a:solidFill>
                  <a:srgbClr val="FF0000"/>
                </a:solidFill>
              </a:rPr>
              <a:t>etc</a:t>
            </a:r>
            <a:r>
              <a:rPr lang="en-US" sz="1600" b="1" dirty="0">
                <a:solidFill>
                  <a:srgbClr val="FF0000"/>
                </a:solidFill>
              </a:rPr>
              <a:t>/</a:t>
            </a:r>
            <a:r>
              <a:rPr lang="en-US" sz="1600" b="1" dirty="0" err="1">
                <a:solidFill>
                  <a:srgbClr val="FF0000"/>
                </a:solidFill>
              </a:rPr>
              <a:t>postgresql</a:t>
            </a:r>
            <a:r>
              <a:rPr lang="en-US" sz="1600" b="1" dirty="0">
                <a:solidFill>
                  <a:srgbClr val="FF0000"/>
                </a:solidFill>
              </a:rPr>
              <a:t>/11/main/</a:t>
            </a:r>
            <a:r>
              <a:rPr lang="en-US" sz="1600" b="1" dirty="0" err="1">
                <a:solidFill>
                  <a:srgbClr val="FF0000"/>
                </a:solidFill>
              </a:rPr>
              <a:t>pg_hba.conf</a:t>
            </a:r>
            <a:endParaRPr lang="en-US" sz="1600" b="1" dirty="0">
              <a:solidFill>
                <a:srgbClr val="FF0000"/>
              </a:solidFill>
            </a:endParaRPr>
          </a:p>
          <a:p>
            <a:pPr marL="0" indent="0">
              <a:buNone/>
            </a:pPr>
            <a:r>
              <a:rPr lang="en-US" sz="1600" b="1" dirty="0">
                <a:solidFill>
                  <a:srgbClr val="FF0000"/>
                </a:solidFill>
              </a:rPr>
              <a:t>	</a:t>
            </a:r>
            <a:r>
              <a:rPr lang="en-US" sz="1600" b="1" dirty="0" err="1">
                <a:solidFill>
                  <a:srgbClr val="FF0000"/>
                </a:solidFill>
              </a:rPr>
              <a:t>sudo</a:t>
            </a:r>
            <a:r>
              <a:rPr lang="en-US" sz="1600" b="1" dirty="0">
                <a:solidFill>
                  <a:srgbClr val="FF0000"/>
                </a:solidFill>
              </a:rPr>
              <a:t> sed -</a:t>
            </a:r>
            <a:r>
              <a:rPr lang="en-US" sz="1600" b="1" dirty="0" err="1">
                <a:solidFill>
                  <a:srgbClr val="FF0000"/>
                </a:solidFill>
              </a:rPr>
              <a:t>i</a:t>
            </a:r>
            <a:r>
              <a:rPr lang="en-US" sz="1600" b="1" dirty="0">
                <a:solidFill>
                  <a:srgbClr val="FF0000"/>
                </a:solidFill>
              </a:rPr>
              <a:t> 's/peer/trust/' /</a:t>
            </a:r>
            <a:r>
              <a:rPr lang="en-US" sz="1600" b="1" dirty="0" err="1">
                <a:solidFill>
                  <a:srgbClr val="FF0000"/>
                </a:solidFill>
              </a:rPr>
              <a:t>etc</a:t>
            </a:r>
            <a:r>
              <a:rPr lang="en-US" sz="1600" b="1" dirty="0">
                <a:solidFill>
                  <a:srgbClr val="FF0000"/>
                </a:solidFill>
              </a:rPr>
              <a:t>/</a:t>
            </a:r>
            <a:r>
              <a:rPr lang="en-US" sz="1600" b="1" dirty="0" err="1">
                <a:solidFill>
                  <a:srgbClr val="FF0000"/>
                </a:solidFill>
              </a:rPr>
              <a:t>postgresql</a:t>
            </a:r>
            <a:r>
              <a:rPr lang="en-US" sz="1600" b="1" dirty="0">
                <a:solidFill>
                  <a:srgbClr val="FF0000"/>
                </a:solidFill>
              </a:rPr>
              <a:t>/11/main/</a:t>
            </a:r>
            <a:r>
              <a:rPr lang="en-US" sz="1600" b="1" dirty="0" err="1">
                <a:solidFill>
                  <a:srgbClr val="FF0000"/>
                </a:solidFill>
              </a:rPr>
              <a:t>pg_hba.conf</a:t>
            </a:r>
            <a:endParaRPr lang="en-US" sz="1600" b="1" dirty="0">
              <a:solidFill>
                <a:srgbClr val="FF0000"/>
              </a:solidFill>
            </a:endParaRPr>
          </a:p>
          <a:p>
            <a:endParaRPr lang="en-US" sz="1600" dirty="0"/>
          </a:p>
          <a:p>
            <a:r>
              <a:rPr lang="en-US" sz="1600" dirty="0"/>
              <a:t>Restart the PostgreSQL database for these changes to take effect.</a:t>
            </a:r>
          </a:p>
          <a:p>
            <a:pPr marL="0" indent="0">
              <a:buNone/>
            </a:pPr>
            <a:r>
              <a:rPr lang="en-US" sz="1600" dirty="0"/>
              <a:t>	</a:t>
            </a:r>
            <a:r>
              <a:rPr lang="en-US" sz="1600" b="1" dirty="0" err="1">
                <a:solidFill>
                  <a:srgbClr val="FF0000"/>
                </a:solidFill>
              </a:rPr>
              <a:t>sudo</a:t>
            </a:r>
            <a:r>
              <a:rPr lang="en-US" sz="1600" b="1" dirty="0">
                <a:solidFill>
                  <a:srgbClr val="FF0000"/>
                </a:solidFill>
              </a:rPr>
              <a:t> </a:t>
            </a:r>
            <a:r>
              <a:rPr lang="en-US" sz="1600" b="1" dirty="0" err="1">
                <a:solidFill>
                  <a:srgbClr val="FF0000"/>
                </a:solidFill>
              </a:rPr>
              <a:t>systemctl</a:t>
            </a:r>
            <a:r>
              <a:rPr lang="en-US" sz="1600" b="1" dirty="0">
                <a:solidFill>
                  <a:srgbClr val="FF0000"/>
                </a:solidFill>
              </a:rPr>
              <a:t> restart </a:t>
            </a:r>
            <a:r>
              <a:rPr lang="en-US" sz="1600" b="1" dirty="0" err="1">
                <a:solidFill>
                  <a:srgbClr val="FF0000"/>
                </a:solidFill>
              </a:rPr>
              <a:t>postgresql</a:t>
            </a:r>
            <a:endParaRPr lang="en-US" sz="1600" b="1" dirty="0">
              <a:solidFill>
                <a:srgbClr val="FF0000"/>
              </a:solidFill>
            </a:endParaRPr>
          </a:p>
          <a:p>
            <a:pPr marL="457200" lvl="1" indent="0">
              <a:buNone/>
            </a:pPr>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418242829"/>
      </p:ext>
    </p:extLst>
  </p:cSld>
  <p:clrMapOvr>
    <a:masterClrMapping/>
  </p:clrMapOvr>
  <mc:AlternateContent xmlns:mc="http://schemas.openxmlformats.org/markup-compatibility/2006" xmlns:p14="http://schemas.microsoft.com/office/powerpoint/2010/main">
    <mc:Choice Requires="p14">
      <p:transition spd="slow" p14:dur="2000" advTm="9646"/>
    </mc:Choice>
    <mc:Fallback xmlns="">
      <p:transition spd="slow" advTm="964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12</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362200"/>
            <a:ext cx="11103465" cy="4371975"/>
          </a:xfrm>
        </p:spPr>
        <p:txBody>
          <a:bodyPr>
            <a:normAutofit/>
          </a:bodyPr>
          <a:lstStyle/>
          <a:p>
            <a:r>
              <a:rPr lang="en-US" b="1" dirty="0"/>
              <a:t>Now, we must construct the </a:t>
            </a:r>
            <a:r>
              <a:rPr lang="en-US" b="1" dirty="0" err="1"/>
              <a:t>dspace</a:t>
            </a:r>
            <a:r>
              <a:rPr lang="en-US" b="1" dirty="0"/>
              <a:t> user of the </a:t>
            </a:r>
            <a:r>
              <a:rPr lang="en-US" b="1" dirty="0" err="1"/>
              <a:t>dspace</a:t>
            </a:r>
            <a:r>
              <a:rPr lang="en-US" b="1" dirty="0"/>
              <a:t> database as well as the database itself. Go to the PostgreSQL system user first.</a:t>
            </a:r>
          </a:p>
          <a:p>
            <a:pPr marL="0" indent="0">
              <a:buNone/>
            </a:pPr>
            <a:r>
              <a:rPr lang="en-US" b="1" dirty="0"/>
              <a:t>	</a:t>
            </a:r>
            <a:r>
              <a:rPr lang="en-US" b="1" dirty="0" err="1">
                <a:solidFill>
                  <a:srgbClr val="FF0000"/>
                </a:solidFill>
              </a:rPr>
              <a:t>sudo</a:t>
            </a:r>
            <a:r>
              <a:rPr lang="en-US" b="1" dirty="0">
                <a:solidFill>
                  <a:srgbClr val="FF0000"/>
                </a:solidFill>
              </a:rPr>
              <a:t> </a:t>
            </a:r>
            <a:r>
              <a:rPr lang="en-US" b="1" dirty="0" err="1">
                <a:solidFill>
                  <a:srgbClr val="FF0000"/>
                </a:solidFill>
              </a:rPr>
              <a:t>su</a:t>
            </a:r>
            <a:r>
              <a:rPr lang="en-US" b="1" dirty="0">
                <a:solidFill>
                  <a:srgbClr val="FF0000"/>
                </a:solidFill>
              </a:rPr>
              <a:t> </a:t>
            </a:r>
            <a:r>
              <a:rPr lang="en-US" b="1" dirty="0" err="1">
                <a:solidFill>
                  <a:srgbClr val="FF0000"/>
                </a:solidFill>
              </a:rPr>
              <a:t>postgres</a:t>
            </a:r>
            <a:endParaRPr lang="en-US" b="1" dirty="0">
              <a:solidFill>
                <a:srgbClr val="FF0000"/>
              </a:solidFill>
            </a:endParaRPr>
          </a:p>
          <a:p>
            <a:pPr algn="l"/>
            <a:r>
              <a:rPr lang="en-US" b="1" dirty="0"/>
              <a:t>PostgreSQL provides a default system user by name when you install the database. Then run the following command to create the database user </a:t>
            </a:r>
            <a:r>
              <a:rPr lang="en-US" b="1" dirty="0" err="1"/>
              <a:t>dspace</a:t>
            </a:r>
            <a:r>
              <a:rPr lang="en-US" b="1" dirty="0"/>
              <a:t>.</a:t>
            </a:r>
          </a:p>
          <a:p>
            <a:pPr marL="0" indent="0">
              <a:buNone/>
            </a:pPr>
            <a:r>
              <a:rPr lang="en-US" b="1" dirty="0">
                <a:solidFill>
                  <a:srgbClr val="FF0000"/>
                </a:solidFill>
              </a:rPr>
              <a:t>	</a:t>
            </a:r>
            <a:r>
              <a:rPr lang="en-US" b="1" dirty="0" err="1">
                <a:solidFill>
                  <a:srgbClr val="FF0000"/>
                </a:solidFill>
              </a:rPr>
              <a:t>createuser</a:t>
            </a:r>
            <a:r>
              <a:rPr lang="en-US" b="1" dirty="0">
                <a:solidFill>
                  <a:srgbClr val="FF0000"/>
                </a:solidFill>
              </a:rPr>
              <a:t> </a:t>
            </a:r>
            <a:r>
              <a:rPr lang="en-US" b="1" dirty="0" err="1">
                <a:solidFill>
                  <a:srgbClr val="FF0000"/>
                </a:solidFill>
              </a:rPr>
              <a:t>dspace</a:t>
            </a:r>
            <a:endParaRPr lang="en-US" b="1" dirty="0">
              <a:solidFill>
                <a:srgbClr val="FF0000"/>
              </a:solidFill>
            </a:endParaRPr>
          </a:p>
          <a:p>
            <a:pPr marL="0" indent="0">
              <a:buNone/>
            </a:pPr>
            <a:r>
              <a:rPr lang="en-US" dirty="0"/>
              <a:t>	</a:t>
            </a:r>
            <a:r>
              <a:rPr lang="en-US" b="1" dirty="0" err="1">
                <a:solidFill>
                  <a:srgbClr val="FF0000"/>
                </a:solidFill>
              </a:rPr>
              <a:t>createdb</a:t>
            </a:r>
            <a:r>
              <a:rPr lang="en-US" b="1" dirty="0">
                <a:solidFill>
                  <a:srgbClr val="FF0000"/>
                </a:solidFill>
              </a:rPr>
              <a:t> </a:t>
            </a:r>
            <a:r>
              <a:rPr lang="en-US" b="1" dirty="0" err="1">
                <a:solidFill>
                  <a:srgbClr val="FF0000"/>
                </a:solidFill>
              </a:rPr>
              <a:t>dspace</a:t>
            </a:r>
            <a:r>
              <a:rPr lang="en-US" b="1" dirty="0">
                <a:solidFill>
                  <a:srgbClr val="FF0000"/>
                </a:solidFill>
              </a:rPr>
              <a:t> -E UNICODE</a:t>
            </a:r>
          </a:p>
          <a:p>
            <a:r>
              <a:rPr lang="en-US" dirty="0"/>
              <a:t>This will construct a Unicode-encoded database called "</a:t>
            </a:r>
            <a:r>
              <a:rPr lang="en-US" dirty="0" err="1"/>
              <a:t>dspace</a:t>
            </a:r>
            <a:r>
              <a:rPr lang="en-US" dirty="0"/>
              <a:t>.“</a:t>
            </a:r>
          </a:p>
          <a:p>
            <a:r>
              <a:rPr lang="en-US" dirty="0"/>
              <a:t>Next, we need to give the database user </a:t>
            </a:r>
            <a:r>
              <a:rPr lang="en-US" dirty="0" err="1"/>
              <a:t>dspace</a:t>
            </a:r>
            <a:r>
              <a:rPr lang="en-US" dirty="0"/>
              <a:t> access to call the database we just built, also known as </a:t>
            </a:r>
            <a:r>
              <a:rPr lang="en-US" dirty="0" err="1"/>
              <a:t>dspace</a:t>
            </a:r>
            <a:r>
              <a:rPr lang="en-US" dirty="0"/>
              <a:t>. With the following single command, you can access the database shell and use the </a:t>
            </a:r>
            <a:r>
              <a:rPr lang="en-US" dirty="0" err="1"/>
              <a:t>dspace</a:t>
            </a:r>
            <a:r>
              <a:rPr lang="en-US" dirty="0"/>
              <a:t> database.</a:t>
            </a:r>
          </a:p>
          <a:p>
            <a:pPr marL="0" indent="0">
              <a:buNone/>
            </a:pPr>
            <a:r>
              <a:rPr lang="en-US" dirty="0"/>
              <a:t>	</a:t>
            </a:r>
            <a:r>
              <a:rPr lang="en-US" b="1" dirty="0" err="1">
                <a:solidFill>
                  <a:srgbClr val="FF0000"/>
                </a:solidFill>
              </a:rPr>
              <a:t>psql</a:t>
            </a:r>
            <a:r>
              <a:rPr lang="en-US" b="1" dirty="0">
                <a:solidFill>
                  <a:srgbClr val="FF0000"/>
                </a:solidFill>
              </a:rPr>
              <a:t> -d </a:t>
            </a:r>
            <a:r>
              <a:rPr lang="en-US" b="1" dirty="0" err="1">
                <a:solidFill>
                  <a:srgbClr val="FF0000"/>
                </a:solidFill>
              </a:rPr>
              <a:t>dspace</a:t>
            </a:r>
            <a:endParaRPr lang="en-US" b="1" dirty="0">
              <a:solidFill>
                <a:srgbClr val="FF0000"/>
              </a:solidFill>
            </a:endParaRPr>
          </a:p>
          <a:p>
            <a:pPr lvl="1"/>
            <a:endParaRPr lang="en-US" dirty="0"/>
          </a:p>
        </p:txBody>
      </p:sp>
    </p:spTree>
    <p:extLst>
      <p:ext uri="{BB962C8B-B14F-4D97-AF65-F5344CB8AC3E}">
        <p14:creationId xmlns:p14="http://schemas.microsoft.com/office/powerpoint/2010/main" val="3483973195"/>
      </p:ext>
    </p:extLst>
  </p:cSld>
  <p:clrMapOvr>
    <a:masterClrMapping/>
  </p:clrMapOvr>
  <mc:AlternateContent xmlns:mc="http://schemas.openxmlformats.org/markup-compatibility/2006" xmlns:p14="http://schemas.microsoft.com/office/powerpoint/2010/main">
    <mc:Choice Requires="p14">
      <p:transition spd="slow" p14:dur="2000" advTm="26132"/>
    </mc:Choice>
    <mc:Fallback xmlns="">
      <p:transition spd="slow" advTm="2613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13</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362200"/>
            <a:ext cx="11103465" cy="4371975"/>
          </a:xfrm>
        </p:spPr>
        <p:txBody>
          <a:bodyPr>
            <a:normAutofit fontScale="92500" lnSpcReduction="10000"/>
          </a:bodyPr>
          <a:lstStyle/>
          <a:p>
            <a:r>
              <a:rPr lang="en-US" b="1" dirty="0"/>
              <a:t>Setup PostgreSQL </a:t>
            </a:r>
            <a:r>
              <a:rPr lang="en-US" b="1" dirty="0" err="1"/>
              <a:t>dspace</a:t>
            </a:r>
            <a:r>
              <a:rPr lang="en-US" b="1" dirty="0"/>
              <a:t> DB user password, ownership and privileges. </a:t>
            </a:r>
          </a:p>
          <a:p>
            <a:pPr marL="0" indent="0">
              <a:buNone/>
            </a:pPr>
            <a:r>
              <a:rPr lang="en-US" b="1" dirty="0"/>
              <a:t>	</a:t>
            </a:r>
            <a:r>
              <a:rPr lang="en-US" b="1" dirty="0">
                <a:solidFill>
                  <a:srgbClr val="FF0000"/>
                </a:solidFill>
              </a:rPr>
              <a:t>ALTER ROLE </a:t>
            </a:r>
            <a:r>
              <a:rPr lang="en-US" b="1" dirty="0" err="1">
                <a:solidFill>
                  <a:srgbClr val="FF0000"/>
                </a:solidFill>
              </a:rPr>
              <a:t>dspace</a:t>
            </a:r>
            <a:r>
              <a:rPr lang="en-US" b="1" dirty="0">
                <a:solidFill>
                  <a:srgbClr val="FF0000"/>
                </a:solidFill>
              </a:rPr>
              <a:t> WITH PASSWORD 'your-</a:t>
            </a:r>
            <a:r>
              <a:rPr lang="en-US" b="1" dirty="0" err="1">
                <a:solidFill>
                  <a:srgbClr val="FF0000"/>
                </a:solidFill>
              </a:rPr>
              <a:t>db</a:t>
            </a:r>
            <a:r>
              <a:rPr lang="en-US" b="1" dirty="0">
                <a:solidFill>
                  <a:srgbClr val="FF0000"/>
                </a:solidFill>
              </a:rPr>
              <a:t>-password-here’;</a:t>
            </a:r>
          </a:p>
          <a:p>
            <a:r>
              <a:rPr lang="en-US" dirty="0"/>
              <a:t>Use your unique </a:t>
            </a:r>
            <a:r>
              <a:rPr lang="en-US" dirty="0" err="1"/>
              <a:t>dspace</a:t>
            </a:r>
            <a:r>
              <a:rPr lang="en-US" dirty="0"/>
              <a:t> database password for this on a production system.</a:t>
            </a:r>
          </a:p>
          <a:p>
            <a:r>
              <a:rPr lang="en-US" dirty="0"/>
              <a:t>Let the </a:t>
            </a:r>
            <a:r>
              <a:rPr lang="en-US" dirty="0" err="1"/>
              <a:t>dspace</a:t>
            </a:r>
            <a:r>
              <a:rPr lang="en-US" dirty="0"/>
              <a:t> DB user own the </a:t>
            </a:r>
            <a:r>
              <a:rPr lang="en-US" dirty="0" err="1"/>
              <a:t>dspace</a:t>
            </a:r>
            <a:r>
              <a:rPr lang="en-US" dirty="0"/>
              <a:t> database</a:t>
            </a:r>
          </a:p>
          <a:p>
            <a:pPr marL="0" indent="0">
              <a:buNone/>
            </a:pPr>
            <a:r>
              <a:rPr lang="en-US" b="1" dirty="0">
                <a:solidFill>
                  <a:srgbClr val="FF0000"/>
                </a:solidFill>
              </a:rPr>
              <a:t>	ALTER DATABASE </a:t>
            </a:r>
            <a:r>
              <a:rPr lang="en-US" b="1" dirty="0" err="1">
                <a:solidFill>
                  <a:srgbClr val="FF0000"/>
                </a:solidFill>
              </a:rPr>
              <a:t>dspace</a:t>
            </a:r>
            <a:r>
              <a:rPr lang="en-US" b="1" dirty="0">
                <a:solidFill>
                  <a:srgbClr val="FF0000"/>
                </a:solidFill>
              </a:rPr>
              <a:t> OWNER TO </a:t>
            </a:r>
            <a:r>
              <a:rPr lang="en-US" b="1" dirty="0" err="1">
                <a:solidFill>
                  <a:srgbClr val="FF0000"/>
                </a:solidFill>
              </a:rPr>
              <a:t>dspace</a:t>
            </a:r>
            <a:r>
              <a:rPr lang="en-US" b="1" dirty="0">
                <a:solidFill>
                  <a:srgbClr val="FF0000"/>
                </a:solidFill>
              </a:rPr>
              <a:t>;</a:t>
            </a:r>
          </a:p>
          <a:p>
            <a:r>
              <a:rPr lang="en-US" dirty="0"/>
              <a:t>Grant all privileges for the </a:t>
            </a:r>
            <a:r>
              <a:rPr lang="en-US" dirty="0" err="1"/>
              <a:t>dspace</a:t>
            </a:r>
            <a:r>
              <a:rPr lang="en-US" dirty="0"/>
              <a:t> database to the </a:t>
            </a:r>
            <a:r>
              <a:rPr lang="en-US" dirty="0" err="1"/>
              <a:t>dspace</a:t>
            </a:r>
            <a:r>
              <a:rPr lang="en-US" dirty="0"/>
              <a:t> DB user</a:t>
            </a:r>
          </a:p>
          <a:p>
            <a:pPr marL="0" indent="0">
              <a:buNone/>
            </a:pPr>
            <a:r>
              <a:rPr lang="en-US" b="1" dirty="0">
                <a:solidFill>
                  <a:srgbClr val="FF0000"/>
                </a:solidFill>
              </a:rPr>
              <a:t>	GRANT ALL PRIVILEGES ON DATABASE </a:t>
            </a:r>
            <a:r>
              <a:rPr lang="en-US" b="1" dirty="0" err="1">
                <a:solidFill>
                  <a:srgbClr val="FF0000"/>
                </a:solidFill>
              </a:rPr>
              <a:t>dspace</a:t>
            </a:r>
            <a:r>
              <a:rPr lang="en-US" b="1" dirty="0">
                <a:solidFill>
                  <a:srgbClr val="FF0000"/>
                </a:solidFill>
              </a:rPr>
              <a:t> TO </a:t>
            </a:r>
            <a:r>
              <a:rPr lang="en-US" b="1" dirty="0" err="1">
                <a:solidFill>
                  <a:srgbClr val="FF0000"/>
                </a:solidFill>
              </a:rPr>
              <a:t>dspace</a:t>
            </a:r>
            <a:r>
              <a:rPr lang="en-US" b="1" dirty="0">
                <a:solidFill>
                  <a:srgbClr val="FF0000"/>
                </a:solidFill>
              </a:rPr>
              <a:t>;</a:t>
            </a:r>
          </a:p>
          <a:p>
            <a:r>
              <a:rPr lang="en-US" dirty="0"/>
              <a:t>Add the "crypto" extension to the "</a:t>
            </a:r>
            <a:r>
              <a:rPr lang="en-US" dirty="0" err="1"/>
              <a:t>dspace</a:t>
            </a:r>
            <a:r>
              <a:rPr lang="en-US" dirty="0"/>
              <a:t>" database.</a:t>
            </a:r>
          </a:p>
          <a:p>
            <a:pPr marL="0" indent="0">
              <a:buNone/>
            </a:pPr>
            <a:r>
              <a:rPr lang="en-US" b="1" dirty="0">
                <a:solidFill>
                  <a:srgbClr val="FF0000"/>
                </a:solidFill>
              </a:rPr>
              <a:t>	CREATE EXTENSION </a:t>
            </a:r>
            <a:r>
              <a:rPr lang="en-US" b="1" dirty="0" err="1">
                <a:solidFill>
                  <a:srgbClr val="FF0000"/>
                </a:solidFill>
              </a:rPr>
              <a:t>pgcrypto</a:t>
            </a:r>
            <a:r>
              <a:rPr lang="en-US" b="1" dirty="0">
                <a:solidFill>
                  <a:srgbClr val="FF0000"/>
                </a:solidFill>
              </a:rPr>
              <a:t>;</a:t>
            </a:r>
          </a:p>
          <a:p>
            <a:r>
              <a:rPr lang="en-US" dirty="0"/>
              <a:t>Quit the database shell.  </a:t>
            </a:r>
            <a:r>
              <a:rPr lang="en-US" b="1" dirty="0">
                <a:solidFill>
                  <a:srgbClr val="FF0000"/>
                </a:solidFill>
              </a:rPr>
              <a:t> \q</a:t>
            </a:r>
          </a:p>
          <a:p>
            <a:r>
              <a:rPr lang="en-US" dirty="0"/>
              <a:t>exit from PostgreSQL. 		</a:t>
            </a:r>
            <a:r>
              <a:rPr lang="en-US" b="1" dirty="0">
                <a:solidFill>
                  <a:srgbClr val="FF0000"/>
                </a:solidFill>
              </a:rPr>
              <a:t>Exit</a:t>
            </a:r>
          </a:p>
          <a:p>
            <a:r>
              <a:rPr lang="en-US" dirty="0"/>
              <a:t>Restart PostgreSQL with the following command :  </a:t>
            </a:r>
            <a:r>
              <a:rPr lang="en-US" b="1" dirty="0" err="1">
                <a:solidFill>
                  <a:srgbClr val="FF0000"/>
                </a:solidFill>
              </a:rPr>
              <a:t>sudo</a:t>
            </a:r>
            <a:r>
              <a:rPr lang="en-US" b="1" dirty="0">
                <a:solidFill>
                  <a:srgbClr val="FF0000"/>
                </a:solidFill>
              </a:rPr>
              <a:t> </a:t>
            </a:r>
            <a:r>
              <a:rPr lang="en-US" b="1" dirty="0" err="1">
                <a:solidFill>
                  <a:srgbClr val="FF0000"/>
                </a:solidFill>
              </a:rPr>
              <a:t>systemctl</a:t>
            </a:r>
            <a:r>
              <a:rPr lang="en-US" b="1" dirty="0">
                <a:solidFill>
                  <a:srgbClr val="FF0000"/>
                </a:solidFill>
              </a:rPr>
              <a:t> restart </a:t>
            </a:r>
            <a:r>
              <a:rPr lang="en-US" b="1" dirty="0" err="1">
                <a:solidFill>
                  <a:srgbClr val="FF0000"/>
                </a:solidFill>
              </a:rPr>
              <a:t>postgresql</a:t>
            </a:r>
            <a:endParaRPr lang="en-US" b="1" dirty="0">
              <a:solidFill>
                <a:srgbClr val="FF0000"/>
              </a:solidFill>
            </a:endParaRPr>
          </a:p>
          <a:p>
            <a:endParaRPr lang="en-US" dirty="0"/>
          </a:p>
          <a:p>
            <a:pPr marL="0" indent="0">
              <a:buNone/>
            </a:pPr>
            <a:endParaRPr lang="en-US" b="1" dirty="0"/>
          </a:p>
          <a:p>
            <a:endParaRPr lang="en-US" dirty="0"/>
          </a:p>
        </p:txBody>
      </p:sp>
    </p:spTree>
    <p:extLst>
      <p:ext uri="{BB962C8B-B14F-4D97-AF65-F5344CB8AC3E}">
        <p14:creationId xmlns:p14="http://schemas.microsoft.com/office/powerpoint/2010/main" val="2277743330"/>
      </p:ext>
    </p:extLst>
  </p:cSld>
  <p:clrMapOvr>
    <a:masterClrMapping/>
  </p:clrMapOvr>
  <mc:AlternateContent xmlns:mc="http://schemas.openxmlformats.org/markup-compatibility/2006" xmlns:p14="http://schemas.microsoft.com/office/powerpoint/2010/main">
    <mc:Choice Requires="p14">
      <p:transition spd="slow" p14:dur="2000" advTm="32703"/>
    </mc:Choice>
    <mc:Fallback xmlns="">
      <p:transition spd="slow" advTm="3270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14</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362200"/>
            <a:ext cx="11103465" cy="4419600"/>
          </a:xfrm>
        </p:spPr>
        <p:txBody>
          <a:bodyPr>
            <a:normAutofit/>
          </a:bodyPr>
          <a:lstStyle/>
          <a:p>
            <a:pPr algn="l"/>
            <a:r>
              <a:rPr lang="en-US" b="1" i="0" dirty="0">
                <a:solidFill>
                  <a:srgbClr val="000000"/>
                </a:solidFill>
                <a:effectLst/>
                <a:latin typeface="arial" panose="020B0604020202020204" pitchFamily="34" charset="0"/>
              </a:rPr>
              <a:t>Install Apache </a:t>
            </a:r>
            <a:r>
              <a:rPr lang="en-US" b="1" i="0" dirty="0" err="1">
                <a:solidFill>
                  <a:srgbClr val="000000"/>
                </a:solidFill>
                <a:effectLst/>
                <a:latin typeface="arial" panose="020B0604020202020204" pitchFamily="34" charset="0"/>
              </a:rPr>
              <a:t>Solr</a:t>
            </a:r>
            <a:endParaRPr lang="en-US" b="1" i="0" dirty="0">
              <a:solidFill>
                <a:srgbClr val="000000"/>
              </a:solidFill>
              <a:effectLst/>
              <a:latin typeface="arial" panose="020B0604020202020204" pitchFamily="34" charset="0"/>
            </a:endParaRPr>
          </a:p>
          <a:p>
            <a:pPr lvl="1"/>
            <a:r>
              <a:rPr lang="en-US" b="0" i="0" dirty="0">
                <a:solidFill>
                  <a:srgbClr val="000000"/>
                </a:solidFill>
                <a:effectLst/>
                <a:latin typeface="arial" panose="020B0604020202020204" pitchFamily="34" charset="0"/>
              </a:rPr>
              <a:t>Create a directory to download and install </a:t>
            </a:r>
            <a:r>
              <a:rPr lang="en-US" b="0" i="0" dirty="0" err="1">
                <a:solidFill>
                  <a:srgbClr val="000000"/>
                </a:solidFill>
                <a:effectLst/>
                <a:latin typeface="arial" panose="020B0604020202020204" pitchFamily="34" charset="0"/>
              </a:rPr>
              <a:t>solr</a:t>
            </a:r>
            <a:endParaRPr lang="en-US" b="1" dirty="0">
              <a:solidFill>
                <a:srgbClr val="000000"/>
              </a:solidFill>
              <a:latin typeface="arial" panose="020B0604020202020204" pitchFamily="34" charset="0"/>
            </a:endParaRPr>
          </a:p>
          <a:p>
            <a:pPr marL="457200" lvl="1" indent="0">
              <a:buNone/>
            </a:pPr>
            <a:r>
              <a:rPr lang="en-US" b="1" dirty="0">
                <a:solidFill>
                  <a:srgbClr val="FF0000"/>
                </a:solidFill>
              </a:rPr>
              <a:t>	</a:t>
            </a:r>
            <a:r>
              <a:rPr lang="en-US" b="1" dirty="0" err="1">
                <a:solidFill>
                  <a:srgbClr val="FF0000"/>
                </a:solidFill>
              </a:rPr>
              <a:t>sudo</a:t>
            </a:r>
            <a:r>
              <a:rPr lang="en-US" b="1" dirty="0">
                <a:solidFill>
                  <a:srgbClr val="FF0000"/>
                </a:solidFill>
              </a:rPr>
              <a:t> </a:t>
            </a:r>
            <a:r>
              <a:rPr lang="en-US" b="1" dirty="0" err="1">
                <a:solidFill>
                  <a:srgbClr val="FF0000"/>
                </a:solidFill>
              </a:rPr>
              <a:t>mkdir</a:t>
            </a:r>
            <a:r>
              <a:rPr lang="en-US" b="1" dirty="0">
                <a:solidFill>
                  <a:srgbClr val="FF0000"/>
                </a:solidFill>
              </a:rPr>
              <a:t> /opt/solr-8</a:t>
            </a:r>
          </a:p>
          <a:p>
            <a:pPr marL="457200" lvl="1" indent="0">
              <a:buNone/>
            </a:pPr>
            <a:r>
              <a:rPr lang="en-US" b="1" dirty="0">
                <a:solidFill>
                  <a:srgbClr val="FF0000"/>
                </a:solidFill>
              </a:rPr>
              <a:t>	cd /opt/solr-8</a:t>
            </a:r>
          </a:p>
          <a:p>
            <a:pPr lvl="1"/>
            <a:r>
              <a:rPr lang="en-US" dirty="0">
                <a:solidFill>
                  <a:srgbClr val="000000"/>
                </a:solidFill>
                <a:latin typeface="arial" panose="020B0604020202020204" pitchFamily="34" charset="0"/>
              </a:rPr>
              <a:t>Change directory owner to </a:t>
            </a:r>
            <a:r>
              <a:rPr lang="en-US" dirty="0" err="1">
                <a:solidFill>
                  <a:srgbClr val="000000"/>
                </a:solidFill>
                <a:latin typeface="arial" panose="020B0604020202020204" pitchFamily="34" charset="0"/>
              </a:rPr>
              <a:t>dspace</a:t>
            </a:r>
            <a:r>
              <a:rPr lang="en-US" dirty="0">
                <a:solidFill>
                  <a:srgbClr val="000000"/>
                </a:solidFill>
                <a:latin typeface="arial" panose="020B0604020202020204" pitchFamily="34" charset="0"/>
              </a:rPr>
              <a:t> user</a:t>
            </a:r>
          </a:p>
          <a:p>
            <a:pPr marL="457200" lvl="1" indent="0">
              <a:buNone/>
            </a:pPr>
            <a:r>
              <a:rPr lang="en-US" b="1" dirty="0">
                <a:solidFill>
                  <a:srgbClr val="FF0000"/>
                </a:solidFill>
              </a:rPr>
              <a:t>	</a:t>
            </a:r>
            <a:r>
              <a:rPr lang="en-US" b="1" dirty="0" err="1">
                <a:solidFill>
                  <a:srgbClr val="FF0000"/>
                </a:solidFill>
              </a:rPr>
              <a:t>sudo</a:t>
            </a:r>
            <a:r>
              <a:rPr lang="en-US" b="1" dirty="0">
                <a:solidFill>
                  <a:srgbClr val="FF0000"/>
                </a:solidFill>
              </a:rPr>
              <a:t> </a:t>
            </a:r>
            <a:r>
              <a:rPr lang="en-US" b="1" dirty="0" err="1">
                <a:solidFill>
                  <a:srgbClr val="FF0000"/>
                </a:solidFill>
              </a:rPr>
              <a:t>chown</a:t>
            </a:r>
            <a:r>
              <a:rPr lang="en-US" b="1" dirty="0">
                <a:solidFill>
                  <a:srgbClr val="FF0000"/>
                </a:solidFill>
              </a:rPr>
              <a:t> -R </a:t>
            </a:r>
            <a:r>
              <a:rPr lang="en-US" b="1" dirty="0" err="1">
                <a:solidFill>
                  <a:srgbClr val="FF0000"/>
                </a:solidFill>
              </a:rPr>
              <a:t>dspace</a:t>
            </a:r>
            <a:r>
              <a:rPr lang="en-US" b="1" dirty="0">
                <a:solidFill>
                  <a:srgbClr val="FF0000"/>
                </a:solidFill>
              </a:rPr>
              <a:t>: </a:t>
            </a:r>
            <a:r>
              <a:rPr lang="en-US" b="1" dirty="0" err="1">
                <a:solidFill>
                  <a:srgbClr val="FF0000"/>
                </a:solidFill>
              </a:rPr>
              <a:t>dspace</a:t>
            </a:r>
            <a:r>
              <a:rPr lang="en-US" b="1" dirty="0">
                <a:solidFill>
                  <a:srgbClr val="FF0000"/>
                </a:solidFill>
              </a:rPr>
              <a:t> /opt/solr-8</a:t>
            </a:r>
          </a:p>
          <a:p>
            <a:pPr lvl="1"/>
            <a:r>
              <a:rPr lang="en-US" dirty="0">
                <a:solidFill>
                  <a:srgbClr val="000000"/>
                </a:solidFill>
                <a:latin typeface="arial" panose="020B0604020202020204" pitchFamily="34" charset="0"/>
              </a:rPr>
              <a:t>Then download solr-8 from there with the following command. And extract then move to the </a:t>
            </a:r>
            <a:r>
              <a:rPr lang="en-US" dirty="0" err="1">
                <a:solidFill>
                  <a:srgbClr val="000000"/>
                </a:solidFill>
                <a:latin typeface="arial" panose="020B0604020202020204" pitchFamily="34" charset="0"/>
              </a:rPr>
              <a:t>solr</a:t>
            </a:r>
            <a:r>
              <a:rPr lang="en-US" dirty="0">
                <a:solidFill>
                  <a:srgbClr val="000000"/>
                </a:solidFill>
                <a:latin typeface="arial" panose="020B0604020202020204" pitchFamily="34" charset="0"/>
              </a:rPr>
              <a:t> folder.</a:t>
            </a:r>
          </a:p>
          <a:p>
            <a:pPr marL="457200" lvl="1" indent="0">
              <a:buNone/>
            </a:pPr>
            <a:r>
              <a:rPr lang="da-DK" b="1" dirty="0">
                <a:solidFill>
                  <a:srgbClr val="FF0000"/>
                </a:solidFill>
              </a:rPr>
              <a:t>	wget -c </a:t>
            </a:r>
            <a:r>
              <a:rPr lang="da-DK" b="1" dirty="0">
                <a:solidFill>
                  <a:srgbClr val="FF0000"/>
                </a:solidFill>
                <a:hlinkClick r:id="rId2"/>
              </a:rPr>
              <a:t>https://downloads.apache.org/lucene/solr/8.10.1/solr-8.10.1.tgz</a:t>
            </a:r>
            <a:endParaRPr lang="da-DK" b="1" dirty="0">
              <a:solidFill>
                <a:srgbClr val="FF0000"/>
              </a:solidFill>
            </a:endParaRPr>
          </a:p>
          <a:p>
            <a:pPr marL="457200" lvl="1" indent="0">
              <a:buNone/>
            </a:pPr>
            <a:r>
              <a:rPr lang="en-US" b="1" dirty="0">
                <a:solidFill>
                  <a:srgbClr val="FF0000"/>
                </a:solidFill>
              </a:rPr>
              <a:t>	tar </a:t>
            </a:r>
            <a:r>
              <a:rPr lang="en-US" b="1" dirty="0" err="1">
                <a:solidFill>
                  <a:srgbClr val="FF0000"/>
                </a:solidFill>
              </a:rPr>
              <a:t>xvf</a:t>
            </a:r>
            <a:r>
              <a:rPr lang="en-US" b="1" dirty="0">
                <a:solidFill>
                  <a:srgbClr val="FF0000"/>
                </a:solidFill>
              </a:rPr>
              <a:t> solr-8.10.1.tgz</a:t>
            </a:r>
          </a:p>
          <a:p>
            <a:pPr marL="457200" lvl="1" indent="0">
              <a:buNone/>
            </a:pPr>
            <a:r>
              <a:rPr lang="en-US" b="1" dirty="0">
                <a:solidFill>
                  <a:srgbClr val="FF0000"/>
                </a:solidFill>
              </a:rPr>
              <a:t>	cp –r /opt/solr-8/solr-8.10.1/* / opt/solr-8 /</a:t>
            </a:r>
          </a:p>
          <a:p>
            <a:pPr lvl="1"/>
            <a:r>
              <a:rPr lang="en-US" dirty="0">
                <a:solidFill>
                  <a:srgbClr val="000000"/>
                </a:solidFill>
                <a:latin typeface="arial" panose="020B0604020202020204" pitchFamily="34" charset="0"/>
              </a:rPr>
              <a:t>Start the </a:t>
            </a:r>
            <a:r>
              <a:rPr lang="en-US" dirty="0" err="1">
                <a:solidFill>
                  <a:srgbClr val="000000"/>
                </a:solidFill>
                <a:latin typeface="arial" panose="020B0604020202020204" pitchFamily="34" charset="0"/>
              </a:rPr>
              <a:t>solr</a:t>
            </a:r>
            <a:r>
              <a:rPr lang="en-US" dirty="0">
                <a:solidFill>
                  <a:srgbClr val="000000"/>
                </a:solidFill>
                <a:latin typeface="arial" panose="020B0604020202020204" pitchFamily="34" charset="0"/>
              </a:rPr>
              <a:t>: </a:t>
            </a:r>
            <a:r>
              <a:rPr lang="en-US" b="1" dirty="0">
                <a:solidFill>
                  <a:srgbClr val="FF0000"/>
                </a:solidFill>
              </a:rPr>
              <a:t>/opt/solr-8/bin/</a:t>
            </a:r>
            <a:r>
              <a:rPr lang="en-US" b="1" dirty="0" err="1">
                <a:solidFill>
                  <a:srgbClr val="FF0000"/>
                </a:solidFill>
              </a:rPr>
              <a:t>solr</a:t>
            </a:r>
            <a:r>
              <a:rPr lang="en-US" b="1" dirty="0">
                <a:solidFill>
                  <a:srgbClr val="FF0000"/>
                </a:solidFill>
              </a:rPr>
              <a:t> start -force</a:t>
            </a:r>
          </a:p>
          <a:p>
            <a:pPr lvl="1"/>
            <a:endParaRPr lang="en-US" dirty="0">
              <a:solidFill>
                <a:srgbClr val="000000"/>
              </a:solidFill>
              <a:latin typeface="arial" panose="020B0604020202020204" pitchFamily="34" charset="0"/>
            </a:endParaRPr>
          </a:p>
          <a:p>
            <a:pPr lvl="1"/>
            <a:endParaRPr lang="en-US" b="1" dirty="0">
              <a:solidFill>
                <a:srgbClr val="FF0000"/>
              </a:solidFill>
            </a:endParaRPr>
          </a:p>
          <a:p>
            <a:pPr marL="0" indent="0">
              <a:buNone/>
            </a:pPr>
            <a:endParaRPr lang="en-US" b="1" dirty="0"/>
          </a:p>
          <a:p>
            <a:endParaRPr lang="en-US" dirty="0"/>
          </a:p>
        </p:txBody>
      </p:sp>
    </p:spTree>
    <p:extLst>
      <p:ext uri="{BB962C8B-B14F-4D97-AF65-F5344CB8AC3E}">
        <p14:creationId xmlns:p14="http://schemas.microsoft.com/office/powerpoint/2010/main" val="1373463570"/>
      </p:ext>
    </p:extLst>
  </p:cSld>
  <p:clrMapOvr>
    <a:masterClrMapping/>
  </p:clrMapOvr>
  <mc:AlternateContent xmlns:mc="http://schemas.openxmlformats.org/markup-compatibility/2006" xmlns:p14="http://schemas.microsoft.com/office/powerpoint/2010/main">
    <mc:Choice Requires="p14">
      <p:transition spd="slow" p14:dur="2000" advTm="37022"/>
    </mc:Choice>
    <mc:Fallback xmlns="">
      <p:transition spd="slow" advTm="370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15</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362200"/>
            <a:ext cx="11103465" cy="4419600"/>
          </a:xfrm>
        </p:spPr>
        <p:txBody>
          <a:bodyPr>
            <a:normAutofit/>
          </a:bodyPr>
          <a:lstStyle/>
          <a:p>
            <a:pPr algn="l"/>
            <a:r>
              <a:rPr lang="en-US" b="1" i="0" dirty="0">
                <a:solidFill>
                  <a:srgbClr val="000000"/>
                </a:solidFill>
                <a:effectLst/>
                <a:latin typeface="arial" panose="020B0604020202020204" pitchFamily="34" charset="0"/>
              </a:rPr>
              <a:t>Install Apache </a:t>
            </a:r>
            <a:r>
              <a:rPr lang="en-US" b="1" i="0" dirty="0" err="1">
                <a:solidFill>
                  <a:srgbClr val="000000"/>
                </a:solidFill>
                <a:effectLst/>
                <a:latin typeface="arial" panose="020B0604020202020204" pitchFamily="34" charset="0"/>
              </a:rPr>
              <a:t>Solr</a:t>
            </a:r>
            <a:r>
              <a:rPr lang="en-US" b="1" i="0" dirty="0">
                <a:solidFill>
                  <a:srgbClr val="000000"/>
                </a:solidFill>
                <a:effectLst/>
                <a:latin typeface="arial" panose="020B0604020202020204" pitchFamily="34" charset="0"/>
              </a:rPr>
              <a:t> cont.……</a:t>
            </a:r>
          </a:p>
          <a:p>
            <a:pPr lvl="1"/>
            <a:r>
              <a:rPr lang="en-US" b="0" i="0" dirty="0">
                <a:solidFill>
                  <a:srgbClr val="000000"/>
                </a:solidFill>
                <a:effectLst/>
                <a:latin typeface="arial" panose="020B0604020202020204" pitchFamily="34" charset="0"/>
              </a:rPr>
              <a:t>If you access http://:localhost:8983/solr in your browser, the </a:t>
            </a:r>
            <a:r>
              <a:rPr lang="en-US" b="0" i="0" dirty="0" err="1">
                <a:solidFill>
                  <a:srgbClr val="000000"/>
                </a:solidFill>
                <a:effectLst/>
                <a:latin typeface="arial" panose="020B0604020202020204" pitchFamily="34" charset="0"/>
              </a:rPr>
              <a:t>solr</a:t>
            </a:r>
            <a:r>
              <a:rPr lang="en-US" b="0" i="0" dirty="0">
                <a:solidFill>
                  <a:srgbClr val="000000"/>
                </a:solidFill>
                <a:effectLst/>
                <a:latin typeface="arial" panose="020B0604020202020204" pitchFamily="34" charset="0"/>
              </a:rPr>
              <a:t> admin panel should load.</a:t>
            </a:r>
            <a:endParaRPr lang="en-US" dirty="0">
              <a:solidFill>
                <a:srgbClr val="000000"/>
              </a:solidFill>
              <a:latin typeface="arial" panose="020B0604020202020204" pitchFamily="34" charset="0"/>
            </a:endParaRPr>
          </a:p>
          <a:p>
            <a:pPr lvl="1"/>
            <a:endParaRPr lang="en-US" b="1" dirty="0">
              <a:solidFill>
                <a:srgbClr val="FF0000"/>
              </a:solidFill>
            </a:endParaRPr>
          </a:p>
          <a:p>
            <a:pPr marL="0" indent="0">
              <a:buNone/>
            </a:pPr>
            <a:endParaRPr lang="en-US" b="1" dirty="0"/>
          </a:p>
          <a:p>
            <a:endParaRPr lang="en-US" dirty="0"/>
          </a:p>
        </p:txBody>
      </p:sp>
      <p:pic>
        <p:nvPicPr>
          <p:cNvPr id="5" name="Picture 4" descr="A screenshot of a computer&#10;&#10;Description automatically generated">
            <a:extLst>
              <a:ext uri="{FF2B5EF4-FFF2-40B4-BE49-F238E27FC236}">
                <a16:creationId xmlns:a16="http://schemas.microsoft.com/office/drawing/2014/main" id="{08500F85-75BB-499D-83E9-C776053A6308}"/>
              </a:ext>
            </a:extLst>
          </p:cNvPr>
          <p:cNvPicPr>
            <a:picLocks noChangeAspect="1"/>
          </p:cNvPicPr>
          <p:nvPr/>
        </p:nvPicPr>
        <p:blipFill rotWithShape="1">
          <a:blip r:embed="rId2"/>
          <a:srcRect l="6249" t="20958" r="19219" b="40134"/>
          <a:stretch/>
        </p:blipFill>
        <p:spPr>
          <a:xfrm>
            <a:off x="829516" y="3429000"/>
            <a:ext cx="9086850" cy="2667000"/>
          </a:xfrm>
          <a:prstGeom prst="rect">
            <a:avLst/>
          </a:prstGeom>
        </p:spPr>
      </p:pic>
    </p:spTree>
    <p:extLst>
      <p:ext uri="{BB962C8B-B14F-4D97-AF65-F5344CB8AC3E}">
        <p14:creationId xmlns:p14="http://schemas.microsoft.com/office/powerpoint/2010/main" val="136646844"/>
      </p:ext>
    </p:extLst>
  </p:cSld>
  <p:clrMapOvr>
    <a:masterClrMapping/>
  </p:clrMapOvr>
  <mc:AlternateContent xmlns:mc="http://schemas.openxmlformats.org/markup-compatibility/2006" xmlns:p14="http://schemas.microsoft.com/office/powerpoint/2010/main">
    <mc:Choice Requires="p14">
      <p:transition spd="slow" p14:dur="2000" advTm="11480"/>
    </mc:Choice>
    <mc:Fallback xmlns="">
      <p:transition spd="slow" advTm="1148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16</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362200"/>
            <a:ext cx="11103465" cy="4419600"/>
          </a:xfrm>
        </p:spPr>
        <p:txBody>
          <a:bodyPr>
            <a:normAutofit/>
          </a:bodyPr>
          <a:lstStyle/>
          <a:p>
            <a:pPr algn="l"/>
            <a:r>
              <a:rPr lang="en-US" b="1" i="0" dirty="0">
                <a:solidFill>
                  <a:srgbClr val="000000"/>
                </a:solidFill>
                <a:effectLst/>
                <a:latin typeface="arial" panose="020B0604020202020204" pitchFamily="34" charset="0"/>
              </a:rPr>
              <a:t>Install tomcat 9.0.54 servlet</a:t>
            </a:r>
          </a:p>
          <a:p>
            <a:pPr lvl="1"/>
            <a:r>
              <a:rPr lang="en-US" dirty="0">
                <a:solidFill>
                  <a:srgbClr val="000000"/>
                </a:solidFill>
                <a:latin typeface="arial" panose="020B0604020202020204" pitchFamily="34" charset="0"/>
              </a:rPr>
              <a:t>Create folder tomcat under /opt</a:t>
            </a:r>
          </a:p>
          <a:p>
            <a:pPr marL="457200" lvl="1" indent="0">
              <a:buNone/>
            </a:pPr>
            <a:r>
              <a:rPr lang="en-US" b="1" dirty="0">
                <a:solidFill>
                  <a:srgbClr val="FF0000"/>
                </a:solidFill>
              </a:rPr>
              <a:t>	</a:t>
            </a:r>
            <a:r>
              <a:rPr lang="en-US" b="1" dirty="0" err="1">
                <a:solidFill>
                  <a:srgbClr val="FF0000"/>
                </a:solidFill>
              </a:rPr>
              <a:t>sudo</a:t>
            </a:r>
            <a:r>
              <a:rPr lang="en-US" b="1" dirty="0">
                <a:solidFill>
                  <a:srgbClr val="FF0000"/>
                </a:solidFill>
              </a:rPr>
              <a:t> </a:t>
            </a:r>
            <a:r>
              <a:rPr lang="en-US" b="1" dirty="0" err="1">
                <a:solidFill>
                  <a:srgbClr val="FF0000"/>
                </a:solidFill>
              </a:rPr>
              <a:t>mkdir</a:t>
            </a:r>
            <a:r>
              <a:rPr lang="en-US" b="1" dirty="0">
                <a:solidFill>
                  <a:srgbClr val="FF0000"/>
                </a:solidFill>
              </a:rPr>
              <a:t> /opt/tomcat</a:t>
            </a:r>
          </a:p>
          <a:p>
            <a:pPr lvl="1"/>
            <a:r>
              <a:rPr lang="en-US" dirty="0">
                <a:solidFill>
                  <a:srgbClr val="000000"/>
                </a:solidFill>
                <a:latin typeface="arial" panose="020B0604020202020204" pitchFamily="34" charset="0"/>
              </a:rPr>
              <a:t>Create tomcat user</a:t>
            </a:r>
          </a:p>
          <a:p>
            <a:pPr marL="457200" lvl="1" indent="0">
              <a:buNone/>
            </a:pPr>
            <a:r>
              <a:rPr lang="en-US" b="1" dirty="0">
                <a:solidFill>
                  <a:srgbClr val="FF0000"/>
                </a:solidFill>
              </a:rPr>
              <a:t>	</a:t>
            </a:r>
            <a:r>
              <a:rPr lang="en-US" b="1" dirty="0" err="1">
                <a:solidFill>
                  <a:srgbClr val="FF0000"/>
                </a:solidFill>
              </a:rPr>
              <a:t>sudo</a:t>
            </a:r>
            <a:r>
              <a:rPr lang="en-US" b="1" dirty="0">
                <a:solidFill>
                  <a:srgbClr val="FF0000"/>
                </a:solidFill>
              </a:rPr>
              <a:t> </a:t>
            </a:r>
            <a:r>
              <a:rPr lang="en-US" b="1" dirty="0" err="1">
                <a:solidFill>
                  <a:srgbClr val="FF0000"/>
                </a:solidFill>
              </a:rPr>
              <a:t>useradd</a:t>
            </a:r>
            <a:r>
              <a:rPr lang="en-US" b="1" dirty="0">
                <a:solidFill>
                  <a:srgbClr val="FF0000"/>
                </a:solidFill>
              </a:rPr>
              <a:t> -m -U -d /opt/tomcat -s /bin/false tomcat</a:t>
            </a:r>
          </a:p>
          <a:p>
            <a:pPr lvl="1"/>
            <a:r>
              <a:rPr lang="en-US" dirty="0">
                <a:solidFill>
                  <a:srgbClr val="000000"/>
                </a:solidFill>
                <a:latin typeface="arial" panose="020B0604020202020204" pitchFamily="34" charset="0"/>
              </a:rPr>
              <a:t>Download tomcat</a:t>
            </a:r>
          </a:p>
          <a:p>
            <a:pPr marL="457200" lvl="1" indent="0">
              <a:buNone/>
            </a:pPr>
            <a:r>
              <a:rPr lang="da-DK" b="1" dirty="0">
                <a:solidFill>
                  <a:srgbClr val="FF0000"/>
                </a:solidFill>
              </a:rPr>
              <a:t>	wget -c </a:t>
            </a:r>
            <a:r>
              <a:rPr lang="da-DK" b="1" dirty="0">
                <a:solidFill>
                  <a:srgbClr val="FF0000"/>
                </a:solidFill>
                <a:hlinkClick r:id="rId2"/>
              </a:rPr>
              <a:t>https://dlcdn.apache.org/tomcat/tomcat-9/v9.0.54/bin/apache-tomcat-9.0.54.tar.gz</a:t>
            </a:r>
            <a:endParaRPr lang="da-DK" b="1" dirty="0">
              <a:solidFill>
                <a:srgbClr val="FF0000"/>
              </a:solidFill>
            </a:endParaRPr>
          </a:p>
          <a:p>
            <a:pPr lvl="1"/>
            <a:r>
              <a:rPr lang="en-US" dirty="0">
                <a:solidFill>
                  <a:srgbClr val="000000"/>
                </a:solidFill>
                <a:latin typeface="arial" panose="020B0604020202020204" pitchFamily="34" charset="0"/>
              </a:rPr>
              <a:t>Extract the downloaded tomcat</a:t>
            </a:r>
          </a:p>
          <a:p>
            <a:pPr marL="457200" lvl="1" indent="0">
              <a:buNone/>
            </a:pPr>
            <a:r>
              <a:rPr lang="en-US" b="1" dirty="0">
                <a:solidFill>
                  <a:srgbClr val="000000"/>
                </a:solidFill>
                <a:latin typeface="arial" panose="020B0604020202020204" pitchFamily="34" charset="0"/>
              </a:rPr>
              <a:t>	</a:t>
            </a:r>
            <a:r>
              <a:rPr lang="en-US" b="1" dirty="0" err="1">
                <a:solidFill>
                  <a:srgbClr val="FF0000"/>
                </a:solidFill>
              </a:rPr>
              <a:t>sudo</a:t>
            </a:r>
            <a:r>
              <a:rPr lang="en-US" b="1" dirty="0">
                <a:solidFill>
                  <a:srgbClr val="FF0000"/>
                </a:solidFill>
              </a:rPr>
              <a:t> tar </a:t>
            </a:r>
            <a:r>
              <a:rPr lang="en-US" b="1" dirty="0" err="1">
                <a:solidFill>
                  <a:srgbClr val="FF0000"/>
                </a:solidFill>
              </a:rPr>
              <a:t>xzvf</a:t>
            </a:r>
            <a:r>
              <a:rPr lang="en-US" b="1" dirty="0">
                <a:solidFill>
                  <a:srgbClr val="FF0000"/>
                </a:solidFill>
              </a:rPr>
              <a:t> apache-tomcat-9.0.54.tar.gz</a:t>
            </a:r>
          </a:p>
          <a:p>
            <a:pPr lvl="1"/>
            <a:r>
              <a:rPr lang="en-US" dirty="0">
                <a:solidFill>
                  <a:srgbClr val="000000"/>
                </a:solidFill>
                <a:latin typeface="arial" panose="020B0604020202020204" pitchFamily="34" charset="0"/>
              </a:rPr>
              <a:t>The Tomcat owner must have read/write access to the </a:t>
            </a:r>
            <a:r>
              <a:rPr lang="en-US" dirty="0" err="1">
                <a:solidFill>
                  <a:srgbClr val="000000"/>
                </a:solidFill>
                <a:latin typeface="arial" panose="020B0604020202020204" pitchFamily="34" charset="0"/>
              </a:rPr>
              <a:t>DSpace</a:t>
            </a:r>
            <a:r>
              <a:rPr lang="en-US" dirty="0">
                <a:solidFill>
                  <a:srgbClr val="000000"/>
                </a:solidFill>
                <a:latin typeface="arial" panose="020B0604020202020204" pitchFamily="34" charset="0"/>
              </a:rPr>
              <a:t> installation directory.</a:t>
            </a:r>
          </a:p>
          <a:p>
            <a:pPr marL="457200" lvl="1" indent="0">
              <a:buNone/>
            </a:pPr>
            <a:r>
              <a:rPr lang="en-US" b="1" dirty="0">
                <a:solidFill>
                  <a:srgbClr val="FF0000"/>
                </a:solidFill>
              </a:rPr>
              <a:t>	</a:t>
            </a:r>
            <a:r>
              <a:rPr lang="en-US" b="1" dirty="0" err="1">
                <a:solidFill>
                  <a:srgbClr val="FF0000"/>
                </a:solidFill>
              </a:rPr>
              <a:t>chown</a:t>
            </a:r>
            <a:r>
              <a:rPr lang="en-US" b="1" dirty="0">
                <a:solidFill>
                  <a:srgbClr val="FF0000"/>
                </a:solidFill>
              </a:rPr>
              <a:t> -R </a:t>
            </a:r>
            <a:r>
              <a:rPr lang="en-US" b="1" dirty="0" err="1">
                <a:solidFill>
                  <a:srgbClr val="FF0000"/>
                </a:solidFill>
              </a:rPr>
              <a:t>tomcat:tomcat</a:t>
            </a:r>
            <a:r>
              <a:rPr lang="en-US" b="1" dirty="0">
                <a:solidFill>
                  <a:srgbClr val="FF0000"/>
                </a:solidFill>
              </a:rPr>
              <a:t> /home/dspace7</a:t>
            </a:r>
          </a:p>
          <a:p>
            <a:endParaRPr lang="en-US" dirty="0"/>
          </a:p>
        </p:txBody>
      </p:sp>
    </p:spTree>
    <p:extLst>
      <p:ext uri="{BB962C8B-B14F-4D97-AF65-F5344CB8AC3E}">
        <p14:creationId xmlns:p14="http://schemas.microsoft.com/office/powerpoint/2010/main" val="2515464365"/>
      </p:ext>
    </p:extLst>
  </p:cSld>
  <p:clrMapOvr>
    <a:masterClrMapping/>
  </p:clrMapOvr>
  <mc:AlternateContent xmlns:mc="http://schemas.openxmlformats.org/markup-compatibility/2006" xmlns:p14="http://schemas.microsoft.com/office/powerpoint/2010/main">
    <mc:Choice Requires="p14">
      <p:transition spd="slow" p14:dur="2000" advTm="34826"/>
    </mc:Choice>
    <mc:Fallback xmlns="">
      <p:transition spd="slow" advTm="348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17</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362200"/>
            <a:ext cx="11103465" cy="4419600"/>
          </a:xfrm>
        </p:spPr>
        <p:txBody>
          <a:bodyPr>
            <a:normAutofit/>
          </a:bodyPr>
          <a:lstStyle/>
          <a:p>
            <a:pPr algn="l"/>
            <a:r>
              <a:rPr lang="en-US" b="1" i="0" dirty="0">
                <a:solidFill>
                  <a:srgbClr val="000000"/>
                </a:solidFill>
                <a:effectLst/>
                <a:latin typeface="arial" panose="020B0604020202020204" pitchFamily="34" charset="0"/>
              </a:rPr>
              <a:t>Install tomcat 9.0.54 servlet</a:t>
            </a:r>
          </a:p>
          <a:p>
            <a:pPr lvl="1"/>
            <a:r>
              <a:rPr lang="en-US" dirty="0">
                <a:solidFill>
                  <a:srgbClr val="000000"/>
                </a:solidFill>
                <a:latin typeface="arial" panose="020B0604020202020204" pitchFamily="34" charset="0"/>
              </a:rPr>
              <a:t>Need to modify or override the "</a:t>
            </a:r>
            <a:r>
              <a:rPr lang="en-US" dirty="0" err="1">
                <a:solidFill>
                  <a:srgbClr val="000000"/>
                </a:solidFill>
                <a:latin typeface="arial" panose="020B0604020202020204" pitchFamily="34" charset="0"/>
              </a:rPr>
              <a:t>tomcat.service</a:t>
            </a:r>
            <a:r>
              <a:rPr lang="en-US" dirty="0">
                <a:solidFill>
                  <a:srgbClr val="000000"/>
                </a:solidFill>
                <a:latin typeface="arial" panose="020B0604020202020204" pitchFamily="34" charset="0"/>
              </a:rPr>
              <a:t>" file.</a:t>
            </a:r>
          </a:p>
          <a:p>
            <a:pPr marL="457200" lvl="1" indent="0">
              <a:buNone/>
            </a:pPr>
            <a:endParaRPr lang="en-US" dirty="0">
              <a:solidFill>
                <a:srgbClr val="000000"/>
              </a:solidFill>
              <a:latin typeface="arial" panose="020B0604020202020204" pitchFamily="34" charset="0"/>
            </a:endParaRPr>
          </a:p>
          <a:p>
            <a:pPr marL="0" indent="0">
              <a:buNone/>
            </a:pPr>
            <a:endParaRPr lang="en-US" sz="1600" dirty="0">
              <a:solidFill>
                <a:srgbClr val="000000"/>
              </a:solidFill>
              <a:latin typeface="arial" panose="020B0604020202020204" pitchFamily="34" charset="0"/>
            </a:endParaRPr>
          </a:p>
          <a:p>
            <a:endParaRPr lang="en-US" dirty="0"/>
          </a:p>
        </p:txBody>
      </p:sp>
      <p:pic>
        <p:nvPicPr>
          <p:cNvPr id="5" name="Picture 4" descr="A screenshot of a computer&#10;&#10;Description automatically generated">
            <a:extLst>
              <a:ext uri="{FF2B5EF4-FFF2-40B4-BE49-F238E27FC236}">
                <a16:creationId xmlns:a16="http://schemas.microsoft.com/office/drawing/2014/main" id="{21B74152-B4E1-4E1B-A1AE-DD6C90A98C5B}"/>
              </a:ext>
            </a:extLst>
          </p:cNvPr>
          <p:cNvPicPr>
            <a:picLocks noChangeAspect="1"/>
          </p:cNvPicPr>
          <p:nvPr/>
        </p:nvPicPr>
        <p:blipFill rotWithShape="1">
          <a:blip r:embed="rId2"/>
          <a:srcRect l="4843" t="12482" r="32110" b="31518"/>
          <a:stretch/>
        </p:blipFill>
        <p:spPr>
          <a:xfrm>
            <a:off x="1285876" y="3248026"/>
            <a:ext cx="6485036" cy="3238500"/>
          </a:xfrm>
          <a:prstGeom prst="rect">
            <a:avLst/>
          </a:prstGeom>
        </p:spPr>
      </p:pic>
    </p:spTree>
    <p:extLst>
      <p:ext uri="{BB962C8B-B14F-4D97-AF65-F5344CB8AC3E}">
        <p14:creationId xmlns:p14="http://schemas.microsoft.com/office/powerpoint/2010/main" val="2476249497"/>
      </p:ext>
    </p:extLst>
  </p:cSld>
  <p:clrMapOvr>
    <a:masterClrMapping/>
  </p:clrMapOvr>
  <mc:AlternateContent xmlns:mc="http://schemas.openxmlformats.org/markup-compatibility/2006" xmlns:p14="http://schemas.microsoft.com/office/powerpoint/2010/main">
    <mc:Choice Requires="p14">
      <p:transition spd="slow" p14:dur="2000" advTm="20949"/>
    </mc:Choice>
    <mc:Fallback xmlns="">
      <p:transition spd="slow" advTm="2094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18</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362200"/>
            <a:ext cx="11103465" cy="4419600"/>
          </a:xfrm>
        </p:spPr>
        <p:txBody>
          <a:bodyPr>
            <a:normAutofit/>
          </a:bodyPr>
          <a:lstStyle/>
          <a:p>
            <a:pPr algn="l"/>
            <a:r>
              <a:rPr lang="en-US" b="1" i="0" dirty="0">
                <a:solidFill>
                  <a:srgbClr val="000000"/>
                </a:solidFill>
                <a:effectLst/>
                <a:latin typeface="arial" panose="020B0604020202020204" pitchFamily="34" charset="0"/>
              </a:rPr>
              <a:t>Install tomcat 9.0.54 servlet</a:t>
            </a:r>
          </a:p>
          <a:p>
            <a:pPr lvl="1"/>
            <a:r>
              <a:rPr lang="en-US" dirty="0">
                <a:solidFill>
                  <a:srgbClr val="000000"/>
                </a:solidFill>
                <a:latin typeface="arial" panose="020B0604020202020204" pitchFamily="34" charset="0"/>
              </a:rPr>
              <a:t>Modifications in [tomcat]/conf/server.xml</a:t>
            </a:r>
          </a:p>
          <a:p>
            <a:pPr marL="0" indent="0">
              <a:buNone/>
            </a:pPr>
            <a:r>
              <a:rPr lang="en-US" sz="1600" dirty="0">
                <a:solidFill>
                  <a:srgbClr val="000000"/>
                </a:solidFill>
                <a:latin typeface="arial" panose="020B0604020202020204" pitchFamily="34" charset="0"/>
              </a:rPr>
              <a:t>		&lt;!-- Define a non-SSL HTTP/1.1 Connector on port 8080 --&gt;</a:t>
            </a:r>
          </a:p>
          <a:p>
            <a:pPr marL="0" indent="0">
              <a:buNone/>
            </a:pPr>
            <a:r>
              <a:rPr lang="en-US" sz="1600" dirty="0">
                <a:solidFill>
                  <a:srgbClr val="000000"/>
                </a:solidFill>
                <a:latin typeface="arial" panose="020B0604020202020204" pitchFamily="34" charset="0"/>
              </a:rPr>
              <a:t>		&lt;Connector port="8080"</a:t>
            </a:r>
          </a:p>
          <a:p>
            <a:pPr marL="0" indent="0">
              <a:buNone/>
            </a:pP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minSpareThreads</a:t>
            </a:r>
            <a:r>
              <a:rPr lang="en-US" sz="1600" dirty="0">
                <a:solidFill>
                  <a:srgbClr val="000000"/>
                </a:solidFill>
                <a:latin typeface="arial" panose="020B0604020202020204" pitchFamily="34" charset="0"/>
              </a:rPr>
              <a:t>="25"</a:t>
            </a:r>
          </a:p>
          <a:p>
            <a:pPr marL="0" indent="0">
              <a:buNone/>
            </a:pP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enableLookups</a:t>
            </a:r>
            <a:r>
              <a:rPr lang="en-US" sz="1600" dirty="0">
                <a:solidFill>
                  <a:srgbClr val="000000"/>
                </a:solidFill>
                <a:latin typeface="arial" panose="020B0604020202020204" pitchFamily="34" charset="0"/>
              </a:rPr>
              <a:t>="false"</a:t>
            </a:r>
          </a:p>
          <a:p>
            <a:pPr marL="0" indent="0">
              <a:buNone/>
            </a:pP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redirectPort</a:t>
            </a:r>
            <a:r>
              <a:rPr lang="en-US" sz="1600" dirty="0">
                <a:solidFill>
                  <a:srgbClr val="000000"/>
                </a:solidFill>
                <a:latin typeface="arial" panose="020B0604020202020204" pitchFamily="34" charset="0"/>
              </a:rPr>
              <a:t>="8443"</a:t>
            </a:r>
          </a:p>
          <a:p>
            <a:pPr marL="0" indent="0">
              <a:buNone/>
            </a:pP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connectionTimeout</a:t>
            </a:r>
            <a:r>
              <a:rPr lang="en-US" sz="1600" dirty="0">
                <a:solidFill>
                  <a:srgbClr val="000000"/>
                </a:solidFill>
                <a:latin typeface="arial" panose="020B0604020202020204" pitchFamily="34" charset="0"/>
              </a:rPr>
              <a:t>="20000"</a:t>
            </a:r>
          </a:p>
          <a:p>
            <a:pPr marL="0" indent="0">
              <a:buNone/>
            </a:pP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disableUploadTimeout</a:t>
            </a:r>
            <a:r>
              <a:rPr lang="en-US" sz="1600" dirty="0">
                <a:solidFill>
                  <a:srgbClr val="000000"/>
                </a:solidFill>
                <a:latin typeface="arial" panose="020B0604020202020204" pitchFamily="34" charset="0"/>
              </a:rPr>
              <a:t>="true"</a:t>
            </a:r>
          </a:p>
          <a:p>
            <a:pPr marL="0" indent="0">
              <a:buNone/>
            </a:pP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URIEncoding</a:t>
            </a:r>
            <a:r>
              <a:rPr lang="en-US" sz="1600" dirty="0">
                <a:solidFill>
                  <a:srgbClr val="000000"/>
                </a:solidFill>
                <a:latin typeface="arial" panose="020B0604020202020204" pitchFamily="34" charset="0"/>
              </a:rPr>
              <a:t>="UTF-8"/&gt;</a:t>
            </a:r>
          </a:p>
          <a:p>
            <a:endParaRPr lang="en-US" dirty="0"/>
          </a:p>
        </p:txBody>
      </p:sp>
    </p:spTree>
    <p:extLst>
      <p:ext uri="{BB962C8B-B14F-4D97-AF65-F5344CB8AC3E}">
        <p14:creationId xmlns:p14="http://schemas.microsoft.com/office/powerpoint/2010/main" val="3847562535"/>
      </p:ext>
    </p:extLst>
  </p:cSld>
  <p:clrMapOvr>
    <a:masterClrMapping/>
  </p:clrMapOvr>
  <mc:AlternateContent xmlns:mc="http://schemas.openxmlformats.org/markup-compatibility/2006" xmlns:p14="http://schemas.microsoft.com/office/powerpoint/2010/main">
    <mc:Choice Requires="p14">
      <p:transition spd="slow" p14:dur="2000" advTm="9163"/>
    </mc:Choice>
    <mc:Fallback xmlns="">
      <p:transition spd="slow" advTm="916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19</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362200"/>
            <a:ext cx="11103465" cy="4419600"/>
          </a:xfrm>
        </p:spPr>
        <p:txBody>
          <a:bodyPr>
            <a:normAutofit/>
          </a:bodyPr>
          <a:lstStyle/>
          <a:p>
            <a:pPr algn="l"/>
            <a:r>
              <a:rPr lang="en-US" b="1" i="0" dirty="0">
                <a:solidFill>
                  <a:srgbClr val="000000"/>
                </a:solidFill>
                <a:effectLst/>
                <a:latin typeface="arial" panose="020B0604020202020204" pitchFamily="34" charset="0"/>
              </a:rPr>
              <a:t>Install tomcat 9.0.54 servlet</a:t>
            </a:r>
          </a:p>
          <a:p>
            <a:pPr lvl="1"/>
            <a:r>
              <a:rPr lang="en-US" dirty="0">
                <a:solidFill>
                  <a:srgbClr val="000000"/>
                </a:solidFill>
                <a:latin typeface="arial" panose="020B0604020202020204" pitchFamily="34" charset="0"/>
              </a:rPr>
              <a:t>Start the tomcat service</a:t>
            </a:r>
          </a:p>
          <a:p>
            <a:pPr marL="457200" lvl="1" indent="0">
              <a:buNone/>
            </a:pPr>
            <a:r>
              <a:rPr lang="en-US" b="1" dirty="0">
                <a:solidFill>
                  <a:srgbClr val="FF0000"/>
                </a:solidFill>
                <a:latin typeface="arial" panose="020B0604020202020204" pitchFamily="34" charset="0"/>
              </a:rPr>
              <a:t>	cd  /</a:t>
            </a:r>
            <a:r>
              <a:rPr lang="en-US" b="1" dirty="0" err="1">
                <a:solidFill>
                  <a:srgbClr val="FF0000"/>
                </a:solidFill>
                <a:latin typeface="arial" panose="020B0604020202020204" pitchFamily="34" charset="0"/>
              </a:rPr>
              <a:t>etc</a:t>
            </a:r>
            <a:r>
              <a:rPr lang="en-US" b="1" dirty="0">
                <a:solidFill>
                  <a:srgbClr val="FF0000"/>
                </a:solidFill>
                <a:latin typeface="arial" panose="020B0604020202020204" pitchFamily="34" charset="0"/>
              </a:rPr>
              <a:t>/</a:t>
            </a:r>
            <a:r>
              <a:rPr lang="en-US" b="1" dirty="0" err="1">
                <a:solidFill>
                  <a:srgbClr val="FF0000"/>
                </a:solidFill>
                <a:latin typeface="arial" panose="020B0604020202020204" pitchFamily="34" charset="0"/>
              </a:rPr>
              <a:t>systemd</a:t>
            </a:r>
            <a:r>
              <a:rPr lang="en-US" b="1" dirty="0">
                <a:solidFill>
                  <a:srgbClr val="FF0000"/>
                </a:solidFill>
                <a:latin typeface="arial" panose="020B0604020202020204" pitchFamily="34" charset="0"/>
              </a:rPr>
              <a:t>/system </a:t>
            </a:r>
          </a:p>
          <a:p>
            <a:pPr marL="457200" lvl="1" indent="0">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systemctl</a:t>
            </a:r>
            <a:r>
              <a:rPr lang="en-US" b="1" dirty="0">
                <a:solidFill>
                  <a:srgbClr val="FF0000"/>
                </a:solidFill>
                <a:latin typeface="arial" panose="020B0604020202020204" pitchFamily="34" charset="0"/>
              </a:rPr>
              <a:t> daemon-reload</a:t>
            </a:r>
          </a:p>
          <a:p>
            <a:pPr marL="457200" lvl="1" indent="0">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systemctl</a:t>
            </a:r>
            <a:r>
              <a:rPr lang="en-US" b="1" dirty="0">
                <a:solidFill>
                  <a:srgbClr val="FF0000"/>
                </a:solidFill>
                <a:latin typeface="arial" panose="020B0604020202020204" pitchFamily="34" charset="0"/>
              </a:rPr>
              <a:t> start tomcat </a:t>
            </a:r>
          </a:p>
          <a:p>
            <a:pPr marL="457200" lvl="1" indent="0">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systemctl</a:t>
            </a:r>
            <a:r>
              <a:rPr lang="en-US" b="1" dirty="0">
                <a:solidFill>
                  <a:srgbClr val="FF0000"/>
                </a:solidFill>
                <a:latin typeface="arial" panose="020B0604020202020204" pitchFamily="34" charset="0"/>
              </a:rPr>
              <a:t> status tomcat </a:t>
            </a:r>
            <a:endParaRPr lang="en-US" dirty="0">
              <a:solidFill>
                <a:srgbClr val="000000"/>
              </a:solidFill>
              <a:latin typeface="arial" panose="020B0604020202020204" pitchFamily="34" charset="0"/>
            </a:endParaRPr>
          </a:p>
          <a:p>
            <a:pPr marL="457200" lvl="1" indent="0">
              <a:buNone/>
            </a:pPr>
            <a:endParaRPr lang="en-US" dirty="0">
              <a:solidFill>
                <a:srgbClr val="000000"/>
              </a:solidFill>
              <a:latin typeface="arial" panose="020B0604020202020204" pitchFamily="34" charset="0"/>
            </a:endParaRPr>
          </a:p>
          <a:p>
            <a:pPr marL="0" indent="0">
              <a:buNone/>
            </a:pPr>
            <a:endParaRPr lang="en-US" sz="1600"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1698545092"/>
      </p:ext>
    </p:extLst>
  </p:cSld>
  <p:clrMapOvr>
    <a:masterClrMapping/>
  </p:clrMapOvr>
  <mc:AlternateContent xmlns:mc="http://schemas.openxmlformats.org/markup-compatibility/2006" xmlns:p14="http://schemas.microsoft.com/office/powerpoint/2010/main">
    <mc:Choice Requires="p14">
      <p:transition spd="slow" p14:dur="2000" advTm="8308"/>
    </mc:Choice>
    <mc:Fallback xmlns="">
      <p:transition spd="slow" advTm="830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2B5742-D468-45B7-9156-641CD4D80AD3}"/>
              </a:ext>
            </a:extLst>
          </p:cNvPr>
          <p:cNvSpPr>
            <a:spLocks noGrp="1"/>
          </p:cNvSpPr>
          <p:nvPr>
            <p:ph type="body" sz="quarter" idx="13"/>
          </p:nvPr>
        </p:nvSpPr>
        <p:spPr>
          <a:xfrm>
            <a:off x="5052287" y="1452286"/>
            <a:ext cx="6281327" cy="720000"/>
          </a:xfrm>
        </p:spPr>
        <p:txBody>
          <a:bodyPr>
            <a:normAutofit/>
          </a:bodyPr>
          <a:lstStyle/>
          <a:p>
            <a:r>
              <a:rPr lang="en-US" b="0" i="0" dirty="0" err="1">
                <a:solidFill>
                  <a:srgbClr val="424342"/>
                </a:solidFill>
                <a:effectLst/>
                <a:latin typeface="Open Sans" panose="020B0604020202020204" pitchFamily="34" charset="0"/>
              </a:rPr>
              <a:t>DSpace</a:t>
            </a:r>
            <a:r>
              <a:rPr lang="en-US" b="0" i="0" dirty="0">
                <a:solidFill>
                  <a:srgbClr val="424342"/>
                </a:solidFill>
                <a:effectLst/>
                <a:latin typeface="Open Sans" panose="020B0604020202020204" pitchFamily="34" charset="0"/>
              </a:rPr>
              <a:t> 7 is the largest release in the history.</a:t>
            </a:r>
            <a:endParaRPr lang="en-US" dirty="0"/>
          </a:p>
        </p:txBody>
      </p:sp>
      <p:sp>
        <p:nvSpPr>
          <p:cNvPr id="4" name="Text Placeholder 3">
            <a:extLst>
              <a:ext uri="{FF2B5EF4-FFF2-40B4-BE49-F238E27FC236}">
                <a16:creationId xmlns:a16="http://schemas.microsoft.com/office/drawing/2014/main" id="{D88D3AC9-532C-45CE-A886-41FE54A32E61}"/>
              </a:ext>
            </a:extLst>
          </p:cNvPr>
          <p:cNvSpPr>
            <a:spLocks noGrp="1"/>
          </p:cNvSpPr>
          <p:nvPr>
            <p:ph type="body" sz="quarter" idx="14"/>
          </p:nvPr>
        </p:nvSpPr>
        <p:spPr>
          <a:xfrm>
            <a:off x="5052287" y="2412893"/>
            <a:ext cx="6281326" cy="720000"/>
          </a:xfrm>
        </p:spPr>
        <p:txBody>
          <a:bodyPr>
            <a:normAutofit/>
          </a:bodyPr>
          <a:lstStyle/>
          <a:p>
            <a:pPr marL="0" lvl="0" indent="0" algn="l" rtl="0">
              <a:spcBef>
                <a:spcPts val="560"/>
              </a:spcBef>
              <a:spcAft>
                <a:spcPts val="0"/>
              </a:spcAft>
              <a:buNone/>
            </a:pPr>
            <a:r>
              <a:rPr lang="en-US" dirty="0"/>
              <a:t>Frontend (UI) is a Bootstrap designer</a:t>
            </a:r>
          </a:p>
        </p:txBody>
      </p:sp>
      <p:sp>
        <p:nvSpPr>
          <p:cNvPr id="5" name="Text Placeholder 4">
            <a:extLst>
              <a:ext uri="{FF2B5EF4-FFF2-40B4-BE49-F238E27FC236}">
                <a16:creationId xmlns:a16="http://schemas.microsoft.com/office/drawing/2014/main" id="{CB033E00-5119-4205-BD29-9D1A753BE3C3}"/>
              </a:ext>
            </a:extLst>
          </p:cNvPr>
          <p:cNvSpPr>
            <a:spLocks noGrp="1"/>
          </p:cNvSpPr>
          <p:nvPr>
            <p:ph type="body" sz="quarter" idx="15"/>
          </p:nvPr>
        </p:nvSpPr>
        <p:spPr>
          <a:xfrm>
            <a:off x="5098777" y="3394279"/>
            <a:ext cx="6234836" cy="720000"/>
          </a:xfrm>
        </p:spPr>
        <p:txBody>
          <a:bodyPr>
            <a:normAutofit/>
          </a:bodyPr>
          <a:lstStyle/>
          <a:p>
            <a:pPr marL="0" lvl="0" indent="0" algn="l" rtl="0">
              <a:spcBef>
                <a:spcPts val="560"/>
              </a:spcBef>
              <a:spcAft>
                <a:spcPts val="0"/>
              </a:spcAft>
              <a:buNone/>
            </a:pPr>
            <a:r>
              <a:rPr lang="en-US" dirty="0"/>
              <a:t>Backend is now one webapp</a:t>
            </a:r>
          </a:p>
        </p:txBody>
      </p:sp>
      <p:sp>
        <p:nvSpPr>
          <p:cNvPr id="6" name="Text Placeholder 5">
            <a:extLst>
              <a:ext uri="{FF2B5EF4-FFF2-40B4-BE49-F238E27FC236}">
                <a16:creationId xmlns:a16="http://schemas.microsoft.com/office/drawing/2014/main" id="{0C0A6450-4901-4648-A1D8-F9E19429FA66}"/>
              </a:ext>
            </a:extLst>
          </p:cNvPr>
          <p:cNvSpPr>
            <a:spLocks noGrp="1"/>
          </p:cNvSpPr>
          <p:nvPr>
            <p:ph type="body" sz="quarter" idx="16"/>
          </p:nvPr>
        </p:nvSpPr>
        <p:spPr>
          <a:xfrm>
            <a:off x="5114339" y="4352461"/>
            <a:ext cx="6234836" cy="720000"/>
          </a:xfrm>
        </p:spPr>
        <p:txBody>
          <a:bodyPr>
            <a:normAutofit/>
          </a:bodyPr>
          <a:lstStyle/>
          <a:p>
            <a:r>
              <a:rPr lang="en" dirty="0"/>
              <a:t>Security &amp; Stability are Priority</a:t>
            </a:r>
            <a:endParaRPr lang="en-US" dirty="0"/>
          </a:p>
        </p:txBody>
      </p:sp>
      <p:sp>
        <p:nvSpPr>
          <p:cNvPr id="9" name="Text Placeholder 8">
            <a:extLst>
              <a:ext uri="{FF2B5EF4-FFF2-40B4-BE49-F238E27FC236}">
                <a16:creationId xmlns:a16="http://schemas.microsoft.com/office/drawing/2014/main" id="{246A07C8-F3A3-4A79-ADA4-D3DF410E6827}"/>
              </a:ext>
            </a:extLst>
          </p:cNvPr>
          <p:cNvSpPr>
            <a:spLocks noGrp="1"/>
          </p:cNvSpPr>
          <p:nvPr>
            <p:ph type="body" sz="quarter" idx="17"/>
          </p:nvPr>
        </p:nvSpPr>
        <p:spPr>
          <a:xfrm>
            <a:off x="5098777" y="5392249"/>
            <a:ext cx="6234836" cy="720000"/>
          </a:xfrm>
        </p:spPr>
        <p:txBody>
          <a:bodyPr>
            <a:normAutofit/>
          </a:bodyPr>
          <a:lstStyle/>
          <a:p>
            <a:r>
              <a:rPr lang="en" dirty="0"/>
              <a:t>Upgrade from DSpace older versions</a:t>
            </a:r>
            <a:endParaRPr lang="en-US" dirty="0"/>
          </a:p>
        </p:txBody>
      </p:sp>
      <p:sp>
        <p:nvSpPr>
          <p:cNvPr id="7" name="Slide Number Placeholder 6">
            <a:extLst>
              <a:ext uri="{FF2B5EF4-FFF2-40B4-BE49-F238E27FC236}">
                <a16:creationId xmlns:a16="http://schemas.microsoft.com/office/drawing/2014/main" id="{6B48CA6F-C72D-F944-B10D-0504BB669B47}"/>
              </a:ext>
            </a:extLst>
          </p:cNvPr>
          <p:cNvSpPr>
            <a:spLocks noGrp="1"/>
          </p:cNvSpPr>
          <p:nvPr>
            <p:ph type="sldNum" sz="quarter" idx="12"/>
          </p:nvPr>
        </p:nvSpPr>
        <p:spPr/>
        <p:txBody>
          <a:bodyPr/>
          <a:lstStyle/>
          <a:p>
            <a:fld id="{9FF96B15-8338-45D5-A943-561235072D66}" type="slidenum">
              <a:rPr lang="en-US" smtClean="0"/>
              <a:t>2</a:t>
            </a:fld>
            <a:endParaRPr lang="en-US" dirty="0"/>
          </a:p>
        </p:txBody>
      </p:sp>
      <p:grpSp>
        <p:nvGrpSpPr>
          <p:cNvPr id="8" name="Group 7">
            <a:extLst>
              <a:ext uri="{FF2B5EF4-FFF2-40B4-BE49-F238E27FC236}">
                <a16:creationId xmlns:a16="http://schemas.microsoft.com/office/drawing/2014/main" id="{2043DE68-5995-4D4B-8370-7386B8D63042}"/>
              </a:ext>
            </a:extLst>
          </p:cNvPr>
          <p:cNvGrpSpPr/>
          <p:nvPr/>
        </p:nvGrpSpPr>
        <p:grpSpPr>
          <a:xfrm>
            <a:off x="1133356" y="609404"/>
            <a:ext cx="2486666" cy="2605495"/>
            <a:chOff x="1898594" y="1063416"/>
            <a:chExt cx="2062600" cy="3001025"/>
          </a:xfrm>
        </p:grpSpPr>
        <p:sp>
          <p:nvSpPr>
            <p:cNvPr id="10" name="Google Shape;176;p24">
              <a:extLst>
                <a:ext uri="{FF2B5EF4-FFF2-40B4-BE49-F238E27FC236}">
                  <a16:creationId xmlns:a16="http://schemas.microsoft.com/office/drawing/2014/main" id="{45B126F5-896E-4883-904E-1DC84F719AF1}"/>
                </a:ext>
              </a:extLst>
            </p:cNvPr>
            <p:cNvSpPr/>
            <p:nvPr/>
          </p:nvSpPr>
          <p:spPr>
            <a:xfrm>
              <a:off x="1898594" y="1482641"/>
              <a:ext cx="2055000" cy="2581800"/>
            </a:xfrm>
            <a:prstGeom prst="rect">
              <a:avLst/>
            </a:prstGeom>
            <a:noFill/>
            <a:ln w="38100" cap="flat" cmpd="sng">
              <a:solidFill>
                <a:srgbClr val="92C6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201;p24">
              <a:extLst>
                <a:ext uri="{FF2B5EF4-FFF2-40B4-BE49-F238E27FC236}">
                  <a16:creationId xmlns:a16="http://schemas.microsoft.com/office/drawing/2014/main" id="{21FF9437-249E-4F38-ACD8-13EA6ABE62AB}"/>
                </a:ext>
              </a:extLst>
            </p:cNvPr>
            <p:cNvPicPr preferRelativeResize="0"/>
            <p:nvPr/>
          </p:nvPicPr>
          <p:blipFill>
            <a:blip r:embed="rId2">
              <a:alphaModFix/>
            </a:blip>
            <a:stretch>
              <a:fillRect/>
            </a:stretch>
          </p:blipFill>
          <p:spPr>
            <a:xfrm>
              <a:off x="2437221" y="3353938"/>
              <a:ext cx="1058100" cy="647401"/>
            </a:xfrm>
            <a:prstGeom prst="rect">
              <a:avLst/>
            </a:prstGeom>
            <a:noFill/>
            <a:ln>
              <a:noFill/>
            </a:ln>
          </p:spPr>
        </p:pic>
        <p:sp>
          <p:nvSpPr>
            <p:cNvPr id="12" name="Google Shape;203;p24">
              <a:extLst>
                <a:ext uri="{FF2B5EF4-FFF2-40B4-BE49-F238E27FC236}">
                  <a16:creationId xmlns:a16="http://schemas.microsoft.com/office/drawing/2014/main" id="{1393D86A-113E-4E0D-A389-A99945A2F632}"/>
                </a:ext>
              </a:extLst>
            </p:cNvPr>
            <p:cNvSpPr txBox="1"/>
            <p:nvPr/>
          </p:nvSpPr>
          <p:spPr>
            <a:xfrm>
              <a:off x="1906194" y="1063416"/>
              <a:ext cx="2055000" cy="51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92C644"/>
                  </a:solidFill>
                  <a:latin typeface="Verdana"/>
                  <a:ea typeface="Verdana"/>
                  <a:cs typeface="Verdana"/>
                  <a:sym typeface="Verdana"/>
                </a:rPr>
                <a:t>Front End</a:t>
              </a:r>
              <a:endParaRPr sz="1800" b="1">
                <a:solidFill>
                  <a:srgbClr val="92C644"/>
                </a:solidFill>
                <a:latin typeface="Verdana"/>
                <a:ea typeface="Verdana"/>
                <a:cs typeface="Verdana"/>
                <a:sym typeface="Verdana"/>
              </a:endParaRPr>
            </a:p>
          </p:txBody>
        </p:sp>
        <p:pic>
          <p:nvPicPr>
            <p:cNvPr id="13" name="Google Shape;213;p24" descr="Picture1.png">
              <a:extLst>
                <a:ext uri="{FF2B5EF4-FFF2-40B4-BE49-F238E27FC236}">
                  <a16:creationId xmlns:a16="http://schemas.microsoft.com/office/drawing/2014/main" id="{B32568A8-215C-4E1A-B242-F25204AE2C1F}"/>
                </a:ext>
              </a:extLst>
            </p:cNvPr>
            <p:cNvPicPr preferRelativeResize="0"/>
            <p:nvPr/>
          </p:nvPicPr>
          <p:blipFill>
            <a:blip r:embed="rId3">
              <a:alphaModFix/>
            </a:blip>
            <a:stretch>
              <a:fillRect/>
            </a:stretch>
          </p:blipFill>
          <p:spPr>
            <a:xfrm>
              <a:off x="2152327" y="1428867"/>
              <a:ext cx="1410316" cy="1410300"/>
            </a:xfrm>
            <a:prstGeom prst="rect">
              <a:avLst/>
            </a:prstGeom>
            <a:noFill/>
            <a:ln>
              <a:noFill/>
            </a:ln>
          </p:spPr>
        </p:pic>
        <p:pic>
          <p:nvPicPr>
            <p:cNvPr id="14" name="Google Shape;214;p24">
              <a:extLst>
                <a:ext uri="{FF2B5EF4-FFF2-40B4-BE49-F238E27FC236}">
                  <a16:creationId xmlns:a16="http://schemas.microsoft.com/office/drawing/2014/main" id="{C5B43D6A-E02A-44AA-BC45-8EF396D03B10}"/>
                </a:ext>
              </a:extLst>
            </p:cNvPr>
            <p:cNvPicPr preferRelativeResize="0"/>
            <p:nvPr/>
          </p:nvPicPr>
          <p:blipFill>
            <a:blip r:embed="rId4">
              <a:alphaModFix/>
            </a:blip>
            <a:stretch>
              <a:fillRect/>
            </a:stretch>
          </p:blipFill>
          <p:spPr>
            <a:xfrm>
              <a:off x="3260645" y="2184301"/>
              <a:ext cx="674525" cy="624239"/>
            </a:xfrm>
            <a:prstGeom prst="rect">
              <a:avLst/>
            </a:prstGeom>
            <a:noFill/>
            <a:ln>
              <a:noFill/>
            </a:ln>
          </p:spPr>
        </p:pic>
      </p:grpSp>
      <p:grpSp>
        <p:nvGrpSpPr>
          <p:cNvPr id="37" name="Group 36">
            <a:extLst>
              <a:ext uri="{FF2B5EF4-FFF2-40B4-BE49-F238E27FC236}">
                <a16:creationId xmlns:a16="http://schemas.microsoft.com/office/drawing/2014/main" id="{65F19229-F261-4CD5-B9C3-17B5A57115F9}"/>
              </a:ext>
            </a:extLst>
          </p:cNvPr>
          <p:cNvGrpSpPr/>
          <p:nvPr/>
        </p:nvGrpSpPr>
        <p:grpSpPr>
          <a:xfrm>
            <a:off x="1179316" y="3431888"/>
            <a:ext cx="2440706" cy="2685046"/>
            <a:chOff x="4715800" y="377325"/>
            <a:chExt cx="4116600" cy="4612700"/>
          </a:xfrm>
        </p:grpSpPr>
        <p:sp>
          <p:nvSpPr>
            <p:cNvPr id="15" name="Google Shape;177;p24">
              <a:extLst>
                <a:ext uri="{FF2B5EF4-FFF2-40B4-BE49-F238E27FC236}">
                  <a16:creationId xmlns:a16="http://schemas.microsoft.com/office/drawing/2014/main" id="{4D04E3C7-1A43-4782-8ED2-4CAAC689404A}"/>
                </a:ext>
              </a:extLst>
            </p:cNvPr>
            <p:cNvSpPr/>
            <p:nvPr/>
          </p:nvSpPr>
          <p:spPr>
            <a:xfrm>
              <a:off x="4715800" y="753425"/>
              <a:ext cx="4116600" cy="4236600"/>
            </a:xfrm>
            <a:prstGeom prst="rect">
              <a:avLst/>
            </a:prstGeom>
            <a:noFill/>
            <a:ln w="38100" cap="flat" cmpd="sng">
              <a:solidFill>
                <a:srgbClr val="92C6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80;p24">
              <a:extLst>
                <a:ext uri="{FF2B5EF4-FFF2-40B4-BE49-F238E27FC236}">
                  <a16:creationId xmlns:a16="http://schemas.microsoft.com/office/drawing/2014/main" id="{7877FE8A-5DF9-438E-BFA6-04B8BB500E0E}"/>
                </a:ext>
              </a:extLst>
            </p:cNvPr>
            <p:cNvGrpSpPr/>
            <p:nvPr/>
          </p:nvGrpSpPr>
          <p:grpSpPr>
            <a:xfrm>
              <a:off x="8007025" y="4145875"/>
              <a:ext cx="620700" cy="763500"/>
              <a:chOff x="8007025" y="3536275"/>
              <a:chExt cx="620700" cy="763500"/>
            </a:xfrm>
          </p:grpSpPr>
          <p:sp>
            <p:nvSpPr>
              <p:cNvPr id="17" name="Google Shape;181;p24">
                <a:extLst>
                  <a:ext uri="{FF2B5EF4-FFF2-40B4-BE49-F238E27FC236}">
                    <a16:creationId xmlns:a16="http://schemas.microsoft.com/office/drawing/2014/main" id="{C7EB203F-B989-4591-B3E1-5851E8D3B8D9}"/>
                  </a:ext>
                </a:extLst>
              </p:cNvPr>
              <p:cNvSpPr/>
              <p:nvPr/>
            </p:nvSpPr>
            <p:spPr>
              <a:xfrm>
                <a:off x="8007025" y="3536275"/>
                <a:ext cx="315900" cy="458700"/>
              </a:xfrm>
              <a:prstGeom prst="foldedCorner">
                <a:avLst>
                  <a:gd name="adj" fmla="val 16667"/>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2;p24">
                <a:extLst>
                  <a:ext uri="{FF2B5EF4-FFF2-40B4-BE49-F238E27FC236}">
                    <a16:creationId xmlns:a16="http://schemas.microsoft.com/office/drawing/2014/main" id="{620D7671-6BF5-4259-B8D2-25F53E788FE6}"/>
                  </a:ext>
                </a:extLst>
              </p:cNvPr>
              <p:cNvSpPr/>
              <p:nvPr/>
            </p:nvSpPr>
            <p:spPr>
              <a:xfrm>
                <a:off x="8083225" y="3612475"/>
                <a:ext cx="315900" cy="458700"/>
              </a:xfrm>
              <a:prstGeom prst="foldedCorner">
                <a:avLst>
                  <a:gd name="adj" fmla="val 16667"/>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3;p24">
                <a:extLst>
                  <a:ext uri="{FF2B5EF4-FFF2-40B4-BE49-F238E27FC236}">
                    <a16:creationId xmlns:a16="http://schemas.microsoft.com/office/drawing/2014/main" id="{39FAC245-B864-49CC-884A-7DBC2993B029}"/>
                  </a:ext>
                </a:extLst>
              </p:cNvPr>
              <p:cNvSpPr/>
              <p:nvPr/>
            </p:nvSpPr>
            <p:spPr>
              <a:xfrm>
                <a:off x="8159425" y="3688675"/>
                <a:ext cx="315900" cy="458700"/>
              </a:xfrm>
              <a:prstGeom prst="foldedCorner">
                <a:avLst>
                  <a:gd name="adj" fmla="val 16667"/>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4;p24">
                <a:extLst>
                  <a:ext uri="{FF2B5EF4-FFF2-40B4-BE49-F238E27FC236}">
                    <a16:creationId xmlns:a16="http://schemas.microsoft.com/office/drawing/2014/main" id="{8E85C761-85CB-477E-88F4-E3EB6B360655}"/>
                  </a:ext>
                </a:extLst>
              </p:cNvPr>
              <p:cNvSpPr/>
              <p:nvPr/>
            </p:nvSpPr>
            <p:spPr>
              <a:xfrm>
                <a:off x="8235625" y="3764875"/>
                <a:ext cx="315900" cy="458700"/>
              </a:xfrm>
              <a:prstGeom prst="foldedCorner">
                <a:avLst>
                  <a:gd name="adj" fmla="val 16667"/>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5;p24">
                <a:extLst>
                  <a:ext uri="{FF2B5EF4-FFF2-40B4-BE49-F238E27FC236}">
                    <a16:creationId xmlns:a16="http://schemas.microsoft.com/office/drawing/2014/main" id="{A36F52C4-7342-49A4-ADC2-ECCEB3BBE99A}"/>
                  </a:ext>
                </a:extLst>
              </p:cNvPr>
              <p:cNvSpPr/>
              <p:nvPr/>
            </p:nvSpPr>
            <p:spPr>
              <a:xfrm>
                <a:off x="8311825" y="3841075"/>
                <a:ext cx="315900" cy="458700"/>
              </a:xfrm>
              <a:prstGeom prst="foldedCorner">
                <a:avLst>
                  <a:gd name="adj" fmla="val 16667"/>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87;p24">
              <a:extLst>
                <a:ext uri="{FF2B5EF4-FFF2-40B4-BE49-F238E27FC236}">
                  <a16:creationId xmlns:a16="http://schemas.microsoft.com/office/drawing/2014/main" id="{0C559C28-D899-4426-9CA7-D85621BBA32B}"/>
                </a:ext>
              </a:extLst>
            </p:cNvPr>
            <p:cNvGrpSpPr/>
            <p:nvPr/>
          </p:nvGrpSpPr>
          <p:grpSpPr>
            <a:xfrm>
              <a:off x="7682900" y="1855988"/>
              <a:ext cx="1058100" cy="699300"/>
              <a:chOff x="7656100" y="1168575"/>
              <a:chExt cx="1058100" cy="699300"/>
            </a:xfrm>
          </p:grpSpPr>
          <p:sp>
            <p:nvSpPr>
              <p:cNvPr id="24" name="Google Shape;188;p24">
                <a:extLst>
                  <a:ext uri="{FF2B5EF4-FFF2-40B4-BE49-F238E27FC236}">
                    <a16:creationId xmlns:a16="http://schemas.microsoft.com/office/drawing/2014/main" id="{46D1E3C5-4B27-404C-83E1-ACC477F26C6B}"/>
                  </a:ext>
                </a:extLst>
              </p:cNvPr>
              <p:cNvSpPr/>
              <p:nvPr/>
            </p:nvSpPr>
            <p:spPr>
              <a:xfrm>
                <a:off x="7656100" y="1168575"/>
                <a:ext cx="1058100" cy="699300"/>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189;p24">
                <a:extLst>
                  <a:ext uri="{FF2B5EF4-FFF2-40B4-BE49-F238E27FC236}">
                    <a16:creationId xmlns:a16="http://schemas.microsoft.com/office/drawing/2014/main" id="{E70C99E5-4282-4A9B-A84A-61DF5B134C38}"/>
                  </a:ext>
                </a:extLst>
              </p:cNvPr>
              <p:cNvPicPr preferRelativeResize="0"/>
              <p:nvPr/>
            </p:nvPicPr>
            <p:blipFill>
              <a:blip r:embed="rId5">
                <a:alphaModFix/>
              </a:blip>
              <a:stretch>
                <a:fillRect/>
              </a:stretch>
            </p:blipFill>
            <p:spPr>
              <a:xfrm>
                <a:off x="7734124" y="1250275"/>
                <a:ext cx="907750" cy="458699"/>
              </a:xfrm>
              <a:prstGeom prst="rect">
                <a:avLst/>
              </a:prstGeom>
              <a:noFill/>
              <a:ln>
                <a:noFill/>
              </a:ln>
            </p:spPr>
          </p:pic>
        </p:grpSp>
        <p:pic>
          <p:nvPicPr>
            <p:cNvPr id="26" name="Google Shape;191;p24">
              <a:extLst>
                <a:ext uri="{FF2B5EF4-FFF2-40B4-BE49-F238E27FC236}">
                  <a16:creationId xmlns:a16="http://schemas.microsoft.com/office/drawing/2014/main" id="{B5E33497-9104-4A0E-9F87-4E2ECF469207}"/>
                </a:ext>
              </a:extLst>
            </p:cNvPr>
            <p:cNvPicPr preferRelativeResize="0"/>
            <p:nvPr/>
          </p:nvPicPr>
          <p:blipFill>
            <a:blip r:embed="rId6">
              <a:alphaModFix/>
            </a:blip>
            <a:stretch>
              <a:fillRect/>
            </a:stretch>
          </p:blipFill>
          <p:spPr>
            <a:xfrm>
              <a:off x="4937350" y="811489"/>
              <a:ext cx="1220388" cy="1220436"/>
            </a:xfrm>
            <a:prstGeom prst="rect">
              <a:avLst/>
            </a:prstGeom>
            <a:noFill/>
            <a:ln>
              <a:noFill/>
            </a:ln>
          </p:spPr>
        </p:pic>
        <p:sp>
          <p:nvSpPr>
            <p:cNvPr id="27" name="Google Shape;192;p24">
              <a:extLst>
                <a:ext uri="{FF2B5EF4-FFF2-40B4-BE49-F238E27FC236}">
                  <a16:creationId xmlns:a16="http://schemas.microsoft.com/office/drawing/2014/main" id="{C5ACA99E-79B2-49E1-91F1-741DA1624331}"/>
                </a:ext>
              </a:extLst>
            </p:cNvPr>
            <p:cNvSpPr/>
            <p:nvPr/>
          </p:nvSpPr>
          <p:spPr>
            <a:xfrm>
              <a:off x="7488082" y="2631490"/>
              <a:ext cx="1203018" cy="1106813"/>
            </a:xfrm>
            <a:prstGeom prst="can">
              <a:avLst>
                <a:gd name="adj" fmla="val 25000"/>
              </a:avLst>
            </a:prstGeom>
            <a:solidFill>
              <a:srgbClr val="CCCCCC"/>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Database</a:t>
              </a:r>
              <a:endParaRPr b="1" dirty="0"/>
            </a:p>
          </p:txBody>
        </p:sp>
        <p:pic>
          <p:nvPicPr>
            <p:cNvPr id="28" name="Google Shape;193;p24">
              <a:extLst>
                <a:ext uri="{FF2B5EF4-FFF2-40B4-BE49-F238E27FC236}">
                  <a16:creationId xmlns:a16="http://schemas.microsoft.com/office/drawing/2014/main" id="{0198E591-411F-4D16-B8D2-6A959C9B698B}"/>
                </a:ext>
              </a:extLst>
            </p:cNvPr>
            <p:cNvPicPr preferRelativeResize="0"/>
            <p:nvPr/>
          </p:nvPicPr>
          <p:blipFill>
            <a:blip r:embed="rId7">
              <a:alphaModFix/>
            </a:blip>
            <a:stretch>
              <a:fillRect/>
            </a:stretch>
          </p:blipFill>
          <p:spPr>
            <a:xfrm>
              <a:off x="4999350" y="2008150"/>
              <a:ext cx="1698935" cy="458700"/>
            </a:xfrm>
            <a:prstGeom prst="rect">
              <a:avLst/>
            </a:prstGeom>
            <a:noFill/>
            <a:ln>
              <a:noFill/>
            </a:ln>
          </p:spPr>
        </p:pic>
        <p:pic>
          <p:nvPicPr>
            <p:cNvPr id="29" name="Google Shape;194;p24">
              <a:extLst>
                <a:ext uri="{FF2B5EF4-FFF2-40B4-BE49-F238E27FC236}">
                  <a16:creationId xmlns:a16="http://schemas.microsoft.com/office/drawing/2014/main" id="{D5F4926F-E100-4482-8528-38632279C93D}"/>
                </a:ext>
              </a:extLst>
            </p:cNvPr>
            <p:cNvPicPr preferRelativeResize="0"/>
            <p:nvPr/>
          </p:nvPicPr>
          <p:blipFill>
            <a:blip r:embed="rId8">
              <a:alphaModFix/>
            </a:blip>
            <a:stretch>
              <a:fillRect/>
            </a:stretch>
          </p:blipFill>
          <p:spPr>
            <a:xfrm>
              <a:off x="5035875" y="2653978"/>
              <a:ext cx="733425" cy="513397"/>
            </a:xfrm>
            <a:prstGeom prst="rect">
              <a:avLst/>
            </a:prstGeom>
            <a:noFill/>
            <a:ln>
              <a:noFill/>
            </a:ln>
          </p:spPr>
        </p:pic>
        <p:pic>
          <p:nvPicPr>
            <p:cNvPr id="30" name="Google Shape;196;p24">
              <a:extLst>
                <a:ext uri="{FF2B5EF4-FFF2-40B4-BE49-F238E27FC236}">
                  <a16:creationId xmlns:a16="http://schemas.microsoft.com/office/drawing/2014/main" id="{57CFC839-8006-4AA8-8C06-4252CD677296}"/>
                </a:ext>
              </a:extLst>
            </p:cNvPr>
            <p:cNvPicPr preferRelativeResize="0"/>
            <p:nvPr/>
          </p:nvPicPr>
          <p:blipFill>
            <a:blip r:embed="rId9">
              <a:alphaModFix/>
            </a:blip>
            <a:stretch>
              <a:fillRect/>
            </a:stretch>
          </p:blipFill>
          <p:spPr>
            <a:xfrm>
              <a:off x="5060475" y="3294976"/>
              <a:ext cx="674525" cy="730724"/>
            </a:xfrm>
            <a:prstGeom prst="rect">
              <a:avLst/>
            </a:prstGeom>
            <a:noFill/>
            <a:ln>
              <a:noFill/>
            </a:ln>
          </p:spPr>
        </p:pic>
        <p:grpSp>
          <p:nvGrpSpPr>
            <p:cNvPr id="31" name="Google Shape;198;p24">
              <a:extLst>
                <a:ext uri="{FF2B5EF4-FFF2-40B4-BE49-F238E27FC236}">
                  <a16:creationId xmlns:a16="http://schemas.microsoft.com/office/drawing/2014/main" id="{5C1E279D-5270-4A72-91E9-AF2F400B5E64}"/>
                </a:ext>
              </a:extLst>
            </p:cNvPr>
            <p:cNvGrpSpPr/>
            <p:nvPr/>
          </p:nvGrpSpPr>
          <p:grpSpPr>
            <a:xfrm>
              <a:off x="7682927" y="939347"/>
              <a:ext cx="1058034" cy="730735"/>
              <a:chOff x="2072656" y="2585175"/>
              <a:chExt cx="1625994" cy="1088700"/>
            </a:xfrm>
          </p:grpSpPr>
          <p:sp>
            <p:nvSpPr>
              <p:cNvPr id="32" name="Google Shape;199;p24">
                <a:extLst>
                  <a:ext uri="{FF2B5EF4-FFF2-40B4-BE49-F238E27FC236}">
                    <a16:creationId xmlns:a16="http://schemas.microsoft.com/office/drawing/2014/main" id="{D68AE99D-AB49-4C63-86B1-648EB20DFAB1}"/>
                  </a:ext>
                </a:extLst>
              </p:cNvPr>
              <p:cNvSpPr/>
              <p:nvPr/>
            </p:nvSpPr>
            <p:spPr>
              <a:xfrm>
                <a:off x="2072656" y="2585175"/>
                <a:ext cx="1579200" cy="1088700"/>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200;p24">
                <a:extLst>
                  <a:ext uri="{FF2B5EF4-FFF2-40B4-BE49-F238E27FC236}">
                    <a16:creationId xmlns:a16="http://schemas.microsoft.com/office/drawing/2014/main" id="{1902C934-7EFA-43C6-97BE-94BDE5F4BED9}"/>
                  </a:ext>
                </a:extLst>
              </p:cNvPr>
              <p:cNvPicPr preferRelativeResize="0"/>
              <p:nvPr/>
            </p:nvPicPr>
            <p:blipFill>
              <a:blip r:embed="rId10">
                <a:alphaModFix/>
              </a:blip>
              <a:stretch>
                <a:fillRect/>
              </a:stretch>
            </p:blipFill>
            <p:spPr>
              <a:xfrm>
                <a:off x="2119450" y="2614800"/>
                <a:ext cx="1579200" cy="1052800"/>
              </a:xfrm>
              <a:prstGeom prst="rect">
                <a:avLst/>
              </a:prstGeom>
              <a:noFill/>
              <a:ln>
                <a:noFill/>
              </a:ln>
            </p:spPr>
          </p:pic>
        </p:grpSp>
        <p:sp>
          <p:nvSpPr>
            <p:cNvPr id="34" name="Google Shape;204;p24">
              <a:extLst>
                <a:ext uri="{FF2B5EF4-FFF2-40B4-BE49-F238E27FC236}">
                  <a16:creationId xmlns:a16="http://schemas.microsoft.com/office/drawing/2014/main" id="{0171D06C-6885-4269-826B-3120C497503D}"/>
                </a:ext>
              </a:extLst>
            </p:cNvPr>
            <p:cNvSpPr txBox="1"/>
            <p:nvPr/>
          </p:nvSpPr>
          <p:spPr>
            <a:xfrm>
              <a:off x="4715800" y="377325"/>
              <a:ext cx="4116600" cy="40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92C644"/>
                  </a:solidFill>
                  <a:latin typeface="Verdana"/>
                  <a:ea typeface="Verdana"/>
                  <a:cs typeface="Verdana"/>
                  <a:sym typeface="Verdana"/>
                </a:rPr>
                <a:t>Back End</a:t>
              </a:r>
              <a:endParaRPr sz="1800" b="1" dirty="0">
                <a:solidFill>
                  <a:srgbClr val="92C644"/>
                </a:solidFill>
                <a:latin typeface="Verdana"/>
                <a:ea typeface="Verdana"/>
                <a:cs typeface="Verdana"/>
                <a:sym typeface="Verdana"/>
              </a:endParaRPr>
            </a:p>
          </p:txBody>
        </p:sp>
        <p:pic>
          <p:nvPicPr>
            <p:cNvPr id="35" name="Google Shape;209;p24">
              <a:extLst>
                <a:ext uri="{FF2B5EF4-FFF2-40B4-BE49-F238E27FC236}">
                  <a16:creationId xmlns:a16="http://schemas.microsoft.com/office/drawing/2014/main" id="{981D9F47-24A8-49E1-9C05-40466A1803D3}"/>
                </a:ext>
              </a:extLst>
            </p:cNvPr>
            <p:cNvPicPr preferRelativeResize="0"/>
            <p:nvPr/>
          </p:nvPicPr>
          <p:blipFill>
            <a:blip r:embed="rId6">
              <a:alphaModFix/>
            </a:blip>
            <a:stretch>
              <a:fillRect/>
            </a:stretch>
          </p:blipFill>
          <p:spPr>
            <a:xfrm>
              <a:off x="4937350" y="4032027"/>
              <a:ext cx="895480" cy="895500"/>
            </a:xfrm>
            <a:prstGeom prst="rect">
              <a:avLst/>
            </a:prstGeom>
            <a:noFill/>
            <a:ln>
              <a:noFill/>
            </a:ln>
          </p:spPr>
        </p:pic>
        <p:pic>
          <p:nvPicPr>
            <p:cNvPr id="36" name="Google Shape;217;p24">
              <a:extLst>
                <a:ext uri="{FF2B5EF4-FFF2-40B4-BE49-F238E27FC236}">
                  <a16:creationId xmlns:a16="http://schemas.microsoft.com/office/drawing/2014/main" id="{4D9D4167-2694-40BB-8B4B-2956908E7EC5}"/>
                </a:ext>
              </a:extLst>
            </p:cNvPr>
            <p:cNvPicPr preferRelativeResize="0"/>
            <p:nvPr/>
          </p:nvPicPr>
          <p:blipFill>
            <a:blip r:embed="rId11">
              <a:alphaModFix/>
            </a:blip>
            <a:stretch>
              <a:fillRect/>
            </a:stretch>
          </p:blipFill>
          <p:spPr>
            <a:xfrm>
              <a:off x="6404467" y="3760510"/>
              <a:ext cx="1295012" cy="1106813"/>
            </a:xfrm>
            <a:prstGeom prst="rect">
              <a:avLst/>
            </a:prstGeom>
            <a:noFill/>
            <a:ln>
              <a:noFill/>
            </a:ln>
          </p:spPr>
        </p:pic>
      </p:grpSp>
    </p:spTree>
    <p:extLst>
      <p:ext uri="{BB962C8B-B14F-4D97-AF65-F5344CB8AC3E}">
        <p14:creationId xmlns:p14="http://schemas.microsoft.com/office/powerpoint/2010/main" val="944875080"/>
      </p:ext>
    </p:extLst>
  </p:cSld>
  <p:clrMapOvr>
    <a:masterClrMapping/>
  </p:clrMapOvr>
  <mc:AlternateContent xmlns:mc="http://schemas.openxmlformats.org/markup-compatibility/2006" xmlns:p14="http://schemas.microsoft.com/office/powerpoint/2010/main">
    <mc:Choice Requires="p14">
      <p:transition spd="slow" p14:dur="2000" advTm="54089"/>
    </mc:Choice>
    <mc:Fallback xmlns="">
      <p:transition spd="slow" advTm="5408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20</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362200"/>
            <a:ext cx="11103465" cy="4419600"/>
          </a:xfrm>
        </p:spPr>
        <p:txBody>
          <a:bodyPr>
            <a:normAutofit/>
          </a:bodyPr>
          <a:lstStyle/>
          <a:p>
            <a:pPr algn="l"/>
            <a:r>
              <a:rPr lang="en-US" b="1" i="0" dirty="0">
                <a:solidFill>
                  <a:srgbClr val="000000"/>
                </a:solidFill>
                <a:effectLst/>
                <a:latin typeface="arial" panose="020B0604020202020204" pitchFamily="34" charset="0"/>
              </a:rPr>
              <a:t>Install tomcat 9.0.54 servlet</a:t>
            </a:r>
          </a:p>
          <a:p>
            <a:pPr lvl="1"/>
            <a:r>
              <a:rPr lang="en-US" dirty="0" err="1">
                <a:solidFill>
                  <a:srgbClr val="000000"/>
                </a:solidFill>
                <a:latin typeface="arial" panose="020B0604020202020204" pitchFamily="34" charset="0"/>
              </a:rPr>
              <a:t>Chek</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tomat</a:t>
            </a:r>
            <a:r>
              <a:rPr lang="en-US" dirty="0">
                <a:solidFill>
                  <a:srgbClr val="000000"/>
                </a:solidFill>
                <a:latin typeface="arial" panose="020B0604020202020204" pitchFamily="34" charset="0"/>
              </a:rPr>
              <a:t> on web browser</a:t>
            </a:r>
          </a:p>
          <a:p>
            <a:pPr marL="457200" lvl="1" indent="0">
              <a:buNone/>
            </a:pPr>
            <a:r>
              <a:rPr lang="en-US" b="1" dirty="0">
                <a:solidFill>
                  <a:srgbClr val="FF0000"/>
                </a:solidFill>
                <a:latin typeface="arial" panose="020B0604020202020204" pitchFamily="34" charset="0"/>
              </a:rPr>
              <a:t>http: // localhost: 8080</a:t>
            </a:r>
            <a:endParaRPr lang="en-US" dirty="0">
              <a:solidFill>
                <a:srgbClr val="000000"/>
              </a:solidFill>
              <a:latin typeface="arial" panose="020B0604020202020204" pitchFamily="34" charset="0"/>
            </a:endParaRPr>
          </a:p>
          <a:p>
            <a:pPr marL="0" indent="0">
              <a:buNone/>
            </a:pPr>
            <a:endParaRPr lang="en-US" sz="1600" dirty="0">
              <a:solidFill>
                <a:srgbClr val="000000"/>
              </a:solidFill>
              <a:latin typeface="arial" panose="020B0604020202020204" pitchFamily="34" charset="0"/>
            </a:endParaRPr>
          </a:p>
          <a:p>
            <a:endParaRPr lang="en-US" dirty="0"/>
          </a:p>
        </p:txBody>
      </p:sp>
      <p:pic>
        <p:nvPicPr>
          <p:cNvPr id="5" name="Picture 4" descr="A screenshot of a computer&#10;&#10;Description automatically generated">
            <a:extLst>
              <a:ext uri="{FF2B5EF4-FFF2-40B4-BE49-F238E27FC236}">
                <a16:creationId xmlns:a16="http://schemas.microsoft.com/office/drawing/2014/main" id="{FC52127F-45C3-477E-9917-741DE6688D58}"/>
              </a:ext>
            </a:extLst>
          </p:cNvPr>
          <p:cNvPicPr>
            <a:picLocks noChangeAspect="1"/>
          </p:cNvPicPr>
          <p:nvPr/>
        </p:nvPicPr>
        <p:blipFill rotWithShape="1">
          <a:blip r:embed="rId2"/>
          <a:srcRect l="14297" t="15489" r="13841" b="32770"/>
          <a:stretch/>
        </p:blipFill>
        <p:spPr>
          <a:xfrm>
            <a:off x="3276599" y="3118874"/>
            <a:ext cx="8506263" cy="3443397"/>
          </a:xfrm>
          <a:prstGeom prst="rect">
            <a:avLst/>
          </a:prstGeom>
        </p:spPr>
      </p:pic>
    </p:spTree>
    <p:extLst>
      <p:ext uri="{BB962C8B-B14F-4D97-AF65-F5344CB8AC3E}">
        <p14:creationId xmlns:p14="http://schemas.microsoft.com/office/powerpoint/2010/main" val="1332148076"/>
      </p:ext>
    </p:extLst>
  </p:cSld>
  <p:clrMapOvr>
    <a:masterClrMapping/>
  </p:clrMapOvr>
  <mc:AlternateContent xmlns:mc="http://schemas.openxmlformats.org/markup-compatibility/2006" xmlns:p14="http://schemas.microsoft.com/office/powerpoint/2010/main">
    <mc:Choice Requires="p14">
      <p:transition spd="slow" p14:dur="2000" advTm="9756"/>
    </mc:Choice>
    <mc:Fallback xmlns="">
      <p:transition spd="slow" advTm="975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21</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133600"/>
            <a:ext cx="11103465" cy="4419600"/>
          </a:xfrm>
        </p:spPr>
        <p:txBody>
          <a:bodyPr>
            <a:normAutofit lnSpcReduction="10000"/>
          </a:bodyPr>
          <a:lstStyle/>
          <a:p>
            <a:pPr algn="l"/>
            <a:r>
              <a:rPr lang="en-US" b="1" i="0" dirty="0">
                <a:solidFill>
                  <a:srgbClr val="000000"/>
                </a:solidFill>
                <a:effectLst/>
                <a:latin typeface="arial" panose="020B0604020202020204" pitchFamily="34" charset="0"/>
              </a:rPr>
              <a:t>Install Git</a:t>
            </a:r>
          </a:p>
          <a:p>
            <a:pPr lvl="1"/>
            <a:r>
              <a:rPr lang="en-US" dirty="0">
                <a:solidFill>
                  <a:srgbClr val="000000"/>
                </a:solidFill>
                <a:latin typeface="arial" panose="020B0604020202020204" pitchFamily="34" charset="0"/>
              </a:rPr>
              <a:t>For the latest stable version</a:t>
            </a:r>
          </a:p>
          <a:p>
            <a:pPr marL="457200" lvl="1" indent="0">
              <a:buNone/>
            </a:pPr>
            <a:r>
              <a:rPr lang="en-US" b="1" dirty="0">
                <a:solidFill>
                  <a:srgbClr val="FF0000"/>
                </a:solidFill>
                <a:latin typeface="arial" panose="020B0604020202020204" pitchFamily="34" charset="0"/>
              </a:rPr>
              <a:t>	apt-get install git</a:t>
            </a:r>
            <a:endParaRPr lang="en-US" sz="1600" dirty="0">
              <a:solidFill>
                <a:srgbClr val="000000"/>
              </a:solidFill>
              <a:latin typeface="arial" panose="020B0604020202020204" pitchFamily="34" charset="0"/>
            </a:endParaRPr>
          </a:p>
          <a:p>
            <a:r>
              <a:rPr lang="en-US" b="1" dirty="0"/>
              <a:t>Download latest version of </a:t>
            </a:r>
            <a:r>
              <a:rPr lang="en-US" b="1" dirty="0" err="1"/>
              <a:t>Dspace</a:t>
            </a:r>
            <a:r>
              <a:rPr lang="en-US" b="1" dirty="0"/>
              <a:t> release</a:t>
            </a:r>
          </a:p>
          <a:p>
            <a:pPr lvl="1"/>
            <a:r>
              <a:rPr lang="en-US" dirty="0">
                <a:hlinkClick r:id="rId2"/>
              </a:rPr>
              <a:t>https://github.com/DSpace/DSpace/releases</a:t>
            </a:r>
            <a:endParaRPr lang="en-US" dirty="0"/>
          </a:p>
          <a:p>
            <a:pPr lvl="1"/>
            <a:r>
              <a:rPr lang="en-US" dirty="0">
                <a:hlinkClick r:id="rId3"/>
              </a:rPr>
              <a:t>https://github.com/DSpace/DSpace/archive/refs/tags/dspace-7.1.zip</a:t>
            </a:r>
            <a:endParaRPr lang="en-US" dirty="0"/>
          </a:p>
          <a:p>
            <a:pPr marL="457200" lvl="1" indent="0">
              <a:buNone/>
            </a:pPr>
            <a:r>
              <a:rPr lang="en-US" b="1" dirty="0" err="1">
                <a:solidFill>
                  <a:srgbClr val="FF0000"/>
                </a:solidFill>
                <a:latin typeface="arial" panose="020B0604020202020204" pitchFamily="34" charset="0"/>
              </a:rPr>
              <a:t>wget</a:t>
            </a:r>
            <a:r>
              <a:rPr lang="en-US" b="1" dirty="0">
                <a:solidFill>
                  <a:srgbClr val="FF0000"/>
                </a:solidFill>
                <a:latin typeface="arial" panose="020B0604020202020204" pitchFamily="34" charset="0"/>
              </a:rPr>
              <a:t>  </a:t>
            </a:r>
            <a:r>
              <a:rPr lang="en-US" b="1" dirty="0">
                <a:solidFill>
                  <a:srgbClr val="FF0000"/>
                </a:solidFill>
                <a:latin typeface="arial" panose="020B0604020202020204" pitchFamily="34" charset="0"/>
                <a:hlinkClick r:id="rId3"/>
              </a:rPr>
              <a:t>https://github.com/DSpace/DSpace/archive/refs/tags/dspace-7.1.zip</a:t>
            </a:r>
            <a:endParaRPr lang="en-US" b="1" dirty="0">
              <a:solidFill>
                <a:srgbClr val="FF0000"/>
              </a:solidFill>
              <a:latin typeface="arial" panose="020B0604020202020204" pitchFamily="34" charset="0"/>
            </a:endParaRPr>
          </a:p>
          <a:p>
            <a:pPr lvl="1"/>
            <a:r>
              <a:rPr lang="en-US" dirty="0">
                <a:solidFill>
                  <a:srgbClr val="000000"/>
                </a:solidFill>
                <a:latin typeface="arial" panose="020B0604020202020204" pitchFamily="34" charset="0"/>
              </a:rPr>
              <a:t>Extract and move to the Dspace-7 folder.</a:t>
            </a:r>
          </a:p>
          <a:p>
            <a:pPr marL="457200" lvl="1" indent="0">
              <a:buNone/>
            </a:pPr>
            <a:r>
              <a:rPr lang="en-US" dirty="0" err="1">
                <a:solidFill>
                  <a:srgbClr val="000000"/>
                </a:solidFill>
                <a:latin typeface="arial" panose="020B0604020202020204" pitchFamily="34" charset="0"/>
              </a:rPr>
              <a:t>Dspace</a:t>
            </a:r>
            <a:r>
              <a:rPr lang="en-US" dirty="0">
                <a:solidFill>
                  <a:srgbClr val="000000"/>
                </a:solidFill>
                <a:latin typeface="arial" panose="020B0604020202020204" pitchFamily="34" charset="0"/>
              </a:rPr>
              <a:t> source file </a:t>
            </a:r>
            <a:r>
              <a:rPr lang="en-US" dirty="0" err="1">
                <a:solidFill>
                  <a:srgbClr val="000000"/>
                </a:solidFill>
                <a:latin typeface="arial" panose="020B0604020202020204" pitchFamily="34" charset="0"/>
              </a:rPr>
              <a:t>loation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dspace</a:t>
            </a:r>
            <a:r>
              <a:rPr lang="en-US" dirty="0">
                <a:solidFill>
                  <a:srgbClr val="000000"/>
                </a:solidFill>
                <a:latin typeface="arial" panose="020B0604020202020204" pitchFamily="34" charset="0"/>
              </a:rPr>
              <a:t>-source]: /Dspace-7</a:t>
            </a:r>
          </a:p>
          <a:p>
            <a:pPr marL="457200" lvl="1" indent="0">
              <a:buNone/>
            </a:pPr>
            <a:r>
              <a:rPr lang="en-US" dirty="0" err="1">
                <a:solidFill>
                  <a:srgbClr val="000000"/>
                </a:solidFill>
                <a:latin typeface="arial" panose="020B0604020202020204" pitchFamily="34" charset="0"/>
              </a:rPr>
              <a:t>Dspace</a:t>
            </a:r>
            <a:r>
              <a:rPr lang="en-US" dirty="0">
                <a:solidFill>
                  <a:srgbClr val="000000"/>
                </a:solidFill>
                <a:latin typeface="arial" panose="020B0604020202020204" pitchFamily="34" charset="0"/>
              </a:rPr>
              <a:t> installation file location - [</a:t>
            </a:r>
            <a:r>
              <a:rPr lang="en-US" dirty="0" err="1">
                <a:solidFill>
                  <a:srgbClr val="000000"/>
                </a:solidFill>
                <a:latin typeface="arial" panose="020B0604020202020204" pitchFamily="34" charset="0"/>
              </a:rPr>
              <a:t>dspace</a:t>
            </a:r>
            <a:r>
              <a:rPr lang="en-US" dirty="0">
                <a:solidFill>
                  <a:srgbClr val="000000"/>
                </a:solidFill>
                <a:latin typeface="arial" panose="020B0604020202020204" pitchFamily="34" charset="0"/>
              </a:rPr>
              <a:t>]: /home/dspace-7</a:t>
            </a:r>
          </a:p>
          <a:p>
            <a:pPr marL="457200" lvl="1" indent="0">
              <a:buNone/>
            </a:pPr>
            <a:r>
              <a:rPr lang="en-US" b="1" dirty="0">
                <a:solidFill>
                  <a:srgbClr val="FF0000"/>
                </a:solidFill>
                <a:latin typeface="arial" panose="020B0604020202020204" pitchFamily="34" charset="0"/>
              </a:rPr>
              <a:t>	unzip dspace-7.1.zip</a:t>
            </a:r>
          </a:p>
          <a:p>
            <a:pPr marL="457200" lvl="1" indent="0">
              <a:buNone/>
            </a:pPr>
            <a:r>
              <a:rPr lang="en-US" b="1" dirty="0">
                <a:solidFill>
                  <a:srgbClr val="FF0000"/>
                </a:solidFill>
                <a:latin typeface="arial" panose="020B0604020202020204" pitchFamily="34" charset="0"/>
              </a:rPr>
              <a:t>	mv DSpace-dspace-7.1 dspace-7</a:t>
            </a:r>
          </a:p>
          <a:p>
            <a:pPr marL="457200" lvl="1" indent="0">
              <a:buNone/>
            </a:pPr>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543298661"/>
      </p:ext>
    </p:extLst>
  </p:cSld>
  <p:clrMapOvr>
    <a:masterClrMapping/>
  </p:clrMapOvr>
  <mc:AlternateContent xmlns:mc="http://schemas.openxmlformats.org/markup-compatibility/2006" xmlns:p14="http://schemas.microsoft.com/office/powerpoint/2010/main">
    <mc:Choice Requires="p14">
      <p:transition spd="slow" p14:dur="2000" advTm="30404"/>
    </mc:Choice>
    <mc:Fallback xmlns="">
      <p:transition spd="slow" advTm="3040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22</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133600"/>
            <a:ext cx="11103465" cy="4419600"/>
          </a:xfrm>
        </p:spPr>
        <p:txBody>
          <a:bodyPr>
            <a:normAutofit fontScale="85000" lnSpcReduction="20000"/>
          </a:bodyPr>
          <a:lstStyle/>
          <a:p>
            <a:pPr algn="l"/>
            <a:r>
              <a:rPr lang="en-US" b="1" i="0" dirty="0">
                <a:solidFill>
                  <a:srgbClr val="000000"/>
                </a:solidFill>
                <a:effectLst/>
                <a:latin typeface="arial" panose="020B0604020202020204" pitchFamily="34" charset="0"/>
              </a:rPr>
              <a:t>Install backend</a:t>
            </a:r>
          </a:p>
          <a:p>
            <a:pPr lvl="1"/>
            <a:r>
              <a:rPr lang="en-US" i="0" dirty="0">
                <a:solidFill>
                  <a:srgbClr val="000000"/>
                </a:solidFill>
                <a:effectLst/>
                <a:latin typeface="arial" panose="020B0604020202020204" pitchFamily="34" charset="0"/>
              </a:rPr>
              <a:t>Create the installation directory</a:t>
            </a:r>
          </a:p>
          <a:p>
            <a:pPr marL="0" indent="0" algn="l">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mkdir</a:t>
            </a:r>
            <a:r>
              <a:rPr lang="en-US" b="1" dirty="0">
                <a:solidFill>
                  <a:srgbClr val="FF0000"/>
                </a:solidFill>
                <a:latin typeface="arial" panose="020B0604020202020204" pitchFamily="34" charset="0"/>
              </a:rPr>
              <a:t> /home/dspace-7</a:t>
            </a:r>
          </a:p>
          <a:p>
            <a:pPr lvl="1"/>
            <a:r>
              <a:rPr lang="en-US" i="0" dirty="0">
                <a:solidFill>
                  <a:srgbClr val="000000"/>
                </a:solidFill>
                <a:effectLst/>
                <a:latin typeface="arial" panose="020B0604020202020204" pitchFamily="34" charset="0"/>
              </a:rPr>
              <a:t>Set permissions for the </a:t>
            </a:r>
            <a:r>
              <a:rPr lang="en-US" i="0" dirty="0" err="1">
                <a:solidFill>
                  <a:srgbClr val="000000"/>
                </a:solidFill>
                <a:effectLst/>
                <a:latin typeface="arial" panose="020B0604020202020204" pitchFamily="34" charset="0"/>
              </a:rPr>
              <a:t>dspace</a:t>
            </a:r>
            <a:r>
              <a:rPr lang="en-US" i="0" dirty="0">
                <a:solidFill>
                  <a:srgbClr val="000000"/>
                </a:solidFill>
                <a:effectLst/>
                <a:latin typeface="arial" panose="020B0604020202020204" pitchFamily="34" charset="0"/>
              </a:rPr>
              <a:t> user </a:t>
            </a:r>
            <a:r>
              <a:rPr lang="en-US" dirty="0">
                <a:solidFill>
                  <a:srgbClr val="000000"/>
                </a:solidFill>
                <a:latin typeface="arial" panose="020B0604020202020204" pitchFamily="34" charset="0"/>
              </a:rPr>
              <a:t>to</a:t>
            </a:r>
            <a:r>
              <a:rPr lang="en-US" i="0" dirty="0">
                <a:solidFill>
                  <a:srgbClr val="000000"/>
                </a:solidFill>
                <a:effectLst/>
                <a:latin typeface="arial" panose="020B0604020202020204" pitchFamily="34" charset="0"/>
              </a:rPr>
              <a:t> the installation directory</a:t>
            </a:r>
          </a:p>
          <a:p>
            <a:pPr marL="0" indent="0" algn="l">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chown</a:t>
            </a: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dspace:dspace</a:t>
            </a:r>
            <a:r>
              <a:rPr lang="en-US" b="1" dirty="0">
                <a:solidFill>
                  <a:srgbClr val="FF0000"/>
                </a:solidFill>
                <a:latin typeface="arial" panose="020B0604020202020204" pitchFamily="34" charset="0"/>
              </a:rPr>
              <a:t> -R home/dspace-7</a:t>
            </a:r>
          </a:p>
          <a:p>
            <a:pPr lvl="1"/>
            <a:r>
              <a:rPr lang="en-US" i="0" dirty="0">
                <a:solidFill>
                  <a:srgbClr val="000000"/>
                </a:solidFill>
                <a:effectLst/>
                <a:latin typeface="arial" panose="020B0604020202020204" pitchFamily="34" charset="0"/>
              </a:rPr>
              <a:t>Create a </a:t>
            </a:r>
            <a:r>
              <a:rPr lang="en-US" i="0" dirty="0" err="1">
                <a:solidFill>
                  <a:srgbClr val="000000"/>
                </a:solidFill>
                <a:effectLst/>
                <a:latin typeface="arial" panose="020B0604020202020204" pitchFamily="34" charset="0"/>
              </a:rPr>
              <a:t>local.cfg</a:t>
            </a:r>
            <a:r>
              <a:rPr lang="en-US" i="0" dirty="0">
                <a:solidFill>
                  <a:srgbClr val="000000"/>
                </a:solidFill>
                <a:effectLst/>
                <a:latin typeface="arial" panose="020B0604020202020204" pitchFamily="34" charset="0"/>
              </a:rPr>
              <a:t> configuration file by copying the existing sample file.</a:t>
            </a:r>
          </a:p>
          <a:p>
            <a:pPr marL="0" indent="0" algn="l">
              <a:buNone/>
            </a:pPr>
            <a:r>
              <a:rPr lang="en-US" b="1" dirty="0">
                <a:solidFill>
                  <a:srgbClr val="FF0000"/>
                </a:solidFill>
                <a:latin typeface="arial" panose="020B0604020202020204" pitchFamily="34" charset="0"/>
              </a:rPr>
              <a:t>		cp </a:t>
            </a:r>
            <a:r>
              <a:rPr lang="en-US" b="1" dirty="0" err="1">
                <a:solidFill>
                  <a:srgbClr val="FF0000"/>
                </a:solidFill>
                <a:latin typeface="arial" panose="020B0604020202020204" pitchFamily="34" charset="0"/>
              </a:rPr>
              <a:t>dspace</a:t>
            </a:r>
            <a:r>
              <a:rPr lang="en-US" b="1" dirty="0">
                <a:solidFill>
                  <a:srgbClr val="FF0000"/>
                </a:solidFill>
                <a:latin typeface="arial" panose="020B0604020202020204" pitchFamily="34" charset="0"/>
              </a:rPr>
              <a:t>/config/</a:t>
            </a:r>
            <a:r>
              <a:rPr lang="en-US" b="1" dirty="0" err="1">
                <a:solidFill>
                  <a:srgbClr val="FF0000"/>
                </a:solidFill>
                <a:latin typeface="arial" panose="020B0604020202020204" pitchFamily="34" charset="0"/>
              </a:rPr>
              <a:t>local.cfg.EXAMPLE</a:t>
            </a: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dspace</a:t>
            </a:r>
            <a:r>
              <a:rPr lang="en-US" b="1" dirty="0">
                <a:solidFill>
                  <a:srgbClr val="FF0000"/>
                </a:solidFill>
                <a:latin typeface="arial" panose="020B0604020202020204" pitchFamily="34" charset="0"/>
              </a:rPr>
              <a:t>/config/</a:t>
            </a:r>
            <a:r>
              <a:rPr lang="en-US" b="1" dirty="0" err="1">
                <a:solidFill>
                  <a:srgbClr val="FF0000"/>
                </a:solidFill>
                <a:latin typeface="arial" panose="020B0604020202020204" pitchFamily="34" charset="0"/>
              </a:rPr>
              <a:t>local.cfg</a:t>
            </a:r>
            <a:endParaRPr lang="en-US" b="1" dirty="0">
              <a:solidFill>
                <a:srgbClr val="FF0000"/>
              </a:solidFill>
              <a:latin typeface="arial" panose="020B0604020202020204" pitchFamily="34" charset="0"/>
            </a:endParaRPr>
          </a:p>
          <a:p>
            <a:pPr lvl="1"/>
            <a:r>
              <a:rPr lang="en-US" i="0" dirty="0">
                <a:solidFill>
                  <a:srgbClr val="000000"/>
                </a:solidFill>
                <a:effectLst/>
                <a:latin typeface="arial" panose="020B0604020202020204" pitchFamily="34" charset="0"/>
              </a:rPr>
              <a:t>Edit the file and set some common required settings, such as the database connection and the installation directory.</a:t>
            </a:r>
          </a:p>
          <a:p>
            <a:pPr marL="0" indent="0" algn="l">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dspace.dir</a:t>
            </a:r>
            <a:r>
              <a:rPr lang="en-US" b="1" dirty="0">
                <a:solidFill>
                  <a:srgbClr val="FF0000"/>
                </a:solidFill>
                <a:latin typeface="arial" panose="020B0604020202020204" pitchFamily="34" charset="0"/>
              </a:rPr>
              <a:t>=/home/dspace-7</a:t>
            </a:r>
          </a:p>
          <a:p>
            <a:pPr marL="0" indent="0" algn="l">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solr.server</a:t>
            </a:r>
            <a:r>
              <a:rPr lang="en-US" b="1" dirty="0">
                <a:solidFill>
                  <a:srgbClr val="FF0000"/>
                </a:solidFill>
                <a:latin typeface="arial" panose="020B0604020202020204" pitchFamily="34" charset="0"/>
              </a:rPr>
              <a:t> = http://localhost:8983/solr</a:t>
            </a:r>
          </a:p>
          <a:p>
            <a:pPr marL="0" indent="0" algn="l">
              <a:buNone/>
            </a:pPr>
            <a:r>
              <a:rPr lang="en-US" b="1" dirty="0">
                <a:solidFill>
                  <a:srgbClr val="FF0000"/>
                </a:solidFill>
                <a:latin typeface="arial" panose="020B0604020202020204" pitchFamily="34" charset="0"/>
              </a:rPr>
              <a:t>		db.url = </a:t>
            </a:r>
            <a:r>
              <a:rPr lang="en-US" b="1" dirty="0" err="1">
                <a:solidFill>
                  <a:srgbClr val="FF0000"/>
                </a:solidFill>
                <a:latin typeface="arial" panose="020B0604020202020204" pitchFamily="34" charset="0"/>
              </a:rPr>
              <a:t>jdbc:postgresql</a:t>
            </a:r>
            <a:r>
              <a:rPr lang="en-US" b="1" dirty="0">
                <a:solidFill>
                  <a:srgbClr val="FF0000"/>
                </a:solidFill>
                <a:latin typeface="arial" panose="020B0604020202020204" pitchFamily="34" charset="0"/>
              </a:rPr>
              <a:t>://localhost:5432/</a:t>
            </a:r>
            <a:r>
              <a:rPr lang="en-US" b="1" dirty="0" err="1">
                <a:solidFill>
                  <a:srgbClr val="FF0000"/>
                </a:solidFill>
                <a:latin typeface="arial" panose="020B0604020202020204" pitchFamily="34" charset="0"/>
              </a:rPr>
              <a:t>dspace</a:t>
            </a:r>
            <a:endParaRPr lang="en-US" b="1" dirty="0">
              <a:solidFill>
                <a:srgbClr val="FF0000"/>
              </a:solidFill>
              <a:latin typeface="arial" panose="020B0604020202020204" pitchFamily="34" charset="0"/>
            </a:endParaRPr>
          </a:p>
          <a:p>
            <a:pPr marL="0" indent="0" algn="l">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db.driver</a:t>
            </a:r>
            <a:r>
              <a:rPr lang="en-US" b="1" dirty="0">
                <a:solidFill>
                  <a:srgbClr val="FF0000"/>
                </a:solidFill>
                <a:latin typeface="arial" panose="020B0604020202020204" pitchFamily="34" charset="0"/>
              </a:rPr>
              <a:t> = </a:t>
            </a:r>
            <a:r>
              <a:rPr lang="en-US" b="1" dirty="0" err="1">
                <a:solidFill>
                  <a:srgbClr val="FF0000"/>
                </a:solidFill>
                <a:latin typeface="arial" panose="020B0604020202020204" pitchFamily="34" charset="0"/>
              </a:rPr>
              <a:t>org.postgresql.Driver</a:t>
            </a:r>
            <a:endParaRPr lang="en-US" b="1" dirty="0">
              <a:solidFill>
                <a:srgbClr val="FF0000"/>
              </a:solidFill>
              <a:latin typeface="arial" panose="020B0604020202020204" pitchFamily="34" charset="0"/>
            </a:endParaRPr>
          </a:p>
          <a:p>
            <a:pPr marL="0" indent="0" algn="l">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db.username</a:t>
            </a:r>
            <a:r>
              <a:rPr lang="en-US" b="1" dirty="0">
                <a:solidFill>
                  <a:srgbClr val="FF0000"/>
                </a:solidFill>
                <a:latin typeface="arial" panose="020B0604020202020204" pitchFamily="34" charset="0"/>
              </a:rPr>
              <a:t> = </a:t>
            </a:r>
            <a:r>
              <a:rPr lang="en-US" b="1" dirty="0" err="1">
                <a:solidFill>
                  <a:srgbClr val="FF0000"/>
                </a:solidFill>
                <a:latin typeface="arial" panose="020B0604020202020204" pitchFamily="34" charset="0"/>
              </a:rPr>
              <a:t>dspace</a:t>
            </a:r>
            <a:endParaRPr lang="en-US" b="1" dirty="0">
              <a:solidFill>
                <a:srgbClr val="FF0000"/>
              </a:solidFill>
              <a:latin typeface="arial" panose="020B0604020202020204" pitchFamily="34" charset="0"/>
            </a:endParaRPr>
          </a:p>
          <a:p>
            <a:pPr marL="0" indent="0" algn="l">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db.password</a:t>
            </a:r>
            <a:r>
              <a:rPr lang="en-US" b="1" dirty="0">
                <a:solidFill>
                  <a:srgbClr val="FF0000"/>
                </a:solidFill>
                <a:latin typeface="arial" panose="020B0604020202020204" pitchFamily="34" charset="0"/>
              </a:rPr>
              <a:t> = *****</a:t>
            </a:r>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274216215"/>
      </p:ext>
    </p:extLst>
  </p:cSld>
  <p:clrMapOvr>
    <a:masterClrMapping/>
  </p:clrMapOvr>
  <mc:AlternateContent xmlns:mc="http://schemas.openxmlformats.org/markup-compatibility/2006" xmlns:p14="http://schemas.microsoft.com/office/powerpoint/2010/main">
    <mc:Choice Requires="p14">
      <p:transition spd="slow" p14:dur="2000" advTm="29151"/>
    </mc:Choice>
    <mc:Fallback xmlns="">
      <p:transition spd="slow" advTm="2915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23</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133600"/>
            <a:ext cx="11103465" cy="4419600"/>
          </a:xfrm>
        </p:spPr>
        <p:txBody>
          <a:bodyPr>
            <a:normAutofit/>
          </a:bodyPr>
          <a:lstStyle/>
          <a:p>
            <a:pPr algn="l"/>
            <a:r>
              <a:rPr lang="en-US" b="1" i="0" dirty="0">
                <a:solidFill>
                  <a:srgbClr val="000000"/>
                </a:solidFill>
                <a:effectLst/>
                <a:latin typeface="arial" panose="020B0604020202020204" pitchFamily="34" charset="0"/>
              </a:rPr>
              <a:t>Build </a:t>
            </a:r>
            <a:r>
              <a:rPr lang="en-US" b="1" i="0" dirty="0" err="1">
                <a:solidFill>
                  <a:srgbClr val="000000"/>
                </a:solidFill>
                <a:effectLst/>
                <a:latin typeface="arial" panose="020B0604020202020204" pitchFamily="34" charset="0"/>
              </a:rPr>
              <a:t>DSpace</a:t>
            </a:r>
            <a:endParaRPr lang="en-US" b="1" i="0" dirty="0">
              <a:solidFill>
                <a:srgbClr val="000000"/>
              </a:solidFill>
              <a:effectLst/>
              <a:latin typeface="arial" panose="020B0604020202020204" pitchFamily="34" charset="0"/>
            </a:endParaRPr>
          </a:p>
          <a:p>
            <a:pPr lvl="1"/>
            <a:r>
              <a:rPr lang="en-US" i="0" dirty="0">
                <a:solidFill>
                  <a:srgbClr val="000000"/>
                </a:solidFill>
                <a:effectLst/>
                <a:latin typeface="arial" panose="020B0604020202020204" pitchFamily="34" charset="0"/>
              </a:rPr>
              <a:t>Move to </a:t>
            </a:r>
            <a:r>
              <a:rPr lang="en-US" dirty="0" err="1">
                <a:solidFill>
                  <a:srgbClr val="000000"/>
                </a:solidFill>
                <a:latin typeface="arial" panose="020B0604020202020204" pitchFamily="34" charset="0"/>
              </a:rPr>
              <a:t>dspace</a:t>
            </a:r>
            <a:r>
              <a:rPr lang="en-US" dirty="0">
                <a:solidFill>
                  <a:srgbClr val="000000"/>
                </a:solidFill>
                <a:latin typeface="arial" panose="020B0604020202020204" pitchFamily="34" charset="0"/>
              </a:rPr>
              <a:t> source directory </a:t>
            </a:r>
            <a:endParaRPr lang="en-US" i="0" dirty="0">
              <a:solidFill>
                <a:srgbClr val="000000"/>
              </a:solidFill>
              <a:effectLst/>
              <a:latin typeface="arial" panose="020B0604020202020204" pitchFamily="34" charset="0"/>
            </a:endParaRPr>
          </a:p>
          <a:p>
            <a:pPr marL="0" indent="0" algn="l">
              <a:buNone/>
            </a:pPr>
            <a:r>
              <a:rPr lang="en-US" b="1" dirty="0">
                <a:solidFill>
                  <a:srgbClr val="FF0000"/>
                </a:solidFill>
                <a:latin typeface="arial" panose="020B0604020202020204" pitchFamily="34" charset="0"/>
              </a:rPr>
              <a:t>		cd dspace-7</a:t>
            </a:r>
          </a:p>
          <a:p>
            <a:pPr lvl="1"/>
            <a:r>
              <a:rPr lang="en-US" i="0" dirty="0">
                <a:solidFill>
                  <a:srgbClr val="000000"/>
                </a:solidFill>
                <a:effectLst/>
                <a:latin typeface="arial" panose="020B0604020202020204" pitchFamily="34" charset="0"/>
              </a:rPr>
              <a:t>Make sure you are in the source code directory and then run the command</a:t>
            </a:r>
            <a:r>
              <a:rPr lang="en-US" dirty="0">
                <a:solidFill>
                  <a:srgbClr val="000000"/>
                </a:solidFill>
                <a:latin typeface="arial" panose="020B0604020202020204" pitchFamily="34" charset="0"/>
              </a:rPr>
              <a:t> </a:t>
            </a:r>
            <a:endParaRPr lang="en-US" i="0" dirty="0">
              <a:solidFill>
                <a:srgbClr val="000000"/>
              </a:solidFill>
              <a:effectLst/>
              <a:latin typeface="arial" panose="020B0604020202020204" pitchFamily="34" charset="0"/>
            </a:endParaRPr>
          </a:p>
          <a:p>
            <a:pPr marL="0" indent="0" algn="l">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mvn</a:t>
            </a:r>
            <a:r>
              <a:rPr lang="en-US" b="1" dirty="0">
                <a:solidFill>
                  <a:srgbClr val="FF0000"/>
                </a:solidFill>
                <a:latin typeface="arial" panose="020B0604020202020204" pitchFamily="34" charset="0"/>
              </a:rPr>
              <a:t> package</a:t>
            </a:r>
          </a:p>
          <a:p>
            <a:pPr lvl="1"/>
            <a:endParaRPr lang="en-US" dirty="0">
              <a:solidFill>
                <a:srgbClr val="000000"/>
              </a:solidFill>
              <a:latin typeface="arial" panose="020B0604020202020204" pitchFamily="34" charset="0"/>
            </a:endParaRPr>
          </a:p>
        </p:txBody>
      </p:sp>
      <p:pic>
        <p:nvPicPr>
          <p:cNvPr id="4" name="Picture 3">
            <a:extLst>
              <a:ext uri="{FF2B5EF4-FFF2-40B4-BE49-F238E27FC236}">
                <a16:creationId xmlns:a16="http://schemas.microsoft.com/office/drawing/2014/main" id="{6707B37A-15CD-4E93-B996-A22B21CFFA48}"/>
              </a:ext>
            </a:extLst>
          </p:cNvPr>
          <p:cNvPicPr>
            <a:picLocks noChangeAspect="1"/>
          </p:cNvPicPr>
          <p:nvPr/>
        </p:nvPicPr>
        <p:blipFill rotWithShape="1">
          <a:blip r:embed="rId2"/>
          <a:srcRect t="12667" r="26641"/>
          <a:stretch/>
        </p:blipFill>
        <p:spPr>
          <a:xfrm>
            <a:off x="3808729" y="3997960"/>
            <a:ext cx="6464401" cy="2555240"/>
          </a:xfrm>
          <a:prstGeom prst="rect">
            <a:avLst/>
          </a:prstGeom>
        </p:spPr>
      </p:pic>
    </p:spTree>
    <p:extLst>
      <p:ext uri="{BB962C8B-B14F-4D97-AF65-F5344CB8AC3E}">
        <p14:creationId xmlns:p14="http://schemas.microsoft.com/office/powerpoint/2010/main" val="1530198721"/>
      </p:ext>
    </p:extLst>
  </p:cSld>
  <p:clrMapOvr>
    <a:masterClrMapping/>
  </p:clrMapOvr>
  <mc:AlternateContent xmlns:mc="http://schemas.openxmlformats.org/markup-compatibility/2006" xmlns:p14="http://schemas.microsoft.com/office/powerpoint/2010/main">
    <mc:Choice Requires="p14">
      <p:transition spd="slow" p14:dur="2000" advTm="21488"/>
    </mc:Choice>
    <mc:Fallback xmlns="">
      <p:transition spd="slow" advTm="2148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24</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133600"/>
            <a:ext cx="5994255" cy="4419600"/>
          </a:xfrm>
        </p:spPr>
        <p:txBody>
          <a:bodyPr>
            <a:normAutofit/>
          </a:bodyPr>
          <a:lstStyle/>
          <a:p>
            <a:pPr algn="l"/>
            <a:r>
              <a:rPr lang="en-US" b="1" i="0" dirty="0">
                <a:solidFill>
                  <a:srgbClr val="000000"/>
                </a:solidFill>
                <a:effectLst/>
                <a:latin typeface="arial" panose="020B0604020202020204" pitchFamily="34" charset="0"/>
              </a:rPr>
              <a:t>Install </a:t>
            </a:r>
            <a:r>
              <a:rPr lang="en-US" b="1" i="0" dirty="0" err="1">
                <a:solidFill>
                  <a:srgbClr val="000000"/>
                </a:solidFill>
                <a:effectLst/>
                <a:latin typeface="arial" panose="020B0604020202020204" pitchFamily="34" charset="0"/>
              </a:rPr>
              <a:t>DSpace</a:t>
            </a:r>
            <a:endParaRPr lang="en-US" b="1" i="0" dirty="0">
              <a:solidFill>
                <a:srgbClr val="000000"/>
              </a:solidFill>
              <a:effectLst/>
              <a:latin typeface="arial" panose="020B0604020202020204" pitchFamily="34" charset="0"/>
            </a:endParaRPr>
          </a:p>
          <a:p>
            <a:pPr lvl="1"/>
            <a:r>
              <a:rPr lang="en-US" i="0" dirty="0">
                <a:solidFill>
                  <a:srgbClr val="000000"/>
                </a:solidFill>
                <a:effectLst/>
                <a:latin typeface="arial" panose="020B0604020202020204" pitchFamily="34" charset="0"/>
              </a:rPr>
              <a:t>Apache ant is now used to install the compiled </a:t>
            </a:r>
            <a:r>
              <a:rPr lang="en-US" i="0" dirty="0" err="1">
                <a:solidFill>
                  <a:srgbClr val="000000"/>
                </a:solidFill>
                <a:effectLst/>
                <a:latin typeface="arial" panose="020B0604020202020204" pitchFamily="34" charset="0"/>
              </a:rPr>
              <a:t>dspace</a:t>
            </a:r>
            <a:r>
              <a:rPr lang="en-US" i="0" dirty="0">
                <a:solidFill>
                  <a:srgbClr val="000000"/>
                </a:solidFill>
                <a:effectLst/>
                <a:latin typeface="arial" panose="020B0604020202020204" pitchFamily="34" charset="0"/>
              </a:rPr>
              <a:t> code into the deployment directory, test if our code can connect to the database, and then create the necessary tables in the database for us. To do this, run these commands. </a:t>
            </a:r>
            <a:r>
              <a:rPr lang="en-US" dirty="0">
                <a:solidFill>
                  <a:srgbClr val="000000"/>
                </a:solidFill>
                <a:latin typeface="arial" panose="020B0604020202020204" pitchFamily="34" charset="0"/>
              </a:rPr>
              <a:t> </a:t>
            </a:r>
            <a:endParaRPr lang="en-US" i="0" dirty="0">
              <a:solidFill>
                <a:srgbClr val="000000"/>
              </a:solidFill>
              <a:effectLst/>
              <a:latin typeface="arial" panose="020B0604020202020204" pitchFamily="34" charset="0"/>
            </a:endParaRPr>
          </a:p>
          <a:p>
            <a:pPr marL="0" indent="0" algn="l">
              <a:buNone/>
            </a:pPr>
            <a:r>
              <a:rPr lang="en-US" b="1" dirty="0">
                <a:solidFill>
                  <a:srgbClr val="FF0000"/>
                </a:solidFill>
                <a:latin typeface="arial" panose="020B0604020202020204" pitchFamily="34" charset="0"/>
              </a:rPr>
              <a:t>		cd </a:t>
            </a:r>
            <a:r>
              <a:rPr lang="en-US" b="1" dirty="0" err="1">
                <a:solidFill>
                  <a:srgbClr val="FF0000"/>
                </a:solidFill>
                <a:latin typeface="arial" panose="020B0604020202020204" pitchFamily="34" charset="0"/>
              </a:rPr>
              <a:t>dspace</a:t>
            </a:r>
            <a:r>
              <a:rPr lang="en-US" b="1" dirty="0">
                <a:solidFill>
                  <a:srgbClr val="FF0000"/>
                </a:solidFill>
                <a:latin typeface="arial" panose="020B0604020202020204" pitchFamily="34" charset="0"/>
              </a:rPr>
              <a:t>/target/</a:t>
            </a:r>
            <a:r>
              <a:rPr lang="en-US" b="1" dirty="0" err="1">
                <a:solidFill>
                  <a:srgbClr val="FF0000"/>
                </a:solidFill>
                <a:latin typeface="arial" panose="020B0604020202020204" pitchFamily="34" charset="0"/>
              </a:rPr>
              <a:t>dspace</a:t>
            </a:r>
            <a:r>
              <a:rPr lang="en-US" b="1" dirty="0">
                <a:solidFill>
                  <a:srgbClr val="FF0000"/>
                </a:solidFill>
                <a:latin typeface="arial" panose="020B0604020202020204" pitchFamily="34" charset="0"/>
              </a:rPr>
              <a:t>-installer</a:t>
            </a:r>
          </a:p>
          <a:p>
            <a:pPr marL="0" indent="0" algn="l">
              <a:buNone/>
            </a:pPr>
            <a:r>
              <a:rPr lang="en-US" b="1" dirty="0">
                <a:solidFill>
                  <a:srgbClr val="FF0000"/>
                </a:solidFill>
                <a:latin typeface="arial" panose="020B0604020202020204" pitchFamily="34" charset="0"/>
              </a:rPr>
              <a:t>		ant </a:t>
            </a:r>
            <a:r>
              <a:rPr lang="en-US" b="1" dirty="0" err="1">
                <a:solidFill>
                  <a:srgbClr val="FF0000"/>
                </a:solidFill>
                <a:latin typeface="arial" panose="020B0604020202020204" pitchFamily="34" charset="0"/>
              </a:rPr>
              <a:t>fresh_install</a:t>
            </a:r>
            <a:endParaRPr lang="en-US" b="1" dirty="0">
              <a:solidFill>
                <a:srgbClr val="FF0000"/>
              </a:solidFill>
              <a:latin typeface="arial" panose="020B0604020202020204" pitchFamily="34" charset="0"/>
            </a:endParaRPr>
          </a:p>
          <a:p>
            <a:pPr lvl="1"/>
            <a:r>
              <a:rPr lang="en-US" i="0" dirty="0">
                <a:solidFill>
                  <a:srgbClr val="000000"/>
                </a:solidFill>
                <a:effectLst/>
                <a:latin typeface="arial" panose="020B0604020202020204" pitchFamily="34" charset="0"/>
              </a:rPr>
              <a:t>If you are successful, you should see a result similar to the following.</a:t>
            </a:r>
            <a:r>
              <a:rPr lang="en-US" dirty="0">
                <a:solidFill>
                  <a:srgbClr val="000000"/>
                </a:solidFill>
                <a:latin typeface="arial" panose="020B0604020202020204" pitchFamily="34" charset="0"/>
              </a:rPr>
              <a:t> </a:t>
            </a:r>
            <a:endParaRPr lang="en-US" i="0" dirty="0">
              <a:solidFill>
                <a:srgbClr val="000000"/>
              </a:solidFill>
              <a:effectLst/>
              <a:latin typeface="arial" panose="020B0604020202020204" pitchFamily="34" charset="0"/>
            </a:endParaRPr>
          </a:p>
          <a:p>
            <a:pPr marL="0" indent="0" algn="l">
              <a:buNone/>
            </a:pPr>
            <a:r>
              <a:rPr lang="en-US" b="1" dirty="0">
                <a:solidFill>
                  <a:srgbClr val="FF0000"/>
                </a:solidFill>
                <a:latin typeface="arial" panose="020B0604020202020204" pitchFamily="34" charset="0"/>
              </a:rPr>
              <a:t>		</a:t>
            </a:r>
            <a:endParaRPr lang="en-US" dirty="0">
              <a:solidFill>
                <a:srgbClr val="000000"/>
              </a:solidFill>
              <a:latin typeface="arial" panose="020B0604020202020204" pitchFamily="34" charset="0"/>
            </a:endParaRPr>
          </a:p>
        </p:txBody>
      </p:sp>
      <p:pic>
        <p:nvPicPr>
          <p:cNvPr id="4" name="Picture 3">
            <a:extLst>
              <a:ext uri="{FF2B5EF4-FFF2-40B4-BE49-F238E27FC236}">
                <a16:creationId xmlns:a16="http://schemas.microsoft.com/office/drawing/2014/main" id="{2E51EA41-3D66-4694-9275-FE5410D7E01B}"/>
              </a:ext>
            </a:extLst>
          </p:cNvPr>
          <p:cNvPicPr>
            <a:picLocks noChangeAspect="1"/>
          </p:cNvPicPr>
          <p:nvPr/>
        </p:nvPicPr>
        <p:blipFill rotWithShape="1">
          <a:blip r:embed="rId2"/>
          <a:srcRect t="9020" r="56406"/>
          <a:stretch/>
        </p:blipFill>
        <p:spPr>
          <a:xfrm>
            <a:off x="6750756" y="2743199"/>
            <a:ext cx="4618490" cy="3200401"/>
          </a:xfrm>
          <a:prstGeom prst="rect">
            <a:avLst/>
          </a:prstGeom>
        </p:spPr>
      </p:pic>
    </p:spTree>
    <p:extLst>
      <p:ext uri="{BB962C8B-B14F-4D97-AF65-F5344CB8AC3E}">
        <p14:creationId xmlns:p14="http://schemas.microsoft.com/office/powerpoint/2010/main" val="2147160432"/>
      </p:ext>
    </p:extLst>
  </p:cSld>
  <p:clrMapOvr>
    <a:masterClrMapping/>
  </p:clrMapOvr>
  <mc:AlternateContent xmlns:mc="http://schemas.openxmlformats.org/markup-compatibility/2006" xmlns:p14="http://schemas.microsoft.com/office/powerpoint/2010/main">
    <mc:Choice Requires="p14">
      <p:transition spd="slow" p14:dur="2000" advTm="16511"/>
    </mc:Choice>
    <mc:Fallback xmlns="">
      <p:transition spd="slow" advTm="1651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25</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133600"/>
            <a:ext cx="11103465" cy="4419600"/>
          </a:xfrm>
        </p:spPr>
        <p:txBody>
          <a:bodyPr>
            <a:normAutofit/>
          </a:bodyPr>
          <a:lstStyle/>
          <a:p>
            <a:pPr algn="l"/>
            <a:endParaRPr lang="en-US" b="1" i="0" dirty="0">
              <a:solidFill>
                <a:srgbClr val="000000"/>
              </a:solidFill>
              <a:effectLst/>
              <a:latin typeface="arial" panose="020B0604020202020204" pitchFamily="34" charset="0"/>
            </a:endParaRPr>
          </a:p>
          <a:p>
            <a:pPr algn="l"/>
            <a:r>
              <a:rPr lang="en-US" b="1" i="0" dirty="0">
                <a:solidFill>
                  <a:srgbClr val="000000"/>
                </a:solidFill>
                <a:effectLst/>
                <a:latin typeface="arial" panose="020B0604020202020204" pitchFamily="34" charset="0"/>
              </a:rPr>
              <a:t>Deploy the server web application</a:t>
            </a:r>
          </a:p>
          <a:p>
            <a:pPr marL="0" indent="0" algn="l">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cp -r /home/dspace-7/webapps/*    /opt/tomcat/webapps</a:t>
            </a:r>
          </a:p>
          <a:p>
            <a:pPr marL="0" indent="0" algn="l">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chown</a:t>
            </a:r>
            <a:r>
              <a:rPr lang="en-US" b="1" dirty="0">
                <a:solidFill>
                  <a:srgbClr val="FF0000"/>
                </a:solidFill>
                <a:latin typeface="arial" panose="020B0604020202020204" pitchFamily="34" charset="0"/>
              </a:rPr>
              <a:t> -R </a:t>
            </a:r>
            <a:r>
              <a:rPr lang="en-US" b="1" dirty="0" err="1">
                <a:solidFill>
                  <a:srgbClr val="FF0000"/>
                </a:solidFill>
                <a:latin typeface="arial" panose="020B0604020202020204" pitchFamily="34" charset="0"/>
              </a:rPr>
              <a:t>tomcat:tomcat</a:t>
            </a:r>
            <a:r>
              <a:rPr lang="en-US" b="1" dirty="0">
                <a:solidFill>
                  <a:srgbClr val="FF0000"/>
                </a:solidFill>
                <a:latin typeface="arial" panose="020B0604020202020204" pitchFamily="34" charset="0"/>
              </a:rPr>
              <a:t> *</a:t>
            </a:r>
          </a:p>
          <a:p>
            <a:pPr marL="0" indent="0" algn="l">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systemctl</a:t>
            </a:r>
            <a:r>
              <a:rPr lang="en-US" b="1" dirty="0">
                <a:solidFill>
                  <a:srgbClr val="FF0000"/>
                </a:solidFill>
                <a:latin typeface="arial" panose="020B0604020202020204" pitchFamily="34" charset="0"/>
              </a:rPr>
              <a:t> restart tomcat</a:t>
            </a:r>
          </a:p>
          <a:p>
            <a:pPr lvl="1"/>
            <a:r>
              <a:rPr lang="en-US" i="0" dirty="0" err="1">
                <a:solidFill>
                  <a:srgbClr val="000000"/>
                </a:solidFill>
                <a:effectLst/>
                <a:latin typeface="arial" panose="020B0604020202020204" pitchFamily="34" charset="0"/>
              </a:rPr>
              <a:t>DSpace</a:t>
            </a:r>
            <a:r>
              <a:rPr lang="en-US" i="0" dirty="0">
                <a:solidFill>
                  <a:srgbClr val="000000"/>
                </a:solidFill>
                <a:effectLst/>
                <a:latin typeface="arial" panose="020B0604020202020204" pitchFamily="34" charset="0"/>
              </a:rPr>
              <a:t> installation creates a set of four empty </a:t>
            </a:r>
            <a:r>
              <a:rPr lang="en-US" i="0" dirty="0" err="1">
                <a:solidFill>
                  <a:srgbClr val="000000"/>
                </a:solidFill>
                <a:effectLst/>
                <a:latin typeface="arial" panose="020B0604020202020204" pitchFamily="34" charset="0"/>
              </a:rPr>
              <a:t>Solr</a:t>
            </a:r>
            <a:r>
              <a:rPr lang="en-US" i="0" dirty="0">
                <a:solidFill>
                  <a:srgbClr val="000000"/>
                </a:solidFill>
                <a:effectLst/>
                <a:latin typeface="arial" panose="020B0604020202020204" pitchFamily="34" charset="0"/>
              </a:rPr>
              <a:t> cores already configured. Copy them from [to the place where your </a:t>
            </a:r>
            <a:r>
              <a:rPr lang="en-US" i="0" dirty="0" err="1">
                <a:solidFill>
                  <a:srgbClr val="000000"/>
                </a:solidFill>
                <a:effectLst/>
                <a:latin typeface="arial" panose="020B0604020202020204" pitchFamily="34" charset="0"/>
              </a:rPr>
              <a:t>Solr</a:t>
            </a:r>
            <a:r>
              <a:rPr lang="en-US" i="0" dirty="0">
                <a:solidFill>
                  <a:srgbClr val="000000"/>
                </a:solidFill>
                <a:effectLst/>
                <a:latin typeface="arial" panose="020B0604020202020204" pitchFamily="34" charset="0"/>
              </a:rPr>
              <a:t> instance will discover them.</a:t>
            </a:r>
          </a:p>
          <a:p>
            <a:pPr marL="457200" lvl="1" indent="0">
              <a:buNone/>
            </a:pPr>
            <a:r>
              <a:rPr lang="en-US" sz="1800" b="1" dirty="0">
                <a:solidFill>
                  <a:srgbClr val="FF0000"/>
                </a:solidFill>
                <a:latin typeface="arial" panose="020B0604020202020204" pitchFamily="34" charset="0"/>
              </a:rPr>
              <a:t>	cp -r /home/dspace-7/</a:t>
            </a:r>
            <a:r>
              <a:rPr lang="en-US" sz="1800" b="1" dirty="0" err="1">
                <a:solidFill>
                  <a:srgbClr val="FF0000"/>
                </a:solidFill>
                <a:latin typeface="arial" panose="020B0604020202020204" pitchFamily="34" charset="0"/>
              </a:rPr>
              <a:t>solr</a:t>
            </a:r>
            <a:r>
              <a:rPr lang="en-US" sz="1800" b="1" dirty="0">
                <a:solidFill>
                  <a:srgbClr val="FF0000"/>
                </a:solidFill>
                <a:latin typeface="arial" panose="020B0604020202020204" pitchFamily="34" charset="0"/>
              </a:rPr>
              <a:t>/* /opt/solr-8/server/</a:t>
            </a:r>
            <a:r>
              <a:rPr lang="en-US" sz="1800" b="1" dirty="0" err="1">
                <a:solidFill>
                  <a:srgbClr val="FF0000"/>
                </a:solidFill>
                <a:latin typeface="arial" panose="020B0604020202020204" pitchFamily="34" charset="0"/>
              </a:rPr>
              <a:t>solr</a:t>
            </a:r>
            <a:r>
              <a:rPr lang="en-US" sz="1800" b="1" dirty="0">
                <a:solidFill>
                  <a:srgbClr val="FF0000"/>
                </a:solidFill>
                <a:latin typeface="arial" panose="020B0604020202020204" pitchFamily="34" charset="0"/>
              </a:rPr>
              <a:t>/</a:t>
            </a:r>
            <a:r>
              <a:rPr lang="en-US" sz="1800" b="1" dirty="0" err="1">
                <a:solidFill>
                  <a:srgbClr val="FF0000"/>
                </a:solidFill>
                <a:latin typeface="arial" panose="020B0604020202020204" pitchFamily="34" charset="0"/>
              </a:rPr>
              <a:t>configsets</a:t>
            </a:r>
            <a:endParaRPr lang="en-US" sz="1800" b="1" dirty="0">
              <a:solidFill>
                <a:srgbClr val="FF0000"/>
              </a:solidFill>
              <a:latin typeface="arial" panose="020B0604020202020204" pitchFamily="34" charset="0"/>
            </a:endParaRPr>
          </a:p>
          <a:p>
            <a:pPr lvl="1"/>
            <a:r>
              <a:rPr lang="en-US" dirty="0">
                <a:solidFill>
                  <a:srgbClr val="000000"/>
                </a:solidFill>
                <a:latin typeface="arial" panose="020B0604020202020204" pitchFamily="34" charset="0"/>
              </a:rPr>
              <a:t>Restart the </a:t>
            </a:r>
            <a:r>
              <a:rPr lang="en-US" dirty="0" err="1">
                <a:solidFill>
                  <a:srgbClr val="000000"/>
                </a:solidFill>
                <a:latin typeface="arial" panose="020B0604020202020204" pitchFamily="34" charset="0"/>
              </a:rPr>
              <a:t>Solr</a:t>
            </a:r>
            <a:endParaRPr lang="en-US" dirty="0">
              <a:solidFill>
                <a:srgbClr val="000000"/>
              </a:solidFill>
              <a:latin typeface="arial" panose="020B0604020202020204" pitchFamily="34" charset="0"/>
            </a:endParaRPr>
          </a:p>
          <a:p>
            <a:pPr marL="457200" lvl="1" indent="0">
              <a:buNone/>
            </a:pPr>
            <a:r>
              <a:rPr lang="de-DE" sz="1800" b="1" dirty="0">
                <a:solidFill>
                  <a:srgbClr val="FF0000"/>
                </a:solidFill>
                <a:latin typeface="arial" panose="020B0604020202020204" pitchFamily="34" charset="0"/>
              </a:rPr>
              <a:t>	/opt/solr-8/bin/solr restart -force</a:t>
            </a:r>
          </a:p>
        </p:txBody>
      </p:sp>
    </p:spTree>
    <p:extLst>
      <p:ext uri="{BB962C8B-B14F-4D97-AF65-F5344CB8AC3E}">
        <p14:creationId xmlns:p14="http://schemas.microsoft.com/office/powerpoint/2010/main" val="1520485490"/>
      </p:ext>
    </p:extLst>
  </p:cSld>
  <p:clrMapOvr>
    <a:masterClrMapping/>
  </p:clrMapOvr>
  <mc:AlternateContent xmlns:mc="http://schemas.openxmlformats.org/markup-compatibility/2006" xmlns:p14="http://schemas.microsoft.com/office/powerpoint/2010/main">
    <mc:Choice Requires="p14">
      <p:transition spd="slow" p14:dur="2000" advTm="27349"/>
    </mc:Choice>
    <mc:Fallback xmlns="">
      <p:transition spd="slow" advTm="2734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26</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133600"/>
            <a:ext cx="11103465" cy="4419600"/>
          </a:xfrm>
        </p:spPr>
        <p:txBody>
          <a:bodyPr>
            <a:normAutofit/>
          </a:bodyPr>
          <a:lstStyle/>
          <a:p>
            <a:pPr algn="l"/>
            <a:endParaRPr lang="en-US" b="1" i="0" dirty="0">
              <a:solidFill>
                <a:srgbClr val="000000"/>
              </a:solidFill>
              <a:effectLst/>
              <a:latin typeface="arial" panose="020B0604020202020204" pitchFamily="34" charset="0"/>
            </a:endParaRPr>
          </a:p>
          <a:p>
            <a:pPr algn="l"/>
            <a:r>
              <a:rPr lang="en-US" b="1" i="0" dirty="0">
                <a:solidFill>
                  <a:srgbClr val="000000"/>
                </a:solidFill>
                <a:effectLst/>
                <a:latin typeface="arial" panose="020B0604020202020204" pitchFamily="34" charset="0"/>
              </a:rPr>
              <a:t>Initialize your Database</a:t>
            </a:r>
          </a:p>
          <a:p>
            <a:pPr marL="0" indent="0" algn="l">
              <a:buNone/>
            </a:pPr>
            <a:r>
              <a:rPr lang="en-US" b="1" dirty="0">
                <a:solidFill>
                  <a:srgbClr val="FF0000"/>
                </a:solidFill>
                <a:latin typeface="arial" panose="020B0604020202020204" pitchFamily="34" charset="0"/>
              </a:rPr>
              <a:t>		/home/dspace-7/bin/</a:t>
            </a:r>
            <a:r>
              <a:rPr lang="en-US" b="1" dirty="0" err="1">
                <a:solidFill>
                  <a:srgbClr val="FF0000"/>
                </a:solidFill>
                <a:latin typeface="arial" panose="020B0604020202020204" pitchFamily="34" charset="0"/>
              </a:rPr>
              <a:t>dspace</a:t>
            </a:r>
            <a:r>
              <a:rPr lang="en-US" b="1" dirty="0">
                <a:solidFill>
                  <a:srgbClr val="FF0000"/>
                </a:solidFill>
                <a:latin typeface="arial" panose="020B0604020202020204" pitchFamily="34" charset="0"/>
              </a:rPr>
              <a:t> database migrate</a:t>
            </a:r>
          </a:p>
          <a:p>
            <a:pPr algn="l"/>
            <a:r>
              <a:rPr lang="en-US" b="1" dirty="0">
                <a:solidFill>
                  <a:srgbClr val="FF0000"/>
                </a:solidFill>
                <a:latin typeface="arial" panose="020B0604020202020204" pitchFamily="34" charset="0"/>
              </a:rPr>
              <a:t>	</a:t>
            </a:r>
            <a:r>
              <a:rPr lang="en-US" b="1" dirty="0">
                <a:solidFill>
                  <a:srgbClr val="000000"/>
                </a:solidFill>
                <a:latin typeface="arial" panose="020B0604020202020204" pitchFamily="34" charset="0"/>
              </a:rPr>
              <a:t>Create an Administrator Account</a:t>
            </a:r>
          </a:p>
          <a:p>
            <a:pPr marL="0" indent="0" algn="l">
              <a:buNone/>
            </a:pPr>
            <a:r>
              <a:rPr lang="en-US" b="1" dirty="0">
                <a:solidFill>
                  <a:srgbClr val="FF0000"/>
                </a:solidFill>
                <a:latin typeface="arial" panose="020B0604020202020204" pitchFamily="34" charset="0"/>
              </a:rPr>
              <a:t>		/home/dspace-7/bin/</a:t>
            </a:r>
            <a:r>
              <a:rPr lang="en-US" b="1" dirty="0" err="1">
                <a:solidFill>
                  <a:srgbClr val="FF0000"/>
                </a:solidFill>
                <a:latin typeface="arial" panose="020B0604020202020204" pitchFamily="34" charset="0"/>
              </a:rPr>
              <a:t>dspace</a:t>
            </a:r>
            <a:r>
              <a:rPr lang="en-US" b="1">
                <a:solidFill>
                  <a:srgbClr val="FF0000"/>
                </a:solidFill>
                <a:latin typeface="arial" panose="020B0604020202020204" pitchFamily="34" charset="0"/>
              </a:rPr>
              <a:t> create-administrator</a:t>
            </a:r>
            <a:endParaRPr lang="en-US" b="1" dirty="0">
              <a:solidFill>
                <a:srgbClr val="FF0000"/>
              </a:solidFill>
              <a:latin typeface="arial" panose="020B0604020202020204" pitchFamily="34" charset="0"/>
            </a:endParaRPr>
          </a:p>
          <a:p>
            <a:pPr marL="0" indent="0" algn="l">
              <a:buNone/>
            </a:pPr>
            <a:r>
              <a:rPr lang="en-US" b="1" dirty="0">
                <a:solidFill>
                  <a:srgbClr val="FF0000"/>
                </a:solidFill>
                <a:latin typeface="arial" panose="020B0604020202020204" pitchFamily="34" charset="0"/>
              </a:rPr>
              <a:t>		</a:t>
            </a:r>
            <a:endParaRPr lang="de-DE" sz="1800" b="1" dirty="0">
              <a:solidFill>
                <a:srgbClr val="FF0000"/>
              </a:solidFill>
              <a:latin typeface="arial" panose="020B0604020202020204" pitchFamily="34" charset="0"/>
            </a:endParaRPr>
          </a:p>
          <a:p>
            <a:pPr marL="0" indent="0" algn="l">
              <a:buNone/>
            </a:pPr>
            <a:r>
              <a:rPr lang="en-US" b="1" dirty="0">
                <a:solidFill>
                  <a:srgbClr val="FF0000"/>
                </a:solidFill>
                <a:latin typeface="arial" panose="020B0604020202020204" pitchFamily="34" charset="0"/>
              </a:rPr>
              <a:t>	</a:t>
            </a:r>
            <a:endParaRPr lang="de-DE" sz="18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513223020"/>
      </p:ext>
    </p:extLst>
  </p:cSld>
  <p:clrMapOvr>
    <a:masterClrMapping/>
  </p:clrMapOvr>
  <mc:AlternateContent xmlns:mc="http://schemas.openxmlformats.org/markup-compatibility/2006" xmlns:p14="http://schemas.microsoft.com/office/powerpoint/2010/main">
    <mc:Choice Requires="p14">
      <p:transition spd="slow" p14:dur="2000" advTm="10737"/>
    </mc:Choice>
    <mc:Fallback xmlns="">
      <p:transition spd="slow" advTm="1073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27</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133600"/>
            <a:ext cx="11103465" cy="4419600"/>
          </a:xfrm>
        </p:spPr>
        <p:txBody>
          <a:bodyPr>
            <a:normAutofit/>
          </a:bodyPr>
          <a:lstStyle/>
          <a:p>
            <a:pPr algn="l"/>
            <a:endParaRPr lang="en-US" b="1" i="0" dirty="0">
              <a:solidFill>
                <a:srgbClr val="000000"/>
              </a:solidFill>
              <a:effectLst/>
              <a:latin typeface="arial" panose="020B0604020202020204" pitchFamily="34" charset="0"/>
            </a:endParaRPr>
          </a:p>
          <a:p>
            <a:pPr lvl="1"/>
            <a:r>
              <a:rPr lang="en-US" i="0" dirty="0">
                <a:solidFill>
                  <a:srgbClr val="000000"/>
                </a:solidFill>
                <a:effectLst/>
                <a:latin typeface="arial" panose="020B0604020202020204" pitchFamily="34" charset="0"/>
              </a:rPr>
              <a:t>Then access http: // localhost: 8080 / server, you should be able to see the backend interface as shown below.</a:t>
            </a:r>
            <a:r>
              <a:rPr lang="en-US" dirty="0">
                <a:solidFill>
                  <a:srgbClr val="000000"/>
                </a:solidFill>
                <a:latin typeface="arial" panose="020B0604020202020204" pitchFamily="34" charset="0"/>
              </a:rPr>
              <a:t> </a:t>
            </a:r>
            <a:endParaRPr lang="en-US" i="0" dirty="0">
              <a:solidFill>
                <a:srgbClr val="000000"/>
              </a:solidFill>
              <a:effectLst/>
              <a:latin typeface="arial" panose="020B0604020202020204" pitchFamily="34" charset="0"/>
            </a:endParaRPr>
          </a:p>
          <a:p>
            <a:pPr marL="0" indent="0" algn="l">
              <a:buNone/>
            </a:pPr>
            <a:r>
              <a:rPr lang="en-US" b="1" dirty="0">
                <a:solidFill>
                  <a:srgbClr val="FF0000"/>
                </a:solidFill>
                <a:latin typeface="arial" panose="020B0604020202020204" pitchFamily="34" charset="0"/>
              </a:rPr>
              <a:t>		</a:t>
            </a:r>
            <a:endParaRPr lang="en-US" dirty="0">
              <a:solidFill>
                <a:srgbClr val="000000"/>
              </a:solidFill>
              <a:latin typeface="arial" panose="020B0604020202020204" pitchFamily="34" charset="0"/>
            </a:endParaRPr>
          </a:p>
        </p:txBody>
      </p:sp>
      <p:pic>
        <p:nvPicPr>
          <p:cNvPr id="5" name="Picture 4" descr="A screenshot of a computer&#10;&#10;Description automatically generated">
            <a:extLst>
              <a:ext uri="{FF2B5EF4-FFF2-40B4-BE49-F238E27FC236}">
                <a16:creationId xmlns:a16="http://schemas.microsoft.com/office/drawing/2014/main" id="{F18A0F34-62A3-4C1F-8A98-73BE62E6A6BA}"/>
              </a:ext>
            </a:extLst>
          </p:cNvPr>
          <p:cNvPicPr>
            <a:picLocks noChangeAspect="1"/>
          </p:cNvPicPr>
          <p:nvPr/>
        </p:nvPicPr>
        <p:blipFill rotWithShape="1">
          <a:blip r:embed="rId2"/>
          <a:srcRect l="4843" t="9610" r="13083" b="21319"/>
          <a:stretch/>
        </p:blipFill>
        <p:spPr>
          <a:xfrm>
            <a:off x="1869440" y="3015650"/>
            <a:ext cx="7691120" cy="3639104"/>
          </a:xfrm>
          <a:prstGeom prst="rect">
            <a:avLst/>
          </a:prstGeom>
        </p:spPr>
      </p:pic>
    </p:spTree>
    <p:extLst>
      <p:ext uri="{BB962C8B-B14F-4D97-AF65-F5344CB8AC3E}">
        <p14:creationId xmlns:p14="http://schemas.microsoft.com/office/powerpoint/2010/main" val="1188677192"/>
      </p:ext>
    </p:extLst>
  </p:cSld>
  <p:clrMapOvr>
    <a:masterClrMapping/>
  </p:clrMapOvr>
  <mc:AlternateContent xmlns:mc="http://schemas.openxmlformats.org/markup-compatibility/2006" xmlns:p14="http://schemas.microsoft.com/office/powerpoint/2010/main">
    <mc:Choice Requires="p14">
      <p:transition spd="slow" p14:dur="2000" advTm="13268"/>
    </mc:Choice>
    <mc:Fallback xmlns="">
      <p:transition spd="slow" advTm="1326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Frontend</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28</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133600"/>
            <a:ext cx="11103465" cy="4514850"/>
          </a:xfrm>
        </p:spPr>
        <p:txBody>
          <a:bodyPr>
            <a:normAutofit/>
          </a:bodyPr>
          <a:lstStyle/>
          <a:p>
            <a:pPr algn="l"/>
            <a:r>
              <a:rPr lang="en-US" b="1" i="0" dirty="0">
                <a:solidFill>
                  <a:srgbClr val="000000"/>
                </a:solidFill>
                <a:effectLst/>
                <a:latin typeface="arial" panose="020B0604020202020204" pitchFamily="34" charset="0"/>
              </a:rPr>
              <a:t>Frontend Requirements</a:t>
            </a:r>
          </a:p>
          <a:p>
            <a:pPr lvl="1"/>
            <a:r>
              <a:rPr lang="en-US" dirty="0">
                <a:solidFill>
                  <a:srgbClr val="000000"/>
                </a:solidFill>
                <a:latin typeface="arial" panose="020B0604020202020204" pitchFamily="34" charset="0"/>
              </a:rPr>
              <a:t>NVM installation</a:t>
            </a:r>
          </a:p>
          <a:p>
            <a:pPr marL="457200" lvl="1" indent="0">
              <a:buNone/>
            </a:pPr>
            <a:r>
              <a:rPr lang="en-US" b="1" dirty="0">
                <a:solidFill>
                  <a:srgbClr val="000000"/>
                </a:solidFill>
                <a:latin typeface="arial" panose="020B0604020202020204" pitchFamily="34" charset="0"/>
              </a:rPr>
              <a:t>	</a:t>
            </a: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apt install curl</a:t>
            </a:r>
          </a:p>
          <a:p>
            <a:pPr marL="457200" lvl="1" indent="0">
              <a:buNone/>
            </a:pPr>
            <a:r>
              <a:rPr lang="en-US" b="1" dirty="0">
                <a:solidFill>
                  <a:srgbClr val="FF0000"/>
                </a:solidFill>
                <a:latin typeface="arial" panose="020B0604020202020204" pitchFamily="34" charset="0"/>
              </a:rPr>
              <a:t>	 curl https://raw.githubusercontent.com/creationix/nvm/master/install.sh | bash </a:t>
            </a:r>
          </a:p>
          <a:p>
            <a:pPr marL="457200" lvl="1" indent="0">
              <a:buNone/>
            </a:pPr>
            <a:r>
              <a:rPr lang="en-US" b="1" dirty="0">
                <a:solidFill>
                  <a:srgbClr val="FF0000"/>
                </a:solidFill>
                <a:latin typeface="arial" panose="020B0604020202020204" pitchFamily="34" charset="0"/>
              </a:rPr>
              <a:t>	source ~/.profile </a:t>
            </a:r>
          </a:p>
          <a:p>
            <a:pPr lvl="1"/>
            <a:r>
              <a:rPr lang="en-US" dirty="0">
                <a:solidFill>
                  <a:srgbClr val="000000"/>
                </a:solidFill>
                <a:latin typeface="arial" panose="020B0604020202020204" pitchFamily="34" charset="0"/>
              </a:rPr>
              <a:t>Node installation using NVM</a:t>
            </a:r>
          </a:p>
          <a:p>
            <a:pPr marL="457200" lvl="1" indent="0">
              <a:buNone/>
            </a:pPr>
            <a:r>
              <a:rPr lang="en-US" b="1" dirty="0">
                <a:solidFill>
                  <a:srgbClr val="000000"/>
                </a:solidFill>
                <a:latin typeface="arial" panose="020B0604020202020204" pitchFamily="34" charset="0"/>
              </a:rPr>
              <a:t>	</a:t>
            </a:r>
            <a:r>
              <a:rPr lang="en-US" b="1" dirty="0" err="1">
                <a:solidFill>
                  <a:srgbClr val="FF0000"/>
                </a:solidFill>
                <a:latin typeface="arial" panose="020B0604020202020204" pitchFamily="34" charset="0"/>
              </a:rPr>
              <a:t>nvm</a:t>
            </a:r>
            <a:r>
              <a:rPr lang="en-US" b="1" dirty="0">
                <a:solidFill>
                  <a:srgbClr val="FF0000"/>
                </a:solidFill>
                <a:latin typeface="arial" panose="020B0604020202020204" pitchFamily="34" charset="0"/>
              </a:rPr>
              <a:t> install node</a:t>
            </a:r>
          </a:p>
          <a:p>
            <a:pPr lvl="1"/>
            <a:r>
              <a:rPr lang="en-US" dirty="0">
                <a:solidFill>
                  <a:srgbClr val="000000"/>
                </a:solidFill>
                <a:latin typeface="arial" panose="020B0604020202020204" pitchFamily="34" charset="0"/>
              </a:rPr>
              <a:t> Install Yarn </a:t>
            </a:r>
          </a:p>
          <a:p>
            <a:pPr marL="457200" lvl="1" indent="0">
              <a:buNone/>
            </a:pPr>
            <a:r>
              <a:rPr lang="en-US" b="1" dirty="0">
                <a:solidFill>
                  <a:srgbClr val="000000"/>
                </a:solidFill>
                <a:latin typeface="arial" panose="020B0604020202020204" pitchFamily="34" charset="0"/>
              </a:rPr>
              <a:t>	</a:t>
            </a:r>
            <a:r>
              <a:rPr lang="en-US" b="1" dirty="0">
                <a:solidFill>
                  <a:srgbClr val="FF0000"/>
                </a:solidFill>
                <a:latin typeface="arial" panose="020B0604020202020204" pitchFamily="34" charset="0"/>
              </a:rPr>
              <a:t>curl -</a:t>
            </a:r>
            <a:r>
              <a:rPr lang="en-US" b="1" dirty="0" err="1">
                <a:solidFill>
                  <a:srgbClr val="FF0000"/>
                </a:solidFill>
                <a:latin typeface="arial" panose="020B0604020202020204" pitchFamily="34" charset="0"/>
              </a:rPr>
              <a:t>sS</a:t>
            </a:r>
            <a:r>
              <a:rPr lang="en-US" b="1" dirty="0">
                <a:solidFill>
                  <a:srgbClr val="FF0000"/>
                </a:solidFill>
                <a:latin typeface="arial" panose="020B0604020202020204" pitchFamily="34" charset="0"/>
              </a:rPr>
              <a:t> https://dl.yarnpkg.com/debian/pubkey.gpg | </a:t>
            </a: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apt-key add –</a:t>
            </a:r>
          </a:p>
          <a:p>
            <a:pPr marL="457200" lvl="1" indent="0">
              <a:buNone/>
            </a:pPr>
            <a:r>
              <a:rPr lang="en-US" b="1" dirty="0">
                <a:solidFill>
                  <a:srgbClr val="FF0000"/>
                </a:solidFill>
                <a:latin typeface="arial" panose="020B0604020202020204" pitchFamily="34" charset="0"/>
              </a:rPr>
              <a:t>	echo "deb https://dl.yarnpkg.com/debian/ stable main" | </a:t>
            </a: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tee /</a:t>
            </a:r>
            <a:r>
              <a:rPr lang="en-US" b="1" dirty="0" err="1">
                <a:solidFill>
                  <a:srgbClr val="FF0000"/>
                </a:solidFill>
                <a:latin typeface="arial" panose="020B0604020202020204" pitchFamily="34" charset="0"/>
              </a:rPr>
              <a:t>etc</a:t>
            </a:r>
            <a:r>
              <a:rPr lang="en-US" b="1" dirty="0">
                <a:solidFill>
                  <a:srgbClr val="FF0000"/>
                </a:solidFill>
                <a:latin typeface="arial" panose="020B0604020202020204" pitchFamily="34" charset="0"/>
              </a:rPr>
              <a:t>/apt/</a:t>
            </a:r>
            <a:r>
              <a:rPr lang="en-US" b="1" dirty="0" err="1">
                <a:solidFill>
                  <a:srgbClr val="FF0000"/>
                </a:solidFill>
                <a:latin typeface="arial" panose="020B0604020202020204" pitchFamily="34" charset="0"/>
              </a:rPr>
              <a:t>sources.list.d</a:t>
            </a:r>
            <a:r>
              <a:rPr lang="en-US" b="1" dirty="0">
                <a:solidFill>
                  <a:srgbClr val="FF0000"/>
                </a:solidFill>
                <a:latin typeface="arial" panose="020B0604020202020204" pitchFamily="34" charset="0"/>
              </a:rPr>
              <a:t>/</a:t>
            </a:r>
            <a:r>
              <a:rPr lang="en-US" b="1" dirty="0" err="1">
                <a:solidFill>
                  <a:srgbClr val="FF0000"/>
                </a:solidFill>
                <a:latin typeface="arial" panose="020B0604020202020204" pitchFamily="34" charset="0"/>
              </a:rPr>
              <a:t>yarn.list</a:t>
            </a:r>
            <a:endParaRPr lang="en-US" b="1" dirty="0">
              <a:solidFill>
                <a:srgbClr val="FF0000"/>
              </a:solidFill>
              <a:latin typeface="arial" panose="020B0604020202020204" pitchFamily="34" charset="0"/>
            </a:endParaRPr>
          </a:p>
          <a:p>
            <a:pPr marL="457200" lvl="1" indent="0">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apt update</a:t>
            </a:r>
          </a:p>
          <a:p>
            <a:pPr marL="457200" lvl="1" indent="0">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apt install yarn</a:t>
            </a:r>
          </a:p>
          <a:p>
            <a:pPr marL="457200" lvl="1" indent="0">
              <a:buNone/>
            </a:pPr>
            <a:endParaRPr lang="en-US" b="1" dirty="0">
              <a:solidFill>
                <a:srgbClr val="000000"/>
              </a:solidFill>
              <a:latin typeface="arial" panose="020B0604020202020204" pitchFamily="34" charset="0"/>
            </a:endParaRPr>
          </a:p>
          <a:p>
            <a:pPr marL="457200" lvl="1" indent="0">
              <a:buNone/>
            </a:pPr>
            <a:endParaRPr lang="en-US"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1226380951"/>
      </p:ext>
    </p:extLst>
  </p:cSld>
  <p:clrMapOvr>
    <a:masterClrMapping/>
  </p:clrMapOvr>
  <mc:AlternateContent xmlns:mc="http://schemas.openxmlformats.org/markup-compatibility/2006" xmlns:p14="http://schemas.microsoft.com/office/powerpoint/2010/main">
    <mc:Choice Requires="p14">
      <p:transition spd="slow" p14:dur="2000" advTm="18005"/>
    </mc:Choice>
    <mc:Fallback xmlns="">
      <p:transition spd="slow" advTm="1800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Frontend</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29</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133600"/>
            <a:ext cx="11103465" cy="4514850"/>
          </a:xfrm>
        </p:spPr>
        <p:txBody>
          <a:bodyPr>
            <a:normAutofit/>
          </a:bodyPr>
          <a:lstStyle/>
          <a:p>
            <a:pPr algn="l"/>
            <a:r>
              <a:rPr lang="en-US" b="1" i="0" dirty="0">
                <a:solidFill>
                  <a:srgbClr val="000000"/>
                </a:solidFill>
                <a:effectLst/>
                <a:latin typeface="arial" panose="020B0604020202020204" pitchFamily="34" charset="0"/>
              </a:rPr>
              <a:t>Frontend Requirements</a:t>
            </a:r>
          </a:p>
          <a:p>
            <a:pPr lvl="1"/>
            <a:r>
              <a:rPr lang="en-US" dirty="0" err="1">
                <a:solidFill>
                  <a:srgbClr val="000000"/>
                </a:solidFill>
                <a:latin typeface="arial" panose="020B0604020202020204" pitchFamily="34" charset="0"/>
              </a:rPr>
              <a:t>Instale</a:t>
            </a:r>
            <a:r>
              <a:rPr lang="en-US" dirty="0">
                <a:solidFill>
                  <a:srgbClr val="000000"/>
                </a:solidFill>
                <a:latin typeface="arial" panose="020B0604020202020204" pitchFamily="34" charset="0"/>
              </a:rPr>
              <a:t> NodeJS</a:t>
            </a:r>
          </a:p>
          <a:p>
            <a:pPr lvl="2"/>
            <a:r>
              <a:rPr lang="en-US" dirty="0">
                <a:solidFill>
                  <a:srgbClr val="000000"/>
                </a:solidFill>
                <a:latin typeface="arial" panose="020B0604020202020204" pitchFamily="34" charset="0"/>
              </a:rPr>
              <a:t>Add the </a:t>
            </a:r>
            <a:r>
              <a:rPr lang="en-US" dirty="0" err="1">
                <a:solidFill>
                  <a:srgbClr val="000000"/>
                </a:solidFill>
                <a:latin typeface="arial" panose="020B0604020202020204" pitchFamily="34" charset="0"/>
              </a:rPr>
              <a:t>NodeSource</a:t>
            </a:r>
            <a:r>
              <a:rPr lang="en-US" dirty="0">
                <a:solidFill>
                  <a:srgbClr val="000000"/>
                </a:solidFill>
                <a:latin typeface="arial" panose="020B0604020202020204" pitchFamily="34" charset="0"/>
              </a:rPr>
              <a:t> PPA</a:t>
            </a:r>
          </a:p>
          <a:p>
            <a:pPr marL="914400" lvl="2" indent="0">
              <a:buNone/>
            </a:pPr>
            <a:r>
              <a:rPr lang="pt-BR" b="1" dirty="0">
                <a:solidFill>
                  <a:srgbClr val="FF0000"/>
                </a:solidFill>
                <a:latin typeface="arial" panose="020B0604020202020204" pitchFamily="34" charset="0"/>
              </a:rPr>
              <a:t>curl -sL </a:t>
            </a:r>
            <a:r>
              <a:rPr lang="pt-BR" b="1" dirty="0">
                <a:solidFill>
                  <a:srgbClr val="FF0000"/>
                </a:solidFill>
                <a:latin typeface="arial" panose="020B0604020202020204" pitchFamily="34" charset="0"/>
                <a:hlinkClick r:id="rId2"/>
              </a:rPr>
              <a:t>https://deb.nodesource.com/setup_14.x -o setup_14.sh</a:t>
            </a:r>
            <a:r>
              <a:rPr lang="pt-BR" b="1" dirty="0">
                <a:solidFill>
                  <a:srgbClr val="FF0000"/>
                </a:solidFill>
                <a:latin typeface="arial" panose="020B0604020202020204" pitchFamily="34" charset="0"/>
              </a:rPr>
              <a:t>  </a:t>
            </a:r>
          </a:p>
          <a:p>
            <a:pPr lvl="2"/>
            <a:r>
              <a:rPr lang="en-US" dirty="0">
                <a:solidFill>
                  <a:srgbClr val="000000"/>
                </a:solidFill>
                <a:latin typeface="arial" panose="020B0604020202020204" pitchFamily="34" charset="0"/>
              </a:rPr>
              <a:t>Let's make sure we are in the home directory and download the configuration script:</a:t>
            </a:r>
          </a:p>
          <a:p>
            <a:pPr marL="914400" lvl="2" indent="0">
              <a:buNone/>
            </a:pP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sh</a:t>
            </a:r>
            <a:r>
              <a:rPr lang="en-US" b="1" dirty="0">
                <a:solidFill>
                  <a:srgbClr val="FF0000"/>
                </a:solidFill>
                <a:latin typeface="arial" panose="020B0604020202020204" pitchFamily="34" charset="0"/>
              </a:rPr>
              <a:t> ./setup_14.sh</a:t>
            </a:r>
          </a:p>
          <a:p>
            <a:pPr marL="914400" lvl="2" indent="0">
              <a:buNone/>
            </a:pP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apt update</a:t>
            </a:r>
          </a:p>
          <a:p>
            <a:pPr marL="914400" lvl="2" indent="0">
              <a:buNone/>
            </a:pP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apt install </a:t>
            </a:r>
            <a:r>
              <a:rPr lang="en-US" b="1" dirty="0" err="1">
                <a:solidFill>
                  <a:srgbClr val="FF0000"/>
                </a:solidFill>
                <a:latin typeface="arial" panose="020B0604020202020204" pitchFamily="34" charset="0"/>
              </a:rPr>
              <a:t>nodejs</a:t>
            </a:r>
            <a:endParaRPr lang="en-US" b="1" dirty="0">
              <a:solidFill>
                <a:srgbClr val="FF0000"/>
              </a:solidFill>
              <a:latin typeface="arial" panose="020B0604020202020204" pitchFamily="34" charset="0"/>
            </a:endParaRPr>
          </a:p>
          <a:p>
            <a:pPr marL="800100" lvl="3" indent="-342900"/>
            <a:r>
              <a:rPr lang="en-US" sz="1600" dirty="0">
                <a:solidFill>
                  <a:srgbClr val="000000"/>
                </a:solidFill>
                <a:latin typeface="arial" panose="020B0604020202020204" pitchFamily="34" charset="0"/>
              </a:rPr>
              <a:t>PM2 (optional, but recommended for Production) </a:t>
            </a:r>
            <a:br>
              <a:rPr lang="en-US" sz="1600" dirty="0">
                <a:solidFill>
                  <a:srgbClr val="000000"/>
                </a:solidFill>
                <a:latin typeface="arial" panose="020B0604020202020204" pitchFamily="34" charset="0"/>
              </a:rPr>
            </a:br>
            <a:r>
              <a:rPr lang="en-US" sz="1600" dirty="0">
                <a:solidFill>
                  <a:srgbClr val="000000"/>
                </a:solidFill>
                <a:latin typeface="arial" panose="020B0604020202020204" pitchFamily="34" charset="0"/>
              </a:rPr>
              <a:t>	</a:t>
            </a:r>
            <a:r>
              <a:rPr lang="en-US" sz="1600" b="1" dirty="0" err="1">
                <a:solidFill>
                  <a:srgbClr val="FF0000"/>
                </a:solidFill>
                <a:latin typeface="arial" panose="020B0604020202020204" pitchFamily="34" charset="0"/>
              </a:rPr>
              <a:t>npm</a:t>
            </a:r>
            <a:r>
              <a:rPr lang="en-US" sz="1600" b="1" dirty="0">
                <a:solidFill>
                  <a:srgbClr val="FF0000"/>
                </a:solidFill>
                <a:latin typeface="arial" panose="020B0604020202020204" pitchFamily="34" charset="0"/>
              </a:rPr>
              <a:t> install --global pm2</a:t>
            </a:r>
          </a:p>
          <a:p>
            <a:pPr marL="800100" lvl="3" indent="-342900"/>
            <a:endParaRPr lang="en-US" sz="1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568922139"/>
      </p:ext>
    </p:extLst>
  </p:cSld>
  <p:clrMapOvr>
    <a:masterClrMapping/>
  </p:clrMapOvr>
  <mc:AlternateContent xmlns:mc="http://schemas.openxmlformats.org/markup-compatibility/2006" xmlns:p14="http://schemas.microsoft.com/office/powerpoint/2010/main">
    <mc:Choice Requires="p14">
      <p:transition spd="slow" p14:dur="2000" advTm="16449"/>
    </mc:Choice>
    <mc:Fallback xmlns="">
      <p:transition spd="slow" advTm="1644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25AE66-CE12-4DF7-B3B8-6F8276E77811}"/>
              </a:ext>
            </a:extLst>
          </p:cNvPr>
          <p:cNvSpPr>
            <a:spLocks noGrp="1"/>
          </p:cNvSpPr>
          <p:nvPr>
            <p:ph type="body" sz="quarter" idx="13"/>
          </p:nvPr>
        </p:nvSpPr>
        <p:spPr>
          <a:xfrm>
            <a:off x="5105400" y="1472587"/>
            <a:ext cx="6085339" cy="720000"/>
          </a:xfrm>
        </p:spPr>
        <p:txBody>
          <a:bodyPr/>
          <a:lstStyle/>
          <a:p>
            <a:r>
              <a:rPr lang="en-US" dirty="0"/>
              <a:t>Release 8.0.1</a:t>
            </a:r>
          </a:p>
        </p:txBody>
      </p:sp>
      <p:sp>
        <p:nvSpPr>
          <p:cNvPr id="3" name="Text Placeholder 2">
            <a:extLst>
              <a:ext uri="{FF2B5EF4-FFF2-40B4-BE49-F238E27FC236}">
                <a16:creationId xmlns:a16="http://schemas.microsoft.com/office/drawing/2014/main" id="{6D66143F-6C54-4D79-AB00-1E63232D7A6A}"/>
              </a:ext>
            </a:extLst>
          </p:cNvPr>
          <p:cNvSpPr>
            <a:spLocks noGrp="1"/>
          </p:cNvSpPr>
          <p:nvPr>
            <p:ph type="body" sz="quarter" idx="14"/>
          </p:nvPr>
        </p:nvSpPr>
        <p:spPr>
          <a:xfrm>
            <a:off x="5105400" y="2284931"/>
            <a:ext cx="6085339" cy="720000"/>
          </a:xfrm>
        </p:spPr>
        <p:txBody>
          <a:bodyPr>
            <a:normAutofit/>
          </a:bodyPr>
          <a:lstStyle/>
          <a:p>
            <a:r>
              <a:rPr lang="en-US" dirty="0"/>
              <a:t>Import data directly to </a:t>
            </a:r>
            <a:r>
              <a:rPr lang="en-US" dirty="0" err="1"/>
              <a:t>VuFind</a:t>
            </a:r>
            <a:r>
              <a:rPr lang="en-US" dirty="0"/>
              <a:t> from CSV files</a:t>
            </a:r>
          </a:p>
        </p:txBody>
      </p:sp>
      <p:sp>
        <p:nvSpPr>
          <p:cNvPr id="4" name="Text Placeholder 3">
            <a:extLst>
              <a:ext uri="{FF2B5EF4-FFF2-40B4-BE49-F238E27FC236}">
                <a16:creationId xmlns:a16="http://schemas.microsoft.com/office/drawing/2014/main" id="{95F3513F-9D90-49BD-9B34-229FC7D9E6B7}"/>
              </a:ext>
            </a:extLst>
          </p:cNvPr>
          <p:cNvSpPr>
            <a:spLocks noGrp="1"/>
          </p:cNvSpPr>
          <p:nvPr>
            <p:ph type="body" sz="quarter" idx="15"/>
          </p:nvPr>
        </p:nvSpPr>
        <p:spPr>
          <a:xfrm>
            <a:off x="5105400" y="3097276"/>
            <a:ext cx="6085339" cy="720000"/>
          </a:xfrm>
        </p:spPr>
        <p:txBody>
          <a:bodyPr>
            <a:normAutofit fontScale="92500" lnSpcReduction="10000"/>
          </a:bodyPr>
          <a:lstStyle/>
          <a:p>
            <a:r>
              <a:rPr lang="en-US" dirty="0"/>
              <a:t>Significant improvements for internal handling of MARC records and search result</a:t>
            </a:r>
          </a:p>
        </p:txBody>
      </p:sp>
      <p:sp>
        <p:nvSpPr>
          <p:cNvPr id="5" name="Text Placeholder 4">
            <a:extLst>
              <a:ext uri="{FF2B5EF4-FFF2-40B4-BE49-F238E27FC236}">
                <a16:creationId xmlns:a16="http://schemas.microsoft.com/office/drawing/2014/main" id="{31DE2D76-4A36-4154-97C8-0B9680D69AB3}"/>
              </a:ext>
            </a:extLst>
          </p:cNvPr>
          <p:cNvSpPr>
            <a:spLocks noGrp="1"/>
          </p:cNvSpPr>
          <p:nvPr>
            <p:ph type="body" sz="quarter" idx="16"/>
          </p:nvPr>
        </p:nvSpPr>
        <p:spPr>
          <a:xfrm>
            <a:off x="5105400" y="3909621"/>
            <a:ext cx="6085339" cy="720000"/>
          </a:xfrm>
        </p:spPr>
        <p:txBody>
          <a:bodyPr/>
          <a:lstStyle/>
          <a:p>
            <a:r>
              <a:rPr lang="en-US" dirty="0"/>
              <a:t>Citation generation</a:t>
            </a:r>
          </a:p>
        </p:txBody>
      </p:sp>
      <p:sp>
        <p:nvSpPr>
          <p:cNvPr id="6" name="Text Placeholder 5">
            <a:extLst>
              <a:ext uri="{FF2B5EF4-FFF2-40B4-BE49-F238E27FC236}">
                <a16:creationId xmlns:a16="http://schemas.microsoft.com/office/drawing/2014/main" id="{DA0B6C9E-712D-4B27-87C1-91D532AB83FF}"/>
              </a:ext>
            </a:extLst>
          </p:cNvPr>
          <p:cNvSpPr>
            <a:spLocks noGrp="1"/>
          </p:cNvSpPr>
          <p:nvPr>
            <p:ph type="body" sz="quarter" idx="17"/>
          </p:nvPr>
        </p:nvSpPr>
        <p:spPr>
          <a:xfrm>
            <a:off x="5105400" y="4721965"/>
            <a:ext cx="6085339" cy="720000"/>
          </a:xfrm>
        </p:spPr>
        <p:txBody>
          <a:bodyPr/>
          <a:lstStyle/>
          <a:p>
            <a:r>
              <a:rPr lang="en-US" dirty="0"/>
              <a:t>Further improvements in PHP </a:t>
            </a:r>
            <a:r>
              <a:rPr lang="en-US" dirty="0" err="1"/>
              <a:t>Solr</a:t>
            </a:r>
            <a:r>
              <a:rPr lang="en-US" dirty="0"/>
              <a:t> OAI-PMH </a:t>
            </a:r>
          </a:p>
        </p:txBody>
      </p:sp>
      <p:sp>
        <p:nvSpPr>
          <p:cNvPr id="8" name="Slide Number Placeholder 7">
            <a:extLst>
              <a:ext uri="{FF2B5EF4-FFF2-40B4-BE49-F238E27FC236}">
                <a16:creationId xmlns:a16="http://schemas.microsoft.com/office/drawing/2014/main" id="{15136C07-2F00-4DF5-A1AC-34A3E5693CCE}"/>
              </a:ext>
            </a:extLst>
          </p:cNvPr>
          <p:cNvSpPr>
            <a:spLocks noGrp="1"/>
          </p:cNvSpPr>
          <p:nvPr>
            <p:ph type="sldNum" sz="quarter" idx="12"/>
          </p:nvPr>
        </p:nvSpPr>
        <p:spPr/>
        <p:txBody>
          <a:bodyPr/>
          <a:lstStyle/>
          <a:p>
            <a:fld id="{9FF96B15-8338-45D5-A943-561235072D66}" type="slidenum">
              <a:rPr lang="en-US" noProof="0" smtClean="0"/>
              <a:t>3</a:t>
            </a:fld>
            <a:endParaRPr lang="en-US" noProof="0" dirty="0"/>
          </a:p>
        </p:txBody>
      </p:sp>
      <p:pic>
        <p:nvPicPr>
          <p:cNvPr id="15" name="Picture 14" descr="A picture containing graphical user interface&#10;&#10;Description automatically generated">
            <a:extLst>
              <a:ext uri="{FF2B5EF4-FFF2-40B4-BE49-F238E27FC236}">
                <a16:creationId xmlns:a16="http://schemas.microsoft.com/office/drawing/2014/main" id="{612E6DE9-A368-41DE-BC9A-8B562BB23E2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819150" y="2437773"/>
            <a:ext cx="3449708" cy="1319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81310244"/>
      </p:ext>
    </p:extLst>
  </p:cSld>
  <p:clrMapOvr>
    <a:masterClrMapping/>
  </p:clrMapOvr>
  <mc:AlternateContent xmlns:mc="http://schemas.openxmlformats.org/markup-compatibility/2006" xmlns:p14="http://schemas.microsoft.com/office/powerpoint/2010/main">
    <mc:Choice Requires="p14">
      <p:transition spd="slow" p14:dur="2000" advTm="11478"/>
    </mc:Choice>
    <mc:Fallback xmlns="">
      <p:transition spd="slow" advTm="1147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Frontend</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30</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133600"/>
            <a:ext cx="11103465" cy="4514850"/>
          </a:xfrm>
        </p:spPr>
        <p:txBody>
          <a:bodyPr>
            <a:normAutofit/>
          </a:bodyPr>
          <a:lstStyle/>
          <a:p>
            <a:pPr algn="l"/>
            <a:r>
              <a:rPr lang="en-US" b="1" i="0" dirty="0">
                <a:solidFill>
                  <a:srgbClr val="000000"/>
                </a:solidFill>
                <a:effectLst/>
                <a:latin typeface="arial" panose="020B0604020202020204" pitchFamily="34" charset="0"/>
              </a:rPr>
              <a:t>Frontend Requirements</a:t>
            </a:r>
          </a:p>
          <a:p>
            <a:pPr lvl="1"/>
            <a:r>
              <a:rPr lang="en-US" dirty="0">
                <a:solidFill>
                  <a:srgbClr val="000000"/>
                </a:solidFill>
                <a:latin typeface="arial" panose="020B0604020202020204" pitchFamily="34" charset="0"/>
              </a:rPr>
              <a:t>Download </a:t>
            </a:r>
            <a:r>
              <a:rPr lang="en-US" dirty="0" err="1">
                <a:solidFill>
                  <a:srgbClr val="000000"/>
                </a:solidFill>
                <a:latin typeface="arial" panose="020B0604020202020204" pitchFamily="34" charset="0"/>
              </a:rPr>
              <a:t>DSpace</a:t>
            </a:r>
            <a:r>
              <a:rPr lang="en-US" dirty="0">
                <a:solidFill>
                  <a:srgbClr val="000000"/>
                </a:solidFill>
                <a:latin typeface="arial" panose="020B0604020202020204" pitchFamily="34" charset="0"/>
              </a:rPr>
              <a:t> 7 front-end</a:t>
            </a:r>
            <a:br>
              <a:rPr lang="en-US" dirty="0">
                <a:solidFill>
                  <a:srgbClr val="000000"/>
                </a:solidFill>
                <a:latin typeface="arial" panose="020B0604020202020204" pitchFamily="34" charset="0"/>
              </a:rPr>
            </a:br>
            <a:r>
              <a:rPr lang="en-US" b="1" dirty="0" err="1">
                <a:solidFill>
                  <a:srgbClr val="FF0000"/>
                </a:solidFill>
                <a:latin typeface="arial" panose="020B0604020202020204" pitchFamily="34" charset="0"/>
              </a:rPr>
              <a:t>wget</a:t>
            </a:r>
            <a:r>
              <a:rPr lang="en-US" dirty="0">
                <a:solidFill>
                  <a:srgbClr val="000000"/>
                </a:solidFill>
                <a:latin typeface="arial" panose="020B0604020202020204" pitchFamily="34" charset="0"/>
              </a:rPr>
              <a:t> </a:t>
            </a:r>
            <a:r>
              <a:rPr lang="en-US" b="1" dirty="0">
                <a:solidFill>
                  <a:srgbClr val="FF0000"/>
                </a:solidFill>
                <a:latin typeface="arial" panose="020B0604020202020204" pitchFamily="34" charset="0"/>
              </a:rPr>
              <a:t>https://github.com/DSpace/dspace-angular/archive/refs/tags/dspace-7.1.zip    </a:t>
            </a:r>
          </a:p>
          <a:p>
            <a:pPr lvl="1"/>
            <a:r>
              <a:rPr lang="en-US" dirty="0">
                <a:solidFill>
                  <a:srgbClr val="000000"/>
                </a:solidFill>
                <a:latin typeface="arial" panose="020B0604020202020204" pitchFamily="34" charset="0"/>
              </a:rPr>
              <a:t>It will have a directory called dspace-angular-dspace-7.1 and rename this file to shorten the name then move into /home directory.</a:t>
            </a:r>
            <a:br>
              <a:rPr lang="en-US" dirty="0">
                <a:solidFill>
                  <a:srgbClr val="000000"/>
                </a:solidFill>
                <a:latin typeface="arial" panose="020B0604020202020204" pitchFamily="34" charset="0"/>
              </a:rPr>
            </a:br>
            <a:r>
              <a:rPr lang="en-US" b="1" dirty="0">
                <a:solidFill>
                  <a:srgbClr val="FF0000"/>
                </a:solidFill>
                <a:latin typeface="arial" panose="020B0604020202020204" pitchFamily="34" charset="0"/>
              </a:rPr>
              <a:t>mv dspace-angular-dspace-7.1 dspace-7-angular</a:t>
            </a:r>
          </a:p>
          <a:p>
            <a:pPr lvl="1"/>
            <a:r>
              <a:rPr lang="en-US" dirty="0">
                <a:solidFill>
                  <a:srgbClr val="000000"/>
                </a:solidFill>
                <a:latin typeface="arial" panose="020B0604020202020204" pitchFamily="34" charset="0"/>
              </a:rPr>
              <a:t>Create a production configuration file at /home​​/dspace-7-angular/</a:t>
            </a:r>
            <a:r>
              <a:rPr lang="en-US" dirty="0" err="1">
                <a:solidFill>
                  <a:srgbClr val="000000"/>
                </a:solidFill>
                <a:latin typeface="arial" panose="020B0604020202020204" pitchFamily="34" charset="0"/>
              </a:rPr>
              <a:t>src</a:t>
            </a:r>
            <a:r>
              <a:rPr lang="en-US" dirty="0">
                <a:solidFill>
                  <a:srgbClr val="000000"/>
                </a:solidFill>
                <a:latin typeface="arial" panose="020B0604020202020204" pitchFamily="34" charset="0"/>
              </a:rPr>
              <a:t>/environments/</a:t>
            </a:r>
            <a:r>
              <a:rPr lang="en-US" dirty="0" err="1">
                <a:solidFill>
                  <a:srgbClr val="000000"/>
                </a:solidFill>
                <a:latin typeface="arial" panose="020B0604020202020204" pitchFamily="34" charset="0"/>
              </a:rPr>
              <a:t>environment.prod.ts</a:t>
            </a:r>
            <a:r>
              <a:rPr lang="en-US" dirty="0">
                <a:solidFill>
                  <a:srgbClr val="000000"/>
                </a:solidFill>
                <a:latin typeface="arial" panose="020B0604020202020204" pitchFamily="34" charset="0"/>
              </a:rPr>
              <a:t>. </a:t>
            </a:r>
            <a:br>
              <a:rPr lang="en-US" dirty="0">
                <a:solidFill>
                  <a:srgbClr val="000000"/>
                </a:solidFill>
                <a:latin typeface="arial" panose="020B0604020202020204" pitchFamily="34" charset="0"/>
              </a:rPr>
            </a:br>
            <a:r>
              <a:rPr lang="en-US" dirty="0">
                <a:solidFill>
                  <a:srgbClr val="000000"/>
                </a:solidFill>
                <a:latin typeface="arial" panose="020B0604020202020204" pitchFamily="34" charset="0"/>
              </a:rPr>
              <a:t>At a minimum, this file MUST include "</a:t>
            </a:r>
            <a:r>
              <a:rPr lang="en-US" dirty="0" err="1">
                <a:solidFill>
                  <a:srgbClr val="000000"/>
                </a:solidFill>
                <a:latin typeface="arial" panose="020B0604020202020204" pitchFamily="34" charset="0"/>
              </a:rPr>
              <a:t>ui</a:t>
            </a:r>
            <a:r>
              <a:rPr lang="en-US" dirty="0">
                <a:solidFill>
                  <a:srgbClr val="000000"/>
                </a:solidFill>
                <a:latin typeface="arial" panose="020B0604020202020204" pitchFamily="34" charset="0"/>
              </a:rPr>
              <a:t>" and "rest" sections similar to the following </a:t>
            </a:r>
          </a:p>
          <a:p>
            <a:pPr lvl="1"/>
            <a:endParaRPr lang="en-US" b="1" dirty="0">
              <a:solidFill>
                <a:srgbClr val="FF0000"/>
              </a:solidFill>
              <a:latin typeface="arial" panose="020B0604020202020204" pitchFamily="34" charset="0"/>
            </a:endParaRPr>
          </a:p>
          <a:p>
            <a:pPr marL="457200" lvl="1" indent="0">
              <a:buNone/>
            </a:pPr>
            <a:endParaRPr lang="en-US"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2613858703"/>
      </p:ext>
    </p:extLst>
  </p:cSld>
  <p:clrMapOvr>
    <a:masterClrMapping/>
  </p:clrMapOvr>
  <mc:AlternateContent xmlns:mc="http://schemas.openxmlformats.org/markup-compatibility/2006" xmlns:p14="http://schemas.microsoft.com/office/powerpoint/2010/main">
    <mc:Choice Requires="p14">
      <p:transition spd="slow" p14:dur="2000" advTm="27016"/>
    </mc:Choice>
    <mc:Fallback xmlns="">
      <p:transition spd="slow" advTm="2701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Frontend</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31</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133600"/>
            <a:ext cx="11103465" cy="4514850"/>
          </a:xfrm>
        </p:spPr>
        <p:txBody>
          <a:bodyPr>
            <a:normAutofit fontScale="70000" lnSpcReduction="20000"/>
          </a:bodyPr>
          <a:lstStyle/>
          <a:p>
            <a:pPr algn="l"/>
            <a:r>
              <a:rPr lang="en-US" b="1" i="0" dirty="0" err="1">
                <a:solidFill>
                  <a:srgbClr val="000000"/>
                </a:solidFill>
                <a:effectLst/>
                <a:latin typeface="arial" panose="020B0604020202020204" pitchFamily="34" charset="0"/>
              </a:rPr>
              <a:t>environment.prod.ts</a:t>
            </a:r>
            <a:endParaRPr lang="en-US" b="1" dirty="0">
              <a:solidFill>
                <a:srgbClr val="000000"/>
              </a:solidFill>
              <a:latin typeface="arial" panose="020B0604020202020204" pitchFamily="34" charset="0"/>
            </a:endParaRPr>
          </a:p>
          <a:p>
            <a:pPr marL="457200" lvl="1" indent="0">
              <a:buNone/>
            </a:pPr>
            <a:r>
              <a:rPr lang="en-US" b="1" dirty="0">
                <a:solidFill>
                  <a:srgbClr val="FF0000"/>
                </a:solidFill>
                <a:latin typeface="arial" panose="020B0604020202020204" pitchFamily="34" charset="0"/>
              </a:rPr>
              <a:t>export const environment = {  </a:t>
            </a:r>
          </a:p>
          <a:p>
            <a:pPr marL="457200" lvl="1" indent="0">
              <a:buNone/>
            </a:pPr>
            <a:r>
              <a:rPr lang="en-US" b="1" dirty="0" err="1">
                <a:solidFill>
                  <a:srgbClr val="FF0000"/>
                </a:solidFill>
                <a:latin typeface="arial" panose="020B0604020202020204" pitchFamily="34" charset="0"/>
              </a:rPr>
              <a:t>ui</a:t>
            </a:r>
            <a:r>
              <a:rPr lang="en-US" b="1" dirty="0">
                <a:solidFill>
                  <a:srgbClr val="FF0000"/>
                </a:solidFill>
                <a:latin typeface="arial" panose="020B0604020202020204" pitchFamily="34" charset="0"/>
              </a:rPr>
              <a:t>: {</a:t>
            </a:r>
          </a:p>
          <a:p>
            <a:pPr marL="457200" lvl="1" indent="0">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ssl</a:t>
            </a:r>
            <a:r>
              <a:rPr lang="en-US" b="1" dirty="0">
                <a:solidFill>
                  <a:srgbClr val="FF0000"/>
                </a:solidFill>
                <a:latin typeface="arial" panose="020B0604020202020204" pitchFamily="34" charset="0"/>
              </a:rPr>
              <a:t>: false,</a:t>
            </a:r>
          </a:p>
          <a:p>
            <a:pPr marL="457200" lvl="1" indent="0">
              <a:buNone/>
            </a:pPr>
            <a:r>
              <a:rPr lang="en-US" b="1" dirty="0">
                <a:solidFill>
                  <a:srgbClr val="FF0000"/>
                </a:solidFill>
                <a:latin typeface="arial" panose="020B0604020202020204" pitchFamily="34" charset="0"/>
              </a:rPr>
              <a:t>      host: 'localhost',</a:t>
            </a:r>
          </a:p>
          <a:p>
            <a:pPr marL="457200" lvl="1" indent="0">
              <a:buNone/>
            </a:pPr>
            <a:r>
              <a:rPr lang="en-US" b="1" dirty="0">
                <a:solidFill>
                  <a:srgbClr val="FF0000"/>
                </a:solidFill>
                <a:latin typeface="arial" panose="020B0604020202020204" pitchFamily="34" charset="0"/>
              </a:rPr>
              <a:t>      port: 4000,</a:t>
            </a:r>
          </a:p>
          <a:p>
            <a:pPr marL="457200" lvl="1" indent="0">
              <a:buNone/>
            </a:pPr>
            <a:r>
              <a:rPr lang="en-US" b="1" dirty="0">
                <a:solidFill>
                  <a:srgbClr val="FF0000"/>
                </a:solidFill>
                <a:latin typeface="arial" panose="020B0604020202020204" pitchFamily="34" charset="0"/>
              </a:rPr>
              <a:t>      // NOTE: Space is capitalized because 'namespace' is a reserved string in TypeScript</a:t>
            </a:r>
          </a:p>
          <a:p>
            <a:pPr marL="457200" lvl="1" indent="0">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nameSpace</a:t>
            </a:r>
            <a:r>
              <a:rPr lang="en-US" b="1" dirty="0">
                <a:solidFill>
                  <a:srgbClr val="FF0000"/>
                </a:solidFill>
                <a:latin typeface="arial" panose="020B0604020202020204" pitchFamily="34" charset="0"/>
              </a:rPr>
              <a:t>: '/'</a:t>
            </a:r>
          </a:p>
          <a:p>
            <a:pPr marL="457200" lvl="1" indent="0">
              <a:buNone/>
            </a:pPr>
            <a:r>
              <a:rPr lang="en-US" b="1" dirty="0">
                <a:solidFill>
                  <a:srgbClr val="FF0000"/>
                </a:solidFill>
                <a:latin typeface="arial" panose="020B0604020202020204" pitchFamily="34" charset="0"/>
              </a:rPr>
              <a:t>  },</a:t>
            </a:r>
          </a:p>
          <a:p>
            <a:pPr marL="457200" lvl="1" indent="0">
              <a:buNone/>
            </a:pPr>
            <a:r>
              <a:rPr lang="en-US" b="1" dirty="0">
                <a:solidFill>
                  <a:srgbClr val="FF0000"/>
                </a:solidFill>
                <a:latin typeface="arial" panose="020B0604020202020204" pitchFamily="34" charset="0"/>
              </a:rPr>
              <a:t>rest: {</a:t>
            </a:r>
          </a:p>
          <a:p>
            <a:pPr marL="457200" lvl="1" indent="0">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ssl</a:t>
            </a:r>
            <a:r>
              <a:rPr lang="en-US" b="1" dirty="0">
                <a:solidFill>
                  <a:srgbClr val="FF0000"/>
                </a:solidFill>
                <a:latin typeface="arial" panose="020B0604020202020204" pitchFamily="34" charset="0"/>
              </a:rPr>
              <a:t>: false,</a:t>
            </a:r>
          </a:p>
          <a:p>
            <a:pPr marL="457200" lvl="1" indent="0">
              <a:buNone/>
            </a:pPr>
            <a:r>
              <a:rPr lang="en-US" b="1" dirty="0">
                <a:solidFill>
                  <a:srgbClr val="FF0000"/>
                </a:solidFill>
                <a:latin typeface="arial" panose="020B0604020202020204" pitchFamily="34" charset="0"/>
              </a:rPr>
              <a:t>      host: 'localhost',</a:t>
            </a:r>
          </a:p>
          <a:p>
            <a:pPr marL="457200" lvl="1" indent="0">
              <a:buNone/>
            </a:pPr>
            <a:r>
              <a:rPr lang="en-US" b="1" dirty="0">
                <a:solidFill>
                  <a:srgbClr val="FF0000"/>
                </a:solidFill>
                <a:latin typeface="arial" panose="020B0604020202020204" pitchFamily="34" charset="0"/>
              </a:rPr>
              <a:t>      port: 8080,</a:t>
            </a:r>
          </a:p>
          <a:p>
            <a:pPr marL="457200" lvl="1" indent="0">
              <a:buNone/>
            </a:pPr>
            <a:r>
              <a:rPr lang="en-US" b="1" dirty="0">
                <a:solidFill>
                  <a:srgbClr val="FF0000"/>
                </a:solidFill>
                <a:latin typeface="arial" panose="020B0604020202020204" pitchFamily="34" charset="0"/>
              </a:rPr>
              <a:t>      // NOTE: Space is capitalized because 'namespace' is a reserved string in TypeScript</a:t>
            </a:r>
          </a:p>
          <a:p>
            <a:pPr marL="457200" lvl="1" indent="0">
              <a:buNone/>
            </a:pP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nameSpace</a:t>
            </a:r>
            <a:r>
              <a:rPr lang="en-US" b="1" dirty="0">
                <a:solidFill>
                  <a:srgbClr val="FF0000"/>
                </a:solidFill>
                <a:latin typeface="arial" panose="020B0604020202020204" pitchFamily="34" charset="0"/>
              </a:rPr>
              <a:t>: '/server'</a:t>
            </a:r>
          </a:p>
          <a:p>
            <a:pPr marL="457200" lvl="1" indent="0">
              <a:buNone/>
            </a:pPr>
            <a:r>
              <a:rPr lang="en-US" b="1" dirty="0">
                <a:solidFill>
                  <a:srgbClr val="FF0000"/>
                </a:solidFill>
                <a:latin typeface="arial" panose="020B0604020202020204" pitchFamily="34" charset="0"/>
              </a:rPr>
              <a:t>  }</a:t>
            </a:r>
          </a:p>
          <a:p>
            <a:pPr marL="457200" lvl="1" indent="0">
              <a:buNone/>
            </a:pPr>
            <a:r>
              <a:rPr lang="en-US" b="1" dirty="0">
                <a:solidFill>
                  <a:srgbClr val="FF0000"/>
                </a:solidFill>
                <a:latin typeface="arial" panose="020B0604020202020204" pitchFamily="34" charset="0"/>
              </a:rPr>
              <a:t>};</a:t>
            </a:r>
          </a:p>
        </p:txBody>
      </p:sp>
    </p:spTree>
    <p:extLst>
      <p:ext uri="{BB962C8B-B14F-4D97-AF65-F5344CB8AC3E}">
        <p14:creationId xmlns:p14="http://schemas.microsoft.com/office/powerpoint/2010/main" val="179426166"/>
      </p:ext>
    </p:extLst>
  </p:cSld>
  <p:clrMapOvr>
    <a:masterClrMapping/>
  </p:clrMapOvr>
  <mc:AlternateContent xmlns:mc="http://schemas.openxmlformats.org/markup-compatibility/2006" xmlns:p14="http://schemas.microsoft.com/office/powerpoint/2010/main">
    <mc:Choice Requires="p14">
      <p:transition spd="slow" p14:dur="2000" advTm="35002"/>
    </mc:Choice>
    <mc:Fallback xmlns="">
      <p:transition spd="slow" advTm="3500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Frontend</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32</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97985" y="2133600"/>
            <a:ext cx="11103465" cy="4514850"/>
          </a:xfrm>
        </p:spPr>
        <p:txBody>
          <a:bodyPr>
            <a:normAutofit/>
          </a:bodyPr>
          <a:lstStyle/>
          <a:p>
            <a:pPr algn="l"/>
            <a:r>
              <a:rPr lang="en-US" b="1" i="0" dirty="0">
                <a:solidFill>
                  <a:srgbClr val="000000"/>
                </a:solidFill>
                <a:effectLst/>
                <a:latin typeface="arial" panose="020B0604020202020204" pitchFamily="34" charset="0"/>
              </a:rPr>
              <a:t>Frontend Requirements</a:t>
            </a:r>
          </a:p>
          <a:p>
            <a:pPr lvl="1"/>
            <a:r>
              <a:rPr lang="en-US" dirty="0">
                <a:solidFill>
                  <a:srgbClr val="000000"/>
                </a:solidFill>
                <a:latin typeface="arial" panose="020B0604020202020204" pitchFamily="34" charset="0"/>
              </a:rPr>
              <a:t>Permission to </a:t>
            </a:r>
            <a:r>
              <a:rPr lang="en-US" dirty="0" err="1">
                <a:solidFill>
                  <a:srgbClr val="000000"/>
                </a:solidFill>
                <a:latin typeface="arial" panose="020B0604020202020204" pitchFamily="34" charset="0"/>
              </a:rPr>
              <a:t>dspace</a:t>
            </a:r>
            <a:r>
              <a:rPr lang="en-US" dirty="0">
                <a:solidFill>
                  <a:srgbClr val="000000"/>
                </a:solidFill>
                <a:latin typeface="arial" panose="020B0604020202020204" pitchFamily="34" charset="0"/>
              </a:rPr>
              <a:t>-angular directory.</a:t>
            </a:r>
            <a:br>
              <a:rPr lang="en-US" dirty="0">
                <a:solidFill>
                  <a:srgbClr val="000000"/>
                </a:solidFill>
                <a:latin typeface="arial" panose="020B0604020202020204" pitchFamily="34" charset="0"/>
              </a:rPr>
            </a:br>
            <a:r>
              <a:rPr lang="en-US" b="1" dirty="0" err="1">
                <a:solidFill>
                  <a:srgbClr val="FF0000"/>
                </a:solidFill>
                <a:latin typeface="arial" panose="020B0604020202020204" pitchFamily="34" charset="0"/>
              </a:rPr>
              <a:t>sudo</a:t>
            </a: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chown</a:t>
            </a: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dspace:dspace</a:t>
            </a:r>
            <a:r>
              <a:rPr lang="en-US" b="1" dirty="0">
                <a:solidFill>
                  <a:srgbClr val="FF0000"/>
                </a:solidFill>
                <a:latin typeface="arial" panose="020B0604020202020204" pitchFamily="34" charset="0"/>
              </a:rPr>
              <a:t> -R /home/dspace-7-angular</a:t>
            </a:r>
          </a:p>
          <a:p>
            <a:pPr lvl="1"/>
            <a:r>
              <a:rPr lang="en-US" dirty="0">
                <a:solidFill>
                  <a:srgbClr val="000000"/>
                </a:solidFill>
                <a:latin typeface="arial" panose="020B0604020202020204" pitchFamily="34" charset="0"/>
              </a:rPr>
              <a:t>Move to /home/dspace-7-angular directory </a:t>
            </a:r>
            <a:br>
              <a:rPr lang="en-US" dirty="0">
                <a:solidFill>
                  <a:srgbClr val="000000"/>
                </a:solidFill>
                <a:latin typeface="arial" panose="020B0604020202020204" pitchFamily="34" charset="0"/>
              </a:rPr>
            </a:br>
            <a:r>
              <a:rPr lang="en-US" b="1" dirty="0">
                <a:solidFill>
                  <a:srgbClr val="FF0000"/>
                </a:solidFill>
                <a:latin typeface="arial" panose="020B0604020202020204" pitchFamily="34" charset="0"/>
              </a:rPr>
              <a:t>cd /home/dspace-7-angular</a:t>
            </a:r>
          </a:p>
          <a:p>
            <a:pPr lvl="1"/>
            <a:r>
              <a:rPr lang="en-US" dirty="0">
                <a:solidFill>
                  <a:srgbClr val="000000"/>
                </a:solidFill>
                <a:latin typeface="arial" panose="020B0604020202020204" pitchFamily="34" charset="0"/>
              </a:rPr>
              <a:t>Build and run the front-end application</a:t>
            </a:r>
            <a:br>
              <a:rPr lang="en-US" dirty="0">
                <a:solidFill>
                  <a:srgbClr val="000000"/>
                </a:solidFill>
                <a:latin typeface="arial" panose="020B0604020202020204" pitchFamily="34" charset="0"/>
              </a:rPr>
            </a:br>
            <a:r>
              <a:rPr lang="en-US" b="1" dirty="0">
                <a:solidFill>
                  <a:srgbClr val="FF0000"/>
                </a:solidFill>
                <a:latin typeface="arial" panose="020B0604020202020204" pitchFamily="34" charset="0"/>
              </a:rPr>
              <a:t>yarn start</a:t>
            </a:r>
          </a:p>
        </p:txBody>
      </p:sp>
    </p:spTree>
    <p:extLst>
      <p:ext uri="{BB962C8B-B14F-4D97-AF65-F5344CB8AC3E}">
        <p14:creationId xmlns:p14="http://schemas.microsoft.com/office/powerpoint/2010/main" val="4257332176"/>
      </p:ext>
    </p:extLst>
  </p:cSld>
  <p:clrMapOvr>
    <a:masterClrMapping/>
  </p:clrMapOvr>
  <mc:AlternateContent xmlns:mc="http://schemas.openxmlformats.org/markup-compatibility/2006" xmlns:p14="http://schemas.microsoft.com/office/powerpoint/2010/main">
    <mc:Choice Requires="p14">
      <p:transition spd="slow" p14:dur="2000" advTm="17842"/>
    </mc:Choice>
    <mc:Fallback xmlns="">
      <p:transition spd="slow" advTm="1784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Frontend</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33</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21785" y="2219325"/>
            <a:ext cx="11103465" cy="4514850"/>
          </a:xfrm>
        </p:spPr>
        <p:txBody>
          <a:bodyPr>
            <a:normAutofit lnSpcReduction="10000"/>
          </a:bodyPr>
          <a:lstStyle/>
          <a:p>
            <a:pPr algn="l"/>
            <a:r>
              <a:rPr lang="en-US" b="1" dirty="0">
                <a:solidFill>
                  <a:srgbClr val="000000"/>
                </a:solidFill>
                <a:latin typeface="arial" panose="020B0604020202020204" pitchFamily="34" charset="0"/>
              </a:rPr>
              <a:t>c</a:t>
            </a:r>
            <a:r>
              <a:rPr lang="en-US" b="1" i="0" dirty="0">
                <a:solidFill>
                  <a:srgbClr val="000000"/>
                </a:solidFill>
                <a:effectLst/>
                <a:latin typeface="arial" panose="020B0604020202020204" pitchFamily="34" charset="0"/>
              </a:rPr>
              <a:t>reate a JSON configuration file describing how to run our UI application.</a:t>
            </a:r>
          </a:p>
          <a:p>
            <a:pPr algn="l"/>
            <a:r>
              <a:rPr lang="en-US" b="1" dirty="0">
                <a:solidFill>
                  <a:srgbClr val="FF0000"/>
                </a:solidFill>
                <a:latin typeface="arial" panose="020B0604020202020204" pitchFamily="34" charset="0"/>
              </a:rPr>
              <a:t>{</a:t>
            </a:r>
          </a:p>
          <a:p>
            <a:pPr algn="l"/>
            <a:r>
              <a:rPr lang="en-US" b="1" dirty="0">
                <a:solidFill>
                  <a:srgbClr val="FF0000"/>
                </a:solidFill>
                <a:latin typeface="arial" panose="020B0604020202020204" pitchFamily="34" charset="0"/>
              </a:rPr>
              <a:t>    "apps": [</a:t>
            </a:r>
          </a:p>
          <a:p>
            <a:pPr algn="l"/>
            <a:r>
              <a:rPr lang="en-US" b="1" dirty="0">
                <a:solidFill>
                  <a:srgbClr val="FF0000"/>
                </a:solidFill>
                <a:latin typeface="arial" panose="020B0604020202020204" pitchFamily="34" charset="0"/>
              </a:rPr>
              <a:t>        {</a:t>
            </a:r>
          </a:p>
          <a:p>
            <a:pPr algn="l"/>
            <a:r>
              <a:rPr lang="en-US" b="1" dirty="0">
                <a:solidFill>
                  <a:srgbClr val="FF0000"/>
                </a:solidFill>
                <a:latin typeface="arial" panose="020B0604020202020204" pitchFamily="34" charset="0"/>
              </a:rPr>
              <a:t>            "name": "</a:t>
            </a:r>
            <a:r>
              <a:rPr lang="en-US" b="1" dirty="0" err="1">
                <a:solidFill>
                  <a:srgbClr val="FF0000"/>
                </a:solidFill>
                <a:latin typeface="arial" panose="020B0604020202020204" pitchFamily="34" charset="0"/>
              </a:rPr>
              <a:t>dspace</a:t>
            </a:r>
            <a:r>
              <a:rPr lang="en-US" b="1" dirty="0">
                <a:solidFill>
                  <a:srgbClr val="FF0000"/>
                </a:solidFill>
                <a:latin typeface="arial" panose="020B0604020202020204" pitchFamily="34" charset="0"/>
              </a:rPr>
              <a:t>-angular",</a:t>
            </a:r>
          </a:p>
          <a:p>
            <a:pPr algn="l"/>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cwd</a:t>
            </a:r>
            <a:r>
              <a:rPr lang="en-US" b="1" dirty="0">
                <a:solidFill>
                  <a:srgbClr val="FF0000"/>
                </a:solidFill>
                <a:latin typeface="arial" panose="020B0604020202020204" pitchFamily="34" charset="0"/>
              </a:rPr>
              <a:t>": "/home/dspace-7-angular",</a:t>
            </a:r>
          </a:p>
          <a:p>
            <a:pPr algn="l"/>
            <a:r>
              <a:rPr lang="en-US" b="1" dirty="0">
                <a:solidFill>
                  <a:srgbClr val="FF0000"/>
                </a:solidFill>
                <a:latin typeface="arial" panose="020B0604020202020204" pitchFamily="34" charset="0"/>
              </a:rPr>
              <a:t>            "script": "yarn",</a:t>
            </a:r>
          </a:p>
          <a:p>
            <a:pPr algn="l"/>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args</a:t>
            </a:r>
            <a:r>
              <a:rPr lang="en-US" b="1" dirty="0">
                <a:solidFill>
                  <a:srgbClr val="FF0000"/>
                </a:solidFill>
                <a:latin typeface="arial" panose="020B0604020202020204" pitchFamily="34" charset="0"/>
              </a:rPr>
              <a:t>": "run </a:t>
            </a:r>
            <a:r>
              <a:rPr lang="en-US" b="1" dirty="0" err="1">
                <a:solidFill>
                  <a:srgbClr val="FF0000"/>
                </a:solidFill>
                <a:latin typeface="arial" panose="020B0604020202020204" pitchFamily="34" charset="0"/>
              </a:rPr>
              <a:t>serve:ssr</a:t>
            </a:r>
            <a:r>
              <a:rPr lang="en-US" b="1" dirty="0">
                <a:solidFill>
                  <a:srgbClr val="FF0000"/>
                </a:solidFill>
                <a:latin typeface="arial" panose="020B0604020202020204" pitchFamily="34" charset="0"/>
              </a:rPr>
              <a:t>",</a:t>
            </a:r>
          </a:p>
          <a:p>
            <a:pPr algn="l"/>
            <a:r>
              <a:rPr lang="en-US" b="1" dirty="0">
                <a:solidFill>
                  <a:srgbClr val="FF0000"/>
                </a:solidFill>
                <a:latin typeface="arial" panose="020B0604020202020204" pitchFamily="34" charset="0"/>
              </a:rPr>
              <a:t>           "interpreter": "none"</a:t>
            </a:r>
          </a:p>
          <a:p>
            <a:pPr algn="l"/>
            <a:r>
              <a:rPr lang="en-US" b="1" dirty="0">
                <a:solidFill>
                  <a:srgbClr val="FF0000"/>
                </a:solidFill>
                <a:latin typeface="arial" panose="020B0604020202020204" pitchFamily="34" charset="0"/>
              </a:rPr>
              <a:t>        }</a:t>
            </a:r>
          </a:p>
          <a:p>
            <a:pPr algn="l"/>
            <a:r>
              <a:rPr lang="en-US" b="1" dirty="0">
                <a:solidFill>
                  <a:srgbClr val="FF0000"/>
                </a:solidFill>
                <a:latin typeface="arial" panose="020B0604020202020204" pitchFamily="34" charset="0"/>
              </a:rPr>
              <a:t>    ]</a:t>
            </a:r>
          </a:p>
          <a:p>
            <a:pPr algn="l"/>
            <a:r>
              <a:rPr lang="en-US" b="1" dirty="0">
                <a:solidFill>
                  <a:srgbClr val="FF0000"/>
                </a:solidFill>
                <a:latin typeface="arial" panose="020B0604020202020204" pitchFamily="34" charset="0"/>
              </a:rPr>
              <a:t>}</a:t>
            </a:r>
          </a:p>
        </p:txBody>
      </p:sp>
    </p:spTree>
    <p:extLst>
      <p:ext uri="{BB962C8B-B14F-4D97-AF65-F5344CB8AC3E}">
        <p14:creationId xmlns:p14="http://schemas.microsoft.com/office/powerpoint/2010/main" val="2276139839"/>
      </p:ext>
    </p:extLst>
  </p:cSld>
  <p:clrMapOvr>
    <a:masterClrMapping/>
  </p:clrMapOvr>
  <mc:AlternateContent xmlns:mc="http://schemas.openxmlformats.org/markup-compatibility/2006" xmlns:p14="http://schemas.microsoft.com/office/powerpoint/2010/main">
    <mc:Choice Requires="p14">
      <p:transition spd="slow" p14:dur="2000" advTm="5722"/>
    </mc:Choice>
    <mc:Fallback xmlns="">
      <p:transition spd="slow" advTm="572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Frontend</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34</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21785" y="2219325"/>
            <a:ext cx="11103465" cy="4514850"/>
          </a:xfrm>
        </p:spPr>
        <p:txBody>
          <a:bodyPr>
            <a:normAutofit/>
          </a:bodyPr>
          <a:lstStyle/>
          <a:p>
            <a:pPr algn="l"/>
            <a:r>
              <a:rPr lang="en-US" b="1" dirty="0">
                <a:solidFill>
                  <a:srgbClr val="000000"/>
                </a:solidFill>
                <a:latin typeface="arial" panose="020B0604020202020204" pitchFamily="34" charset="0"/>
              </a:rPr>
              <a:t>Start the application using PM2 using the configuration file you created in the previous step</a:t>
            </a:r>
            <a:br>
              <a:rPr lang="en-US" b="1" dirty="0">
                <a:solidFill>
                  <a:srgbClr val="000000"/>
                </a:solidFill>
                <a:latin typeface="arial" panose="020B0604020202020204" pitchFamily="34" charset="0"/>
              </a:rPr>
            </a:br>
            <a:r>
              <a:rPr lang="en-US" b="1" dirty="0">
                <a:solidFill>
                  <a:srgbClr val="FF0000"/>
                </a:solidFill>
                <a:latin typeface="arial" panose="020B0604020202020204" pitchFamily="34" charset="0"/>
              </a:rPr>
              <a:t>pm2 start </a:t>
            </a:r>
            <a:r>
              <a:rPr lang="en-US" b="1" dirty="0" err="1">
                <a:solidFill>
                  <a:srgbClr val="FF0000"/>
                </a:solidFill>
                <a:latin typeface="arial" panose="020B0604020202020204" pitchFamily="34" charset="0"/>
              </a:rPr>
              <a:t>dspace-angular.json</a:t>
            </a:r>
            <a:endParaRPr lang="en-US" b="1" dirty="0">
              <a:solidFill>
                <a:srgbClr val="FF0000"/>
              </a:solidFill>
              <a:latin typeface="arial" panose="020B0604020202020204" pitchFamily="34" charset="0"/>
            </a:endParaRPr>
          </a:p>
          <a:p>
            <a:r>
              <a:rPr lang="en-US" b="1" dirty="0">
                <a:solidFill>
                  <a:srgbClr val="FF0000"/>
                </a:solidFill>
                <a:latin typeface="arial" panose="020B0604020202020204" pitchFamily="34" charset="0"/>
              </a:rPr>
              <a:t>pm2 stop </a:t>
            </a:r>
            <a:r>
              <a:rPr lang="en-US" b="1" dirty="0" err="1">
                <a:solidFill>
                  <a:srgbClr val="FF0000"/>
                </a:solidFill>
                <a:latin typeface="arial" panose="020B0604020202020204" pitchFamily="34" charset="0"/>
              </a:rPr>
              <a:t>dspace-angular.json</a:t>
            </a:r>
            <a:endParaRPr lang="en-US" b="1" dirty="0">
              <a:solidFill>
                <a:srgbClr val="FF0000"/>
              </a:solidFill>
              <a:latin typeface="arial" panose="020B0604020202020204" pitchFamily="34" charset="0"/>
            </a:endParaRPr>
          </a:p>
          <a:p>
            <a:pPr algn="l"/>
            <a:endParaRPr lang="en-US" b="1" dirty="0">
              <a:solidFill>
                <a:srgbClr val="FF0000"/>
              </a:solidFill>
              <a:latin typeface="arial" panose="020B0604020202020204" pitchFamily="34" charset="0"/>
            </a:endParaRPr>
          </a:p>
        </p:txBody>
      </p:sp>
      <p:pic>
        <p:nvPicPr>
          <p:cNvPr id="8" name="Picture 7" descr="A screenshot of a computer&#10;&#10;Description automatically generated">
            <a:extLst>
              <a:ext uri="{FF2B5EF4-FFF2-40B4-BE49-F238E27FC236}">
                <a16:creationId xmlns:a16="http://schemas.microsoft.com/office/drawing/2014/main" id="{7188D50B-2EE6-42E6-B833-C370087F894A}"/>
              </a:ext>
            </a:extLst>
          </p:cNvPr>
          <p:cNvPicPr>
            <a:picLocks noChangeAspect="1"/>
          </p:cNvPicPr>
          <p:nvPr/>
        </p:nvPicPr>
        <p:blipFill rotWithShape="1">
          <a:blip r:embed="rId2"/>
          <a:srcRect l="4583" t="60002" r="2834" b="4290"/>
          <a:stretch/>
        </p:blipFill>
        <p:spPr>
          <a:xfrm>
            <a:off x="589280" y="3586249"/>
            <a:ext cx="11287760" cy="2447702"/>
          </a:xfrm>
          <a:prstGeom prst="rect">
            <a:avLst/>
          </a:prstGeom>
        </p:spPr>
      </p:pic>
    </p:spTree>
    <p:extLst>
      <p:ext uri="{BB962C8B-B14F-4D97-AF65-F5344CB8AC3E}">
        <p14:creationId xmlns:p14="http://schemas.microsoft.com/office/powerpoint/2010/main" val="1986397266"/>
      </p:ext>
    </p:extLst>
  </p:cSld>
  <p:clrMapOvr>
    <a:masterClrMapping/>
  </p:clrMapOvr>
  <mc:AlternateContent xmlns:mc="http://schemas.openxmlformats.org/markup-compatibility/2006" xmlns:p14="http://schemas.microsoft.com/office/powerpoint/2010/main">
    <mc:Choice Requires="p14">
      <p:transition spd="slow" p14:dur="2000" advTm="30320"/>
    </mc:Choice>
    <mc:Fallback xmlns="">
      <p:transition spd="slow" advTm="3032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Frontend</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35</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21785" y="2219325"/>
            <a:ext cx="11103465" cy="4514850"/>
          </a:xfrm>
        </p:spPr>
        <p:txBody>
          <a:bodyPr>
            <a:normAutofit/>
          </a:bodyPr>
          <a:lstStyle/>
          <a:p>
            <a:pPr algn="l"/>
            <a:r>
              <a:rPr lang="en-US" b="1" dirty="0">
                <a:solidFill>
                  <a:srgbClr val="000000"/>
                </a:solidFill>
                <a:latin typeface="arial" panose="020B0604020202020204" pitchFamily="34" charset="0"/>
              </a:rPr>
              <a:t>Access the localhost:4000</a:t>
            </a:r>
            <a:endParaRPr lang="en-US" b="1" dirty="0">
              <a:solidFill>
                <a:srgbClr val="FF0000"/>
              </a:solidFill>
              <a:latin typeface="arial" panose="020B0604020202020204" pitchFamily="34" charset="0"/>
            </a:endParaRPr>
          </a:p>
          <a:p>
            <a:pPr algn="l"/>
            <a:endParaRPr lang="en-US" b="1" dirty="0">
              <a:solidFill>
                <a:srgbClr val="FF0000"/>
              </a:solidFill>
              <a:latin typeface="arial" panose="020B0604020202020204" pitchFamily="34" charset="0"/>
            </a:endParaRPr>
          </a:p>
        </p:txBody>
      </p:sp>
      <p:pic>
        <p:nvPicPr>
          <p:cNvPr id="5" name="Picture 4" descr="A screenshot of a video game&#10;&#10;Description automatically generated">
            <a:extLst>
              <a:ext uri="{FF2B5EF4-FFF2-40B4-BE49-F238E27FC236}">
                <a16:creationId xmlns:a16="http://schemas.microsoft.com/office/drawing/2014/main" id="{5A5B2494-BE9A-4900-9742-75A71FD436DD}"/>
              </a:ext>
            </a:extLst>
          </p:cNvPr>
          <p:cNvPicPr>
            <a:picLocks noChangeAspect="1"/>
          </p:cNvPicPr>
          <p:nvPr/>
        </p:nvPicPr>
        <p:blipFill rotWithShape="1">
          <a:blip r:embed="rId2"/>
          <a:srcRect l="5469" t="9313" r="4666" b="7980"/>
          <a:stretch/>
        </p:blipFill>
        <p:spPr>
          <a:xfrm>
            <a:off x="1930400" y="2597245"/>
            <a:ext cx="7721600" cy="3995505"/>
          </a:xfrm>
          <a:prstGeom prst="rect">
            <a:avLst/>
          </a:prstGeom>
        </p:spPr>
      </p:pic>
    </p:spTree>
    <p:extLst>
      <p:ext uri="{BB962C8B-B14F-4D97-AF65-F5344CB8AC3E}">
        <p14:creationId xmlns:p14="http://schemas.microsoft.com/office/powerpoint/2010/main" val="1202074684"/>
      </p:ext>
    </p:extLst>
  </p:cSld>
  <p:clrMapOvr>
    <a:masterClrMapping/>
  </p:clrMapOvr>
  <mc:AlternateContent xmlns:mc="http://schemas.openxmlformats.org/markup-compatibility/2006" xmlns:p14="http://schemas.microsoft.com/office/powerpoint/2010/main">
    <mc:Choice Requires="p14">
      <p:transition spd="slow" p14:dur="2000" advTm="13842"/>
    </mc:Choice>
    <mc:Fallback xmlns="">
      <p:transition spd="slow" advTm="1384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Enable OAI-PMH</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36</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21785" y="2219325"/>
            <a:ext cx="11103465" cy="4514850"/>
          </a:xfrm>
        </p:spPr>
        <p:txBody>
          <a:bodyPr>
            <a:normAutofit/>
          </a:bodyPr>
          <a:lstStyle/>
          <a:p>
            <a:pPr algn="l"/>
            <a:r>
              <a:rPr lang="en-US" b="1" dirty="0">
                <a:solidFill>
                  <a:srgbClr val="000000"/>
                </a:solidFill>
                <a:latin typeface="arial" panose="020B0604020202020204" pitchFamily="34" charset="0"/>
              </a:rPr>
              <a:t>Go to </a:t>
            </a:r>
            <a:r>
              <a:rPr lang="en-US" b="1" dirty="0" err="1">
                <a:solidFill>
                  <a:srgbClr val="000000"/>
                </a:solidFill>
                <a:latin typeface="arial" panose="020B0604020202020204" pitchFamily="34" charset="0"/>
              </a:rPr>
              <a:t>Dspace</a:t>
            </a:r>
            <a:r>
              <a:rPr lang="en-US" b="1" dirty="0">
                <a:solidFill>
                  <a:srgbClr val="000000"/>
                </a:solidFill>
                <a:latin typeface="arial" panose="020B0604020202020204" pitchFamily="34" charset="0"/>
              </a:rPr>
              <a:t> installation {</a:t>
            </a:r>
            <a:r>
              <a:rPr lang="en-US" b="1" dirty="0" err="1">
                <a:solidFill>
                  <a:srgbClr val="000000"/>
                </a:solidFill>
                <a:latin typeface="arial" panose="020B0604020202020204" pitchFamily="34" charset="0"/>
              </a:rPr>
              <a:t>dspace</a:t>
            </a:r>
            <a:r>
              <a:rPr lang="en-US" b="1" dirty="0">
                <a:solidFill>
                  <a:srgbClr val="000000"/>
                </a:solidFill>
                <a:latin typeface="arial" panose="020B0604020202020204" pitchFamily="34" charset="0"/>
              </a:rPr>
              <a:t>}/bin and run the following command.</a:t>
            </a:r>
          </a:p>
          <a:p>
            <a:pPr marL="0" indent="0" algn="l">
              <a:buNone/>
            </a:pPr>
            <a:r>
              <a:rPr lang="pt-BR" b="1" dirty="0">
                <a:solidFill>
                  <a:srgbClr val="FF0000"/>
                </a:solidFill>
                <a:latin typeface="arial" panose="020B0604020202020204" pitchFamily="34" charset="0"/>
              </a:rPr>
              <a:t>	./dspace oai import -o –c</a:t>
            </a:r>
          </a:p>
          <a:p>
            <a:pPr marL="0" indent="0" algn="l">
              <a:buNone/>
            </a:pPr>
            <a:r>
              <a:rPr lang="pt-BR" b="1" dirty="0">
                <a:solidFill>
                  <a:srgbClr val="FF0000"/>
                </a:solidFill>
                <a:latin typeface="arial" panose="020B0604020202020204" pitchFamily="34" charset="0"/>
              </a:rPr>
              <a:t>	</a:t>
            </a:r>
            <a:endParaRPr lang="en-US" b="1" dirty="0">
              <a:solidFill>
                <a:srgbClr val="FF0000"/>
              </a:solidFill>
              <a:latin typeface="arial" panose="020B0604020202020204" pitchFamily="34" charset="0"/>
            </a:endParaRPr>
          </a:p>
        </p:txBody>
      </p:sp>
      <p:pic>
        <p:nvPicPr>
          <p:cNvPr id="9" name="Picture 8">
            <a:extLst>
              <a:ext uri="{FF2B5EF4-FFF2-40B4-BE49-F238E27FC236}">
                <a16:creationId xmlns:a16="http://schemas.microsoft.com/office/drawing/2014/main" id="{3512C0BD-A135-40EF-A0A4-5DF19F970C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73" t="54112" r="48383" b="24785"/>
          <a:stretch/>
        </p:blipFill>
        <p:spPr bwMode="auto">
          <a:xfrm>
            <a:off x="940435" y="3219450"/>
            <a:ext cx="9286276" cy="29813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1892099"/>
      </p:ext>
    </p:extLst>
  </p:cSld>
  <p:clrMapOvr>
    <a:masterClrMapping/>
  </p:clrMapOvr>
  <mc:AlternateContent xmlns:mc="http://schemas.openxmlformats.org/markup-compatibility/2006" xmlns:p14="http://schemas.microsoft.com/office/powerpoint/2010/main">
    <mc:Choice Requires="p14">
      <p:transition spd="slow" p14:dur="2000" advTm="27897"/>
    </mc:Choice>
    <mc:Fallback xmlns="">
      <p:transition spd="slow" advTm="27897"/>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Enable OAI-PMH</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37</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21785" y="2219325"/>
            <a:ext cx="11103465" cy="4514850"/>
          </a:xfrm>
        </p:spPr>
        <p:txBody>
          <a:bodyPr>
            <a:normAutofit/>
          </a:bodyPr>
          <a:lstStyle/>
          <a:p>
            <a:pPr algn="l"/>
            <a:r>
              <a:rPr lang="en-US" b="1" dirty="0">
                <a:solidFill>
                  <a:srgbClr val="000000"/>
                </a:solidFill>
                <a:latin typeface="arial" panose="020B0604020202020204" pitchFamily="34" charset="0"/>
              </a:rPr>
              <a:t>Automate the OAI import process</a:t>
            </a:r>
            <a:endParaRPr lang="en-US" b="1" dirty="0">
              <a:solidFill>
                <a:srgbClr val="FF0000"/>
              </a:solidFill>
              <a:latin typeface="arial" panose="020B0604020202020204" pitchFamily="34" charset="0"/>
            </a:endParaRPr>
          </a:p>
          <a:p>
            <a:pPr lvl="1"/>
            <a:r>
              <a:rPr lang="en-US" b="1" dirty="0">
                <a:solidFill>
                  <a:srgbClr val="FF0000"/>
                </a:solidFill>
                <a:latin typeface="arial" panose="020B0604020202020204" pitchFamily="34" charset="0"/>
              </a:rPr>
              <a:t>nano crontab -e</a:t>
            </a:r>
          </a:p>
        </p:txBody>
      </p:sp>
      <p:pic>
        <p:nvPicPr>
          <p:cNvPr id="7" name="Picture 6">
            <a:extLst>
              <a:ext uri="{FF2B5EF4-FFF2-40B4-BE49-F238E27FC236}">
                <a16:creationId xmlns:a16="http://schemas.microsoft.com/office/drawing/2014/main" id="{660A847D-D795-43EE-A978-55A5A56141E0}"/>
              </a:ext>
            </a:extLst>
          </p:cNvPr>
          <p:cNvPicPr>
            <a:picLocks noChangeAspect="1"/>
          </p:cNvPicPr>
          <p:nvPr/>
        </p:nvPicPr>
        <p:blipFill rotWithShape="1">
          <a:blip r:embed="rId2"/>
          <a:srcRect l="4453" t="32353" r="42813" b="24849"/>
          <a:stretch/>
        </p:blipFill>
        <p:spPr>
          <a:xfrm>
            <a:off x="1066799" y="3093506"/>
            <a:ext cx="7039380" cy="3212043"/>
          </a:xfrm>
          <a:prstGeom prst="rect">
            <a:avLst/>
          </a:prstGeom>
        </p:spPr>
      </p:pic>
    </p:spTree>
    <p:extLst>
      <p:ext uri="{BB962C8B-B14F-4D97-AF65-F5344CB8AC3E}">
        <p14:creationId xmlns:p14="http://schemas.microsoft.com/office/powerpoint/2010/main" val="1053184858"/>
      </p:ext>
    </p:extLst>
  </p:cSld>
  <p:clrMapOvr>
    <a:masterClrMapping/>
  </p:clrMapOvr>
  <mc:AlternateContent xmlns:mc="http://schemas.openxmlformats.org/markup-compatibility/2006" xmlns:p14="http://schemas.microsoft.com/office/powerpoint/2010/main">
    <mc:Choice Requires="p14">
      <p:transition spd="slow" p14:dur="2000" advTm="24489"/>
    </mc:Choice>
    <mc:Fallback xmlns="">
      <p:transition spd="slow" advTm="24489"/>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Enable OAI-PMH</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38</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21785" y="2219325"/>
            <a:ext cx="11103465" cy="4514850"/>
          </a:xfrm>
        </p:spPr>
        <p:txBody>
          <a:bodyPr>
            <a:normAutofit/>
          </a:bodyPr>
          <a:lstStyle/>
          <a:p>
            <a:pPr algn="l"/>
            <a:r>
              <a:rPr lang="en-US" b="1" dirty="0">
                <a:solidFill>
                  <a:srgbClr val="000000"/>
                </a:solidFill>
                <a:latin typeface="arial" panose="020B0604020202020204" pitchFamily="34" charset="0"/>
              </a:rPr>
              <a:t>Now access to </a:t>
            </a:r>
            <a:r>
              <a:rPr lang="en-US" b="1" dirty="0" err="1">
                <a:solidFill>
                  <a:srgbClr val="000000"/>
                </a:solidFill>
                <a:latin typeface="arial" panose="020B0604020202020204" pitchFamily="34" charset="0"/>
              </a:rPr>
              <a:t>Dspace</a:t>
            </a:r>
            <a:r>
              <a:rPr lang="en-US" b="1" dirty="0">
                <a:solidFill>
                  <a:srgbClr val="000000"/>
                </a:solidFill>
                <a:latin typeface="arial" panose="020B0604020202020204" pitchFamily="34" charset="0"/>
              </a:rPr>
              <a:t> OAI interface </a:t>
            </a:r>
          </a:p>
          <a:p>
            <a:pPr marL="0" indent="0" algn="l">
              <a:buNone/>
            </a:pPr>
            <a:r>
              <a:rPr lang="en-US" b="1" dirty="0">
                <a:solidFill>
                  <a:srgbClr val="000000"/>
                </a:solidFill>
                <a:latin typeface="arial" panose="020B0604020202020204" pitchFamily="34" charset="0"/>
              </a:rPr>
              <a:t>	</a:t>
            </a:r>
            <a:r>
              <a:rPr lang="en-US" b="1" dirty="0">
                <a:solidFill>
                  <a:srgbClr val="FF0000"/>
                </a:solidFill>
                <a:latin typeface="arial" panose="020B0604020202020204" pitchFamily="34" charset="0"/>
              </a:rPr>
              <a:t>http://localhost:8080/server/oai/request?verb=Identify</a:t>
            </a:r>
          </a:p>
        </p:txBody>
      </p:sp>
      <p:pic>
        <p:nvPicPr>
          <p:cNvPr id="5" name="Picture 4" descr="Graphical user interface, website&#10;&#10;Description automatically generated with medium confidence">
            <a:extLst>
              <a:ext uri="{FF2B5EF4-FFF2-40B4-BE49-F238E27FC236}">
                <a16:creationId xmlns:a16="http://schemas.microsoft.com/office/drawing/2014/main" id="{182F80E5-A3DB-4071-B87F-0FA3F4207938}"/>
              </a:ext>
            </a:extLst>
          </p:cNvPr>
          <p:cNvPicPr>
            <a:picLocks noChangeAspect="1"/>
          </p:cNvPicPr>
          <p:nvPr/>
        </p:nvPicPr>
        <p:blipFill rotWithShape="1">
          <a:blip r:embed="rId2"/>
          <a:srcRect l="12500" t="9563" r="11250" b="18735"/>
          <a:stretch/>
        </p:blipFill>
        <p:spPr>
          <a:xfrm>
            <a:off x="1562100" y="3016303"/>
            <a:ext cx="6762750" cy="3575388"/>
          </a:xfrm>
          <a:prstGeom prst="rect">
            <a:avLst/>
          </a:prstGeom>
        </p:spPr>
      </p:pic>
    </p:spTree>
    <p:extLst>
      <p:ext uri="{BB962C8B-B14F-4D97-AF65-F5344CB8AC3E}">
        <p14:creationId xmlns:p14="http://schemas.microsoft.com/office/powerpoint/2010/main" val="1939969193"/>
      </p:ext>
    </p:extLst>
  </p:cSld>
  <p:clrMapOvr>
    <a:masterClrMapping/>
  </p:clrMapOvr>
  <mc:AlternateContent xmlns:mc="http://schemas.openxmlformats.org/markup-compatibility/2006" xmlns:p14="http://schemas.microsoft.com/office/powerpoint/2010/main">
    <mc:Choice Requires="p14">
      <p:transition spd="slow" p14:dur="2000" advTm="27689"/>
    </mc:Choice>
    <mc:Fallback xmlns="">
      <p:transition spd="slow" advTm="27689"/>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Enable Harvesting in </a:t>
            </a:r>
            <a:r>
              <a:rPr lang="en-US" sz="4000" dirty="0" err="1">
                <a:solidFill>
                  <a:schemeClr val="bg1"/>
                </a:solidFill>
              </a:rPr>
              <a:t>VuFInd</a:t>
            </a:r>
            <a:endParaRPr lang="en-US" sz="4000" dirty="0">
              <a:solidFill>
                <a:schemeClr val="bg1"/>
              </a:solidFill>
            </a:endParaRP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39</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21785" y="2219325"/>
            <a:ext cx="11103465" cy="4514850"/>
          </a:xfrm>
        </p:spPr>
        <p:txBody>
          <a:bodyPr>
            <a:normAutofit/>
          </a:bodyPr>
          <a:lstStyle/>
          <a:p>
            <a:pPr algn="l"/>
            <a:r>
              <a:rPr lang="en-US" b="1" dirty="0">
                <a:solidFill>
                  <a:srgbClr val="000000"/>
                </a:solidFill>
                <a:latin typeface="arial" panose="020B0604020202020204" pitchFamily="34" charset="0"/>
              </a:rPr>
              <a:t>Edit /</a:t>
            </a:r>
            <a:r>
              <a:rPr lang="en-US" b="1" dirty="0" err="1">
                <a:solidFill>
                  <a:srgbClr val="000000"/>
                </a:solidFill>
                <a:latin typeface="arial" panose="020B0604020202020204" pitchFamily="34" charset="0"/>
              </a:rPr>
              <a:t>usr</a:t>
            </a:r>
            <a:r>
              <a:rPr lang="en-US" b="1" dirty="0">
                <a:solidFill>
                  <a:srgbClr val="000000"/>
                </a:solidFill>
                <a:latin typeface="arial" panose="020B0604020202020204" pitchFamily="34" charset="0"/>
              </a:rPr>
              <a:t>/local/</a:t>
            </a:r>
            <a:r>
              <a:rPr lang="en-US" b="1" dirty="0" err="1">
                <a:solidFill>
                  <a:srgbClr val="000000"/>
                </a:solidFill>
                <a:latin typeface="arial" panose="020B0604020202020204" pitchFamily="34" charset="0"/>
              </a:rPr>
              <a:t>vufind</a:t>
            </a:r>
            <a:r>
              <a:rPr lang="en-US" b="1" dirty="0">
                <a:solidFill>
                  <a:srgbClr val="000000"/>
                </a:solidFill>
                <a:latin typeface="arial" panose="020B0604020202020204" pitchFamily="34" charset="0"/>
              </a:rPr>
              <a:t>/local/harvest/oai.ini as following:</a:t>
            </a:r>
          </a:p>
          <a:p>
            <a:pPr marL="0" indent="0" algn="l">
              <a:buNone/>
            </a:pPr>
            <a:r>
              <a:rPr lang="en-US" b="1" dirty="0">
                <a:solidFill>
                  <a:srgbClr val="000000"/>
                </a:solidFill>
                <a:latin typeface="arial" panose="020B0604020202020204" pitchFamily="34" charset="0"/>
              </a:rPr>
              <a:t>	</a:t>
            </a:r>
            <a:endParaRPr lang="en-US" b="1" dirty="0">
              <a:solidFill>
                <a:srgbClr val="FF0000"/>
              </a:solidFill>
              <a:latin typeface="arial" panose="020B0604020202020204" pitchFamily="34" charset="0"/>
            </a:endParaRPr>
          </a:p>
        </p:txBody>
      </p:sp>
      <p:pic>
        <p:nvPicPr>
          <p:cNvPr id="4" name="Picture 3">
            <a:extLst>
              <a:ext uri="{FF2B5EF4-FFF2-40B4-BE49-F238E27FC236}">
                <a16:creationId xmlns:a16="http://schemas.microsoft.com/office/drawing/2014/main" id="{49351722-AB85-4749-AD53-7C5A70D83E7B}"/>
              </a:ext>
            </a:extLst>
          </p:cNvPr>
          <p:cNvPicPr>
            <a:picLocks noChangeAspect="1"/>
          </p:cNvPicPr>
          <p:nvPr/>
        </p:nvPicPr>
        <p:blipFill rotWithShape="1">
          <a:blip r:embed="rId2"/>
          <a:srcRect l="4843" t="11092" r="38438" b="50000"/>
          <a:stretch/>
        </p:blipFill>
        <p:spPr>
          <a:xfrm>
            <a:off x="828675" y="2836541"/>
            <a:ext cx="9068641" cy="3497547"/>
          </a:xfrm>
          <a:prstGeom prst="rect">
            <a:avLst/>
          </a:prstGeom>
        </p:spPr>
      </p:pic>
    </p:spTree>
    <p:extLst>
      <p:ext uri="{BB962C8B-B14F-4D97-AF65-F5344CB8AC3E}">
        <p14:creationId xmlns:p14="http://schemas.microsoft.com/office/powerpoint/2010/main" val="1583342699"/>
      </p:ext>
    </p:extLst>
  </p:cSld>
  <p:clrMapOvr>
    <a:masterClrMapping/>
  </p:clrMapOvr>
  <mc:AlternateContent xmlns:mc="http://schemas.openxmlformats.org/markup-compatibility/2006" xmlns:p14="http://schemas.microsoft.com/office/powerpoint/2010/main">
    <mc:Choice Requires="p14">
      <p:transition spd="slow" p14:dur="2000" advTm="23236"/>
    </mc:Choice>
    <mc:Fallback xmlns="">
      <p:transition spd="slow" advTm="232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821DA0-6AE7-43CB-9544-272A4C9AC566}"/>
              </a:ext>
            </a:extLst>
          </p:cNvPr>
          <p:cNvSpPr>
            <a:spLocks noGrp="1"/>
          </p:cNvSpPr>
          <p:nvPr>
            <p:ph type="body" sz="quarter" idx="13"/>
          </p:nvPr>
        </p:nvSpPr>
        <p:spPr>
          <a:xfrm>
            <a:off x="5162550" y="1567088"/>
            <a:ext cx="5874494" cy="720000"/>
          </a:xfrm>
        </p:spPr>
        <p:txBody>
          <a:bodyPr>
            <a:normAutofit fontScale="92500" lnSpcReduction="10000"/>
          </a:bodyPr>
          <a:lstStyle/>
          <a:p>
            <a:r>
              <a:rPr lang="en-US" dirty="0"/>
              <a:t>Look into the main features of the </a:t>
            </a:r>
            <a:r>
              <a:rPr lang="en-US" dirty="0" err="1"/>
              <a:t>DSpace</a:t>
            </a:r>
            <a:r>
              <a:rPr lang="en-US" dirty="0"/>
              <a:t> installation</a:t>
            </a:r>
          </a:p>
        </p:txBody>
      </p:sp>
      <p:sp>
        <p:nvSpPr>
          <p:cNvPr id="3" name="Text Placeholder 2">
            <a:extLst>
              <a:ext uri="{FF2B5EF4-FFF2-40B4-BE49-F238E27FC236}">
                <a16:creationId xmlns:a16="http://schemas.microsoft.com/office/drawing/2014/main" id="{8183D02A-9C4C-4D1F-A0F7-4A579AA51D14}"/>
              </a:ext>
            </a:extLst>
          </p:cNvPr>
          <p:cNvSpPr>
            <a:spLocks noGrp="1"/>
          </p:cNvSpPr>
          <p:nvPr>
            <p:ph type="body" sz="quarter" idx="14"/>
          </p:nvPr>
        </p:nvSpPr>
        <p:spPr>
          <a:xfrm>
            <a:off x="5162550" y="2506951"/>
            <a:ext cx="5874494" cy="720000"/>
          </a:xfrm>
        </p:spPr>
        <p:txBody>
          <a:bodyPr>
            <a:normAutofit fontScale="92500" lnSpcReduction="10000"/>
          </a:bodyPr>
          <a:lstStyle/>
          <a:p>
            <a:r>
              <a:rPr lang="en-US" dirty="0"/>
              <a:t>Identify the challenges in the </a:t>
            </a:r>
            <a:r>
              <a:rPr lang="en-US" dirty="0" err="1"/>
              <a:t>DSpace</a:t>
            </a:r>
            <a:r>
              <a:rPr lang="en-US" dirty="0"/>
              <a:t> installation and configuration</a:t>
            </a:r>
          </a:p>
        </p:txBody>
      </p:sp>
      <p:sp>
        <p:nvSpPr>
          <p:cNvPr id="4" name="Text Placeholder 3">
            <a:extLst>
              <a:ext uri="{FF2B5EF4-FFF2-40B4-BE49-F238E27FC236}">
                <a16:creationId xmlns:a16="http://schemas.microsoft.com/office/drawing/2014/main" id="{586E8C3E-6C20-4364-BDE3-9167C0C8B9AB}"/>
              </a:ext>
            </a:extLst>
          </p:cNvPr>
          <p:cNvSpPr>
            <a:spLocks noGrp="1"/>
          </p:cNvSpPr>
          <p:nvPr>
            <p:ph type="body" sz="quarter" idx="15"/>
          </p:nvPr>
        </p:nvSpPr>
        <p:spPr>
          <a:xfrm>
            <a:off x="5162550" y="3487052"/>
            <a:ext cx="5874494" cy="720000"/>
          </a:xfrm>
        </p:spPr>
        <p:txBody>
          <a:bodyPr>
            <a:normAutofit fontScale="92500" lnSpcReduction="10000"/>
          </a:bodyPr>
          <a:lstStyle/>
          <a:p>
            <a:r>
              <a:rPr lang="en-US" dirty="0"/>
              <a:t>Enable OAI-PMH in </a:t>
            </a:r>
            <a:r>
              <a:rPr lang="en-US" dirty="0" err="1"/>
              <a:t>DSpace</a:t>
            </a:r>
            <a:r>
              <a:rPr lang="en-US" dirty="0"/>
              <a:t> and integration with </a:t>
            </a:r>
            <a:r>
              <a:rPr lang="en-US" dirty="0" err="1"/>
              <a:t>VuFind</a:t>
            </a:r>
            <a:endParaRPr lang="en-US" dirty="0"/>
          </a:p>
        </p:txBody>
      </p:sp>
      <p:sp>
        <p:nvSpPr>
          <p:cNvPr id="7" name="Title 6">
            <a:extLst>
              <a:ext uri="{FF2B5EF4-FFF2-40B4-BE49-F238E27FC236}">
                <a16:creationId xmlns:a16="http://schemas.microsoft.com/office/drawing/2014/main" id="{CD989B40-CD7B-42E8-B256-DDDF365649EC}"/>
              </a:ext>
            </a:extLst>
          </p:cNvPr>
          <p:cNvSpPr>
            <a:spLocks noGrp="1"/>
          </p:cNvSpPr>
          <p:nvPr>
            <p:ph type="title"/>
          </p:nvPr>
        </p:nvSpPr>
        <p:spPr/>
        <p:txBody>
          <a:bodyPr/>
          <a:lstStyle/>
          <a:p>
            <a:r>
              <a:rPr lang="en-US" sz="4800" dirty="0"/>
              <a:t>Objectives</a:t>
            </a:r>
          </a:p>
        </p:txBody>
      </p:sp>
      <p:sp>
        <p:nvSpPr>
          <p:cNvPr id="8" name="Slide Number Placeholder 7">
            <a:extLst>
              <a:ext uri="{FF2B5EF4-FFF2-40B4-BE49-F238E27FC236}">
                <a16:creationId xmlns:a16="http://schemas.microsoft.com/office/drawing/2014/main" id="{83EF7FC6-E0CE-4310-BF83-16C41A87A03C}"/>
              </a:ext>
            </a:extLst>
          </p:cNvPr>
          <p:cNvSpPr>
            <a:spLocks noGrp="1"/>
          </p:cNvSpPr>
          <p:nvPr>
            <p:ph type="sldNum" sz="quarter" idx="12"/>
          </p:nvPr>
        </p:nvSpPr>
        <p:spPr/>
        <p:txBody>
          <a:bodyPr/>
          <a:lstStyle/>
          <a:p>
            <a:fld id="{9FF96B15-8338-45D5-A943-561235072D66}" type="slidenum">
              <a:rPr lang="en-US" noProof="0" smtClean="0"/>
              <a:t>4</a:t>
            </a:fld>
            <a:endParaRPr lang="en-US" noProof="0" dirty="0"/>
          </a:p>
        </p:txBody>
      </p:sp>
      <p:sp>
        <p:nvSpPr>
          <p:cNvPr id="9" name="Text Placeholder 3">
            <a:extLst>
              <a:ext uri="{FF2B5EF4-FFF2-40B4-BE49-F238E27FC236}">
                <a16:creationId xmlns:a16="http://schemas.microsoft.com/office/drawing/2014/main" id="{8F7CC083-1017-46D2-A7E7-645D70C90116}"/>
              </a:ext>
            </a:extLst>
          </p:cNvPr>
          <p:cNvSpPr txBox="1">
            <a:spLocks/>
          </p:cNvSpPr>
          <p:nvPr/>
        </p:nvSpPr>
        <p:spPr>
          <a:xfrm>
            <a:off x="5162550" y="4582427"/>
            <a:ext cx="5874494" cy="720000"/>
          </a:xfrm>
          <a:prstGeom prst="roundRect">
            <a:avLst/>
          </a:prstGeom>
          <a:solidFill>
            <a:schemeClr val="bg1">
              <a:lumMod val="95000"/>
            </a:schemeClr>
          </a:solidFill>
          <a:ln w="31750">
            <a:solidFill>
              <a:schemeClr val="accent3"/>
            </a:solidFill>
          </a:ln>
        </p:spPr>
        <p:txBody>
          <a:bodyPr vert="horz" lIns="91440" tIns="45720" rIns="91440" bIns="45720" rtlCol="0" anchor="ctr">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Automate the harvesting and indexing process</a:t>
            </a:r>
          </a:p>
        </p:txBody>
      </p:sp>
    </p:spTree>
    <p:extLst>
      <p:ext uri="{BB962C8B-B14F-4D97-AF65-F5344CB8AC3E}">
        <p14:creationId xmlns:p14="http://schemas.microsoft.com/office/powerpoint/2010/main" val="3715784403"/>
      </p:ext>
    </p:extLst>
  </p:cSld>
  <p:clrMapOvr>
    <a:masterClrMapping/>
  </p:clrMapOvr>
  <mc:AlternateContent xmlns:mc="http://schemas.openxmlformats.org/markup-compatibility/2006" xmlns:p14="http://schemas.microsoft.com/office/powerpoint/2010/main">
    <mc:Choice Requires="p14">
      <p:transition spd="slow" p14:dur="2000" advTm="24634"/>
    </mc:Choice>
    <mc:Fallback xmlns="">
      <p:transition spd="slow" advTm="24634"/>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Enable Harvesting in </a:t>
            </a:r>
            <a:r>
              <a:rPr lang="en-US" sz="4000" dirty="0" err="1">
                <a:solidFill>
                  <a:schemeClr val="bg1"/>
                </a:solidFill>
              </a:rPr>
              <a:t>VuFInd</a:t>
            </a:r>
            <a:endParaRPr lang="en-US" sz="4000" dirty="0">
              <a:solidFill>
                <a:schemeClr val="bg1"/>
              </a:solidFill>
            </a:endParaRP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40</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421785" y="2219325"/>
            <a:ext cx="11103465" cy="4514850"/>
          </a:xfrm>
        </p:spPr>
        <p:txBody>
          <a:bodyPr>
            <a:normAutofit/>
          </a:bodyPr>
          <a:lstStyle/>
          <a:p>
            <a:pPr algn="l"/>
            <a:r>
              <a:rPr lang="en-US" b="1" dirty="0">
                <a:solidFill>
                  <a:srgbClr val="000000"/>
                </a:solidFill>
                <a:latin typeface="arial" panose="020B0604020202020204" pitchFamily="34" charset="0"/>
              </a:rPr>
              <a:t>Manually harvest and indexing marc records into </a:t>
            </a:r>
            <a:r>
              <a:rPr lang="en-US" b="1" dirty="0" err="1">
                <a:solidFill>
                  <a:srgbClr val="000000"/>
                </a:solidFill>
                <a:latin typeface="arial" panose="020B0604020202020204" pitchFamily="34" charset="0"/>
              </a:rPr>
              <a:t>VuFind</a:t>
            </a:r>
            <a:r>
              <a:rPr lang="en-US" b="1" dirty="0">
                <a:solidFill>
                  <a:srgbClr val="000000"/>
                </a:solidFill>
                <a:latin typeface="arial" panose="020B0604020202020204" pitchFamily="34" charset="0"/>
              </a:rPr>
              <a:t>.</a:t>
            </a:r>
          </a:p>
          <a:p>
            <a:r>
              <a:rPr lang="en-US" b="1" dirty="0">
                <a:solidFill>
                  <a:srgbClr val="000000"/>
                </a:solidFill>
                <a:latin typeface="arial" panose="020B0604020202020204" pitchFamily="34" charset="0"/>
              </a:rPr>
              <a:t>Run the following commands under $VUFIND_HOME/harvest </a:t>
            </a:r>
          </a:p>
          <a:p>
            <a:pPr marL="0" indent="0" algn="l">
              <a:buNone/>
            </a:pPr>
            <a:r>
              <a:rPr lang="en-US" b="1" dirty="0">
                <a:solidFill>
                  <a:srgbClr val="000000"/>
                </a:solidFill>
                <a:latin typeface="arial" panose="020B0604020202020204" pitchFamily="34" charset="0"/>
              </a:rPr>
              <a:t>	</a:t>
            </a:r>
            <a:r>
              <a:rPr lang="en-US" b="1" dirty="0">
                <a:solidFill>
                  <a:srgbClr val="FF0000"/>
                </a:solidFill>
                <a:latin typeface="arial" panose="020B0604020202020204" pitchFamily="34" charset="0"/>
              </a:rPr>
              <a:t>php </a:t>
            </a:r>
            <a:r>
              <a:rPr lang="en-US" b="1" dirty="0" err="1">
                <a:solidFill>
                  <a:srgbClr val="FF0000"/>
                </a:solidFill>
                <a:latin typeface="arial" panose="020B0604020202020204" pitchFamily="34" charset="0"/>
              </a:rPr>
              <a:t>harvest_oai.php</a:t>
            </a:r>
            <a:endParaRPr lang="en-US" b="1" dirty="0">
              <a:solidFill>
                <a:srgbClr val="FF0000"/>
              </a:solidFill>
              <a:latin typeface="arial" panose="020B0604020202020204" pitchFamily="34" charset="0"/>
            </a:endParaRPr>
          </a:p>
          <a:p>
            <a:pPr marL="0" indent="0" algn="l">
              <a:buNone/>
            </a:pPr>
            <a:r>
              <a:rPr lang="en-US" b="1" dirty="0">
                <a:solidFill>
                  <a:srgbClr val="FF0000"/>
                </a:solidFill>
                <a:latin typeface="arial" panose="020B0604020202020204" pitchFamily="34" charset="0"/>
              </a:rPr>
              <a:t>	./batch-import-xsl.sh </a:t>
            </a:r>
            <a:r>
              <a:rPr lang="en-US" b="1" dirty="0" err="1">
                <a:solidFill>
                  <a:srgbClr val="FF0000"/>
                </a:solidFill>
                <a:latin typeface="arial" panose="020B0604020202020204" pitchFamily="34" charset="0"/>
              </a:rPr>
              <a:t>DSpace</a:t>
            </a: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dspace.properties</a:t>
            </a:r>
            <a:endParaRPr lang="en-US" b="1" dirty="0">
              <a:solidFill>
                <a:srgbClr val="FF0000"/>
              </a:solidFill>
              <a:latin typeface="arial" panose="020B0604020202020204" pitchFamily="34" charset="0"/>
            </a:endParaRPr>
          </a:p>
          <a:p>
            <a:r>
              <a:rPr lang="en-US" b="1" dirty="0">
                <a:solidFill>
                  <a:srgbClr val="000000"/>
                </a:solidFill>
                <a:latin typeface="arial" panose="020B0604020202020204" pitchFamily="34" charset="0"/>
              </a:rPr>
              <a:t>Instead of using manual harvesting, auto incremental harvesting and indexing can also be done as given below: </a:t>
            </a:r>
          </a:p>
          <a:p>
            <a:endParaRPr lang="en-US"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900205549"/>
      </p:ext>
    </p:extLst>
  </p:cSld>
  <p:clrMapOvr>
    <a:masterClrMapping/>
  </p:clrMapOvr>
  <mc:AlternateContent xmlns:mc="http://schemas.openxmlformats.org/markup-compatibility/2006" xmlns:p14="http://schemas.microsoft.com/office/powerpoint/2010/main">
    <mc:Choice Requires="p14">
      <p:transition spd="slow" p14:dur="2000" advTm="27406"/>
    </mc:Choice>
    <mc:Fallback xmlns="">
      <p:transition spd="slow" advTm="27406"/>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Enable Harvesting in </a:t>
            </a:r>
            <a:r>
              <a:rPr lang="en-US" sz="4000" dirty="0" err="1">
                <a:solidFill>
                  <a:schemeClr val="bg1"/>
                </a:solidFill>
              </a:rPr>
              <a:t>VuFInd</a:t>
            </a:r>
            <a:endParaRPr lang="en-US" sz="4000" dirty="0">
              <a:solidFill>
                <a:schemeClr val="bg1"/>
              </a:solidFill>
            </a:endParaRP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41</a:t>
            </a:fld>
            <a:endParaRPr lang="en-US" dirty="0"/>
          </a:p>
        </p:txBody>
      </p:sp>
      <p:pic>
        <p:nvPicPr>
          <p:cNvPr id="7" name="Content Placeholder 6" descr="A screenshot of a computer&#10;&#10;Description automatically generated with medium confidence">
            <a:extLst>
              <a:ext uri="{FF2B5EF4-FFF2-40B4-BE49-F238E27FC236}">
                <a16:creationId xmlns:a16="http://schemas.microsoft.com/office/drawing/2014/main" id="{B2D0F2F6-947A-4FFD-903E-6BE951A69825}"/>
              </a:ext>
            </a:extLst>
          </p:cNvPr>
          <p:cNvPicPr>
            <a:picLocks noGrp="1" noChangeAspect="1"/>
          </p:cNvPicPr>
          <p:nvPr>
            <p:ph idx="1"/>
          </p:nvPr>
        </p:nvPicPr>
        <p:blipFill rotWithShape="1">
          <a:blip r:embed="rId2"/>
          <a:srcRect l="3839" t="10548" r="45868" b="40085"/>
          <a:stretch/>
        </p:blipFill>
        <p:spPr>
          <a:xfrm>
            <a:off x="1154953" y="2352675"/>
            <a:ext cx="7648575" cy="4221148"/>
          </a:xfrm>
        </p:spPr>
      </p:pic>
    </p:spTree>
    <p:extLst>
      <p:ext uri="{BB962C8B-B14F-4D97-AF65-F5344CB8AC3E}">
        <p14:creationId xmlns:p14="http://schemas.microsoft.com/office/powerpoint/2010/main" val="3458326003"/>
      </p:ext>
    </p:extLst>
  </p:cSld>
  <p:clrMapOvr>
    <a:masterClrMapping/>
  </p:clrMapOvr>
  <mc:AlternateContent xmlns:mc="http://schemas.openxmlformats.org/markup-compatibility/2006" xmlns:p14="http://schemas.microsoft.com/office/powerpoint/2010/main">
    <mc:Choice Requires="p14">
      <p:transition spd="slow" p14:dur="2000" advTm="24873"/>
    </mc:Choice>
    <mc:Fallback xmlns="">
      <p:transition spd="slow" advTm="24873"/>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Enable Harvesting in </a:t>
            </a:r>
            <a:r>
              <a:rPr lang="en-US" sz="4000" dirty="0" err="1">
                <a:solidFill>
                  <a:schemeClr val="bg1"/>
                </a:solidFill>
              </a:rPr>
              <a:t>VuFInd</a:t>
            </a:r>
            <a:endParaRPr lang="en-US" sz="4000" dirty="0">
              <a:solidFill>
                <a:schemeClr val="bg1"/>
              </a:solidFill>
            </a:endParaRP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42</a:t>
            </a:fld>
            <a:endParaRPr lang="en-US" dirty="0"/>
          </a:p>
        </p:txBody>
      </p:sp>
      <p:pic>
        <p:nvPicPr>
          <p:cNvPr id="8" name="Content Placeholder 7" descr="A screenshot of a computer&#10;&#10;Description automatically generated with medium confidence">
            <a:extLst>
              <a:ext uri="{FF2B5EF4-FFF2-40B4-BE49-F238E27FC236}">
                <a16:creationId xmlns:a16="http://schemas.microsoft.com/office/drawing/2014/main" id="{7C346094-2C15-4650-83EC-9B67CC8F651C}"/>
              </a:ext>
            </a:extLst>
          </p:cNvPr>
          <p:cNvPicPr>
            <a:picLocks noGrp="1" noChangeAspect="1"/>
          </p:cNvPicPr>
          <p:nvPr>
            <p:ph idx="1"/>
          </p:nvPr>
        </p:nvPicPr>
        <p:blipFill rotWithShape="1">
          <a:blip r:embed="rId2"/>
          <a:srcRect l="4188" t="16635" r="39066" b="40706"/>
          <a:stretch/>
        </p:blipFill>
        <p:spPr>
          <a:xfrm>
            <a:off x="1154952" y="2476499"/>
            <a:ext cx="9570197" cy="4044862"/>
          </a:xfrm>
        </p:spPr>
      </p:pic>
    </p:spTree>
    <p:extLst>
      <p:ext uri="{BB962C8B-B14F-4D97-AF65-F5344CB8AC3E}">
        <p14:creationId xmlns:p14="http://schemas.microsoft.com/office/powerpoint/2010/main" val="1294414021"/>
      </p:ext>
    </p:extLst>
  </p:cSld>
  <p:clrMapOvr>
    <a:masterClrMapping/>
  </p:clrMapOvr>
  <mc:AlternateContent xmlns:mc="http://schemas.openxmlformats.org/markup-compatibility/2006" xmlns:p14="http://schemas.microsoft.com/office/powerpoint/2010/main">
    <mc:Choice Requires="p14">
      <p:transition spd="slow" p14:dur="2000" advTm="16519"/>
    </mc:Choice>
    <mc:Fallback xmlns="">
      <p:transition spd="slow" advTm="16519"/>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Enable Harvesting in </a:t>
            </a:r>
            <a:r>
              <a:rPr lang="en-US" sz="4000" dirty="0" err="1">
                <a:solidFill>
                  <a:schemeClr val="bg1"/>
                </a:solidFill>
              </a:rPr>
              <a:t>VuFInd</a:t>
            </a:r>
            <a:endParaRPr lang="en-US" sz="4000" dirty="0">
              <a:solidFill>
                <a:schemeClr val="bg1"/>
              </a:solidFill>
            </a:endParaRP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43</a:t>
            </a:fld>
            <a:endParaRPr lang="en-US" dirty="0"/>
          </a:p>
        </p:txBody>
      </p:sp>
      <p:pic>
        <p:nvPicPr>
          <p:cNvPr id="8" name="Content Placeholder 7" descr="Graphical user interface, text, application, email&#10;&#10;Description automatically generated">
            <a:extLst>
              <a:ext uri="{FF2B5EF4-FFF2-40B4-BE49-F238E27FC236}">
                <a16:creationId xmlns:a16="http://schemas.microsoft.com/office/drawing/2014/main" id="{2B3B7118-E982-4E4B-946A-CD1B02EF1026}"/>
              </a:ext>
            </a:extLst>
          </p:cNvPr>
          <p:cNvPicPr>
            <a:picLocks noGrp="1" noChangeAspect="1"/>
          </p:cNvPicPr>
          <p:nvPr>
            <p:ph idx="1"/>
          </p:nvPr>
        </p:nvPicPr>
        <p:blipFill rotWithShape="1">
          <a:blip r:embed="rId2"/>
          <a:srcRect l="11869" t="8829" r="6932" b="18401"/>
          <a:stretch/>
        </p:blipFill>
        <p:spPr>
          <a:xfrm>
            <a:off x="1276349" y="2281236"/>
            <a:ext cx="8505825" cy="4285755"/>
          </a:xfrm>
        </p:spPr>
      </p:pic>
    </p:spTree>
    <p:extLst>
      <p:ext uri="{BB962C8B-B14F-4D97-AF65-F5344CB8AC3E}">
        <p14:creationId xmlns:p14="http://schemas.microsoft.com/office/powerpoint/2010/main" val="4165885314"/>
      </p:ext>
    </p:extLst>
  </p:cSld>
  <p:clrMapOvr>
    <a:masterClrMapping/>
  </p:clrMapOvr>
  <mc:AlternateContent xmlns:mc="http://schemas.openxmlformats.org/markup-compatibility/2006" xmlns:p14="http://schemas.microsoft.com/office/powerpoint/2010/main">
    <mc:Choice Requires="p14">
      <p:transition spd="slow" p14:dur="2000" advTm="9297"/>
    </mc:Choice>
    <mc:Fallback xmlns="">
      <p:transition spd="slow" advTm="9297"/>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Enable Harvesting in </a:t>
            </a:r>
            <a:r>
              <a:rPr lang="en-US" sz="4000" dirty="0" err="1">
                <a:solidFill>
                  <a:schemeClr val="bg1"/>
                </a:solidFill>
              </a:rPr>
              <a:t>VuFInd</a:t>
            </a:r>
            <a:endParaRPr lang="en-US" sz="4000" dirty="0">
              <a:solidFill>
                <a:schemeClr val="bg1"/>
              </a:solidFill>
            </a:endParaRP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44</a:t>
            </a:fld>
            <a:endParaRPr lang="en-US" dirty="0"/>
          </a:p>
        </p:txBody>
      </p:sp>
      <p:pic>
        <p:nvPicPr>
          <p:cNvPr id="7" name="Content Placeholder 6" descr="Graphical user interface, text, application, email&#10;&#10;Description automatically generated">
            <a:extLst>
              <a:ext uri="{FF2B5EF4-FFF2-40B4-BE49-F238E27FC236}">
                <a16:creationId xmlns:a16="http://schemas.microsoft.com/office/drawing/2014/main" id="{D02127EB-5746-4A64-94D4-705ADDF9AAA9}"/>
              </a:ext>
            </a:extLst>
          </p:cNvPr>
          <p:cNvPicPr>
            <a:picLocks noGrp="1" noChangeAspect="1"/>
          </p:cNvPicPr>
          <p:nvPr>
            <p:ph idx="1"/>
          </p:nvPr>
        </p:nvPicPr>
        <p:blipFill rotWithShape="1">
          <a:blip r:embed="rId2"/>
          <a:srcRect l="12810" t="6878" r="12261" b="14219"/>
          <a:stretch/>
        </p:blipFill>
        <p:spPr>
          <a:xfrm>
            <a:off x="1621677" y="1924050"/>
            <a:ext cx="8084297" cy="4786310"/>
          </a:xfrm>
        </p:spPr>
      </p:pic>
    </p:spTree>
    <p:extLst>
      <p:ext uri="{BB962C8B-B14F-4D97-AF65-F5344CB8AC3E}">
        <p14:creationId xmlns:p14="http://schemas.microsoft.com/office/powerpoint/2010/main" val="1832432402"/>
      </p:ext>
    </p:extLst>
  </p:cSld>
  <p:clrMapOvr>
    <a:masterClrMapping/>
  </p:clrMapOvr>
  <mc:AlternateContent xmlns:mc="http://schemas.openxmlformats.org/markup-compatibility/2006" xmlns:p14="http://schemas.microsoft.com/office/powerpoint/2010/main">
    <mc:Choice Requires="p14">
      <p:transition spd="slow" p14:dur="2000" advTm="7395"/>
    </mc:Choice>
    <mc:Fallback xmlns="">
      <p:transition spd="slow" advTm="7395"/>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Enable Harvesting in </a:t>
            </a:r>
            <a:r>
              <a:rPr lang="en-US" sz="4000" dirty="0" err="1">
                <a:solidFill>
                  <a:schemeClr val="bg1"/>
                </a:solidFill>
              </a:rPr>
              <a:t>VuFInd</a:t>
            </a:r>
            <a:endParaRPr lang="en-US" sz="4000" dirty="0">
              <a:solidFill>
                <a:schemeClr val="bg1"/>
              </a:solidFill>
            </a:endParaRP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45</a:t>
            </a:fld>
            <a:endParaRPr lang="en-US" dirty="0"/>
          </a:p>
        </p:txBody>
      </p:sp>
      <p:pic>
        <p:nvPicPr>
          <p:cNvPr id="7" name="Content Placeholder 6" descr="Graphical user interface, text, application, email&#10;&#10;Description automatically generated">
            <a:extLst>
              <a:ext uri="{FF2B5EF4-FFF2-40B4-BE49-F238E27FC236}">
                <a16:creationId xmlns:a16="http://schemas.microsoft.com/office/drawing/2014/main" id="{D00EB3E3-8E92-4C83-AF5D-A329BBDCB86E}"/>
              </a:ext>
            </a:extLst>
          </p:cNvPr>
          <p:cNvPicPr>
            <a:picLocks noGrp="1" noChangeAspect="1"/>
          </p:cNvPicPr>
          <p:nvPr>
            <p:ph idx="1"/>
          </p:nvPr>
        </p:nvPicPr>
        <p:blipFill rotWithShape="1">
          <a:blip r:embed="rId2"/>
          <a:srcRect l="14221" t="7156" r="11478"/>
          <a:stretch/>
        </p:blipFill>
        <p:spPr>
          <a:xfrm>
            <a:off x="1943101" y="2073497"/>
            <a:ext cx="6810374" cy="4784503"/>
          </a:xfrm>
        </p:spPr>
      </p:pic>
    </p:spTree>
    <p:extLst>
      <p:ext uri="{BB962C8B-B14F-4D97-AF65-F5344CB8AC3E}">
        <p14:creationId xmlns:p14="http://schemas.microsoft.com/office/powerpoint/2010/main" val="359106903"/>
      </p:ext>
    </p:extLst>
  </p:cSld>
  <p:clrMapOvr>
    <a:masterClrMapping/>
  </p:clrMapOvr>
  <mc:AlternateContent xmlns:mc="http://schemas.openxmlformats.org/markup-compatibility/2006" xmlns:p14="http://schemas.microsoft.com/office/powerpoint/2010/main">
    <mc:Choice Requires="p14">
      <p:transition spd="slow" p14:dur="2000" advTm="6767"/>
    </mc:Choice>
    <mc:Fallback xmlns="">
      <p:transition spd="slow" advTm="6767"/>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872C-25C9-4339-9785-FB4B72EADF97}"/>
              </a:ext>
            </a:extLst>
          </p:cNvPr>
          <p:cNvSpPr>
            <a:spLocks noGrp="1"/>
          </p:cNvSpPr>
          <p:nvPr>
            <p:ph type="title"/>
          </p:nvPr>
        </p:nvSpPr>
        <p:spPr/>
        <p:txBody>
          <a:bodyPr/>
          <a:lstStyle/>
          <a:p>
            <a:endParaRPr lang="en-US"/>
          </a:p>
        </p:txBody>
      </p:sp>
      <p:pic>
        <p:nvPicPr>
          <p:cNvPr id="6" name="Content Placeholder 5" descr="A screenshot of a computer&#10;&#10;Description automatically generated">
            <a:extLst>
              <a:ext uri="{FF2B5EF4-FFF2-40B4-BE49-F238E27FC236}">
                <a16:creationId xmlns:a16="http://schemas.microsoft.com/office/drawing/2014/main" id="{72C384E4-ABD8-495B-BC43-835083A457B1}"/>
              </a:ext>
            </a:extLst>
          </p:cNvPr>
          <p:cNvPicPr>
            <a:picLocks noGrp="1" noChangeAspect="1"/>
          </p:cNvPicPr>
          <p:nvPr>
            <p:ph idx="1"/>
          </p:nvPr>
        </p:nvPicPr>
        <p:blipFill rotWithShape="1">
          <a:blip r:embed="rId2"/>
          <a:srcRect l="18453" t="7435" r="7873"/>
          <a:stretch/>
        </p:blipFill>
        <p:spPr>
          <a:xfrm>
            <a:off x="1943100" y="1680632"/>
            <a:ext cx="6858000" cy="4844374"/>
          </a:xfrm>
        </p:spPr>
      </p:pic>
      <p:sp>
        <p:nvSpPr>
          <p:cNvPr id="4" name="Slide Number Placeholder 3">
            <a:extLst>
              <a:ext uri="{FF2B5EF4-FFF2-40B4-BE49-F238E27FC236}">
                <a16:creationId xmlns:a16="http://schemas.microsoft.com/office/drawing/2014/main" id="{9FE01EF8-4BB0-4E78-891C-E066C5ADC254}"/>
              </a:ext>
            </a:extLst>
          </p:cNvPr>
          <p:cNvSpPr>
            <a:spLocks noGrp="1"/>
          </p:cNvSpPr>
          <p:nvPr>
            <p:ph type="sldNum" sz="quarter" idx="12"/>
          </p:nvPr>
        </p:nvSpPr>
        <p:spPr/>
        <p:txBody>
          <a:bodyPr/>
          <a:lstStyle/>
          <a:p>
            <a:fld id="{9FF96B15-8338-45D5-A943-561235072D66}" type="slidenum">
              <a:rPr lang="en-US" noProof="0" smtClean="0"/>
              <a:t>46</a:t>
            </a:fld>
            <a:endParaRPr lang="en-US" noProof="0" dirty="0"/>
          </a:p>
        </p:txBody>
      </p:sp>
    </p:spTree>
    <p:extLst>
      <p:ext uri="{BB962C8B-B14F-4D97-AF65-F5344CB8AC3E}">
        <p14:creationId xmlns:p14="http://schemas.microsoft.com/office/powerpoint/2010/main" val="1157502235"/>
      </p:ext>
    </p:extLst>
  </p:cSld>
  <p:clrMapOvr>
    <a:masterClrMapping/>
  </p:clrMapOvr>
  <mc:AlternateContent xmlns:mc="http://schemas.openxmlformats.org/markup-compatibility/2006" xmlns:p14="http://schemas.microsoft.com/office/powerpoint/2010/main">
    <mc:Choice Requires="p14">
      <p:transition spd="slow" p14:dur="2000" advTm="12246"/>
    </mc:Choice>
    <mc:Fallback xmlns="">
      <p:transition spd="slow" advTm="12246"/>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47E68-BFC2-4FB4-B2E6-A3CAD7F60B4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FC8ACB7-9A8F-4B6F-B8C0-F40AA5095386}"/>
              </a:ext>
            </a:extLst>
          </p:cNvPr>
          <p:cNvSpPr>
            <a:spLocks noGrp="1"/>
          </p:cNvSpPr>
          <p:nvPr>
            <p:ph idx="1"/>
          </p:nvPr>
        </p:nvSpPr>
        <p:spPr>
          <a:xfrm>
            <a:off x="1154955" y="2603500"/>
            <a:ext cx="10035784" cy="3416300"/>
          </a:xfrm>
        </p:spPr>
        <p:txBody>
          <a:bodyPr/>
          <a:lstStyle/>
          <a:p>
            <a:r>
              <a:rPr lang="en-US" dirty="0"/>
              <a:t>As a result of the above practice, we only need to add the records into the </a:t>
            </a:r>
            <a:r>
              <a:rPr lang="en-US" dirty="0" err="1"/>
              <a:t>Dspace</a:t>
            </a:r>
            <a:r>
              <a:rPr lang="en-US" dirty="0"/>
              <a:t> system. It is automatically harvested and added to the </a:t>
            </a:r>
            <a:r>
              <a:rPr lang="en-US" dirty="0" err="1"/>
              <a:t>VuFind</a:t>
            </a:r>
            <a:r>
              <a:rPr lang="en-US" dirty="0"/>
              <a:t> discovery interface.</a:t>
            </a:r>
          </a:p>
          <a:p>
            <a:r>
              <a:rPr lang="en-US" dirty="0"/>
              <a:t>Also, other library professionals can adopt this as practice and can build valuable services for their users.</a:t>
            </a:r>
          </a:p>
          <a:p>
            <a:endParaRPr lang="en-US" dirty="0"/>
          </a:p>
        </p:txBody>
      </p:sp>
      <p:sp>
        <p:nvSpPr>
          <p:cNvPr id="4" name="Slide Number Placeholder 3">
            <a:extLst>
              <a:ext uri="{FF2B5EF4-FFF2-40B4-BE49-F238E27FC236}">
                <a16:creationId xmlns:a16="http://schemas.microsoft.com/office/drawing/2014/main" id="{9579E362-469D-41F4-9FF9-06277E7369B1}"/>
              </a:ext>
            </a:extLst>
          </p:cNvPr>
          <p:cNvSpPr>
            <a:spLocks noGrp="1"/>
          </p:cNvSpPr>
          <p:nvPr>
            <p:ph type="sldNum" sz="quarter" idx="12"/>
          </p:nvPr>
        </p:nvSpPr>
        <p:spPr/>
        <p:txBody>
          <a:bodyPr/>
          <a:lstStyle/>
          <a:p>
            <a:fld id="{9FF96B15-8338-45D5-A943-561235072D66}" type="slidenum">
              <a:rPr lang="en-US" noProof="0" smtClean="0"/>
              <a:t>47</a:t>
            </a:fld>
            <a:endParaRPr lang="en-US" noProof="0" dirty="0"/>
          </a:p>
        </p:txBody>
      </p:sp>
    </p:spTree>
    <p:extLst>
      <p:ext uri="{BB962C8B-B14F-4D97-AF65-F5344CB8AC3E}">
        <p14:creationId xmlns:p14="http://schemas.microsoft.com/office/powerpoint/2010/main" val="2151415087"/>
      </p:ext>
    </p:extLst>
  </p:cSld>
  <p:clrMapOvr>
    <a:masterClrMapping/>
  </p:clrMapOvr>
  <mc:AlternateContent xmlns:mc="http://schemas.openxmlformats.org/markup-compatibility/2006" xmlns:p14="http://schemas.microsoft.com/office/powerpoint/2010/main">
    <mc:Choice Requires="p14">
      <p:transition spd="slow" p14:dur="2000" advTm="97069"/>
    </mc:Choice>
    <mc:Fallback xmlns="">
      <p:transition spd="slow" advTm="97069"/>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Video full movie </a:t>
            </a:r>
          </a:p>
        </p:txBody>
      </p:sp>
      <p:sp>
        <p:nvSpPr>
          <p:cNvPr id="2" name="Text Placeholder 1">
            <a:extLst>
              <a:ext uri="{FF2B5EF4-FFF2-40B4-BE49-F238E27FC236}">
                <a16:creationId xmlns:a16="http://schemas.microsoft.com/office/drawing/2014/main" id="{F4480DAD-30FE-4C86-9C81-495661668944}"/>
              </a:ext>
            </a:extLst>
          </p:cNvPr>
          <p:cNvSpPr>
            <a:spLocks noGrp="1"/>
          </p:cNvSpPr>
          <p:nvPr>
            <p:ph type="body" sz="quarter" idx="13"/>
          </p:nvPr>
        </p:nvSpPr>
        <p:spPr/>
        <p:txBody>
          <a:bodyPr/>
          <a:lstStyle/>
          <a:p>
            <a:r>
              <a:rPr lang="en-US" u="sng" dirty="0">
                <a:solidFill>
                  <a:srgbClr val="0070C0"/>
                </a:solidFill>
              </a:rPr>
              <a:t>Thanks</a:t>
            </a:r>
          </a:p>
        </p:txBody>
      </p:sp>
    </p:spTree>
    <p:extLst>
      <p:ext uri="{BB962C8B-B14F-4D97-AF65-F5344CB8AC3E}">
        <p14:creationId xmlns:p14="http://schemas.microsoft.com/office/powerpoint/2010/main" val="2394598200"/>
      </p:ext>
    </p:extLst>
  </p:cSld>
  <p:clrMapOvr>
    <a:masterClrMapping/>
  </p:clrMapOvr>
  <mc:AlternateContent xmlns:mc="http://schemas.openxmlformats.org/markup-compatibility/2006" xmlns:p14="http://schemas.microsoft.com/office/powerpoint/2010/main">
    <mc:Choice Requires="p14">
      <p:transition spd="slow" p14:dur="2000" advTm="3539"/>
    </mc:Choice>
    <mc:Fallback xmlns="">
      <p:transition spd="slow" advTm="353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33EAA9-356E-4F49-BBB4-8E594DB88CB4}"/>
              </a:ext>
            </a:extLst>
          </p:cNvPr>
          <p:cNvSpPr>
            <a:spLocks noGrp="1"/>
          </p:cNvSpPr>
          <p:nvPr>
            <p:ph type="title"/>
          </p:nvPr>
        </p:nvSpPr>
        <p:spPr/>
        <p:txBody>
          <a:bodyPr/>
          <a:lstStyle/>
          <a:p>
            <a:r>
              <a:rPr lang="en-US" sz="4800" dirty="0"/>
              <a:t>Methodology</a:t>
            </a:r>
          </a:p>
        </p:txBody>
      </p:sp>
      <p:sp>
        <p:nvSpPr>
          <p:cNvPr id="3" name="Slide Number Placeholder 2">
            <a:extLst>
              <a:ext uri="{FF2B5EF4-FFF2-40B4-BE49-F238E27FC236}">
                <a16:creationId xmlns:a16="http://schemas.microsoft.com/office/drawing/2014/main" id="{1EC2495D-630A-AF42-97CB-9B1D6372777F}"/>
              </a:ext>
            </a:extLst>
          </p:cNvPr>
          <p:cNvSpPr>
            <a:spLocks noGrp="1"/>
          </p:cNvSpPr>
          <p:nvPr>
            <p:ph type="sldNum" sz="quarter" idx="12"/>
          </p:nvPr>
        </p:nvSpPr>
        <p:spPr/>
        <p:txBody>
          <a:bodyPr/>
          <a:lstStyle/>
          <a:p>
            <a:fld id="{9FF96B15-8338-45D5-A943-561235072D66}" type="slidenum">
              <a:rPr lang="en-US" smtClean="0"/>
              <a:pPr/>
              <a:t>5</a:t>
            </a:fld>
            <a:endParaRPr lang="en-US" dirty="0"/>
          </a:p>
        </p:txBody>
      </p:sp>
      <p:pic>
        <p:nvPicPr>
          <p:cNvPr id="12" name="Picture Placeholder 11" descr="Open Book">
            <a:extLst>
              <a:ext uri="{FF2B5EF4-FFF2-40B4-BE49-F238E27FC236}">
                <a16:creationId xmlns:a16="http://schemas.microsoft.com/office/drawing/2014/main" id="{F789BF61-D242-4C97-BB4D-41ABE8AA48E8}"/>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63313" y="2400300"/>
            <a:ext cx="928687" cy="930275"/>
          </a:xfrm>
        </p:spPr>
      </p:pic>
      <p:pic>
        <p:nvPicPr>
          <p:cNvPr id="10" name="Picture Placeholder 11" descr="Open Book">
            <a:extLst>
              <a:ext uri="{FF2B5EF4-FFF2-40B4-BE49-F238E27FC236}">
                <a16:creationId xmlns:a16="http://schemas.microsoft.com/office/drawing/2014/main" id="{1AECEE07-62CA-46EB-99D5-6133CC6DE94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865103" y="2400186"/>
            <a:ext cx="929952" cy="929952"/>
          </a:xfrm>
          <a:prstGeom prst="ellipse">
            <a:avLst/>
          </a:prstGeom>
          <a:noFill/>
          <a:effectLst/>
        </p:spPr>
      </p:pic>
      <p:graphicFrame>
        <p:nvGraphicFramePr>
          <p:cNvPr id="13" name="Content Placeholder 12">
            <a:extLst>
              <a:ext uri="{FF2B5EF4-FFF2-40B4-BE49-F238E27FC236}">
                <a16:creationId xmlns:a16="http://schemas.microsoft.com/office/drawing/2014/main" id="{12E4B4A3-763E-4956-826E-BEF3927110D2}"/>
              </a:ext>
            </a:extLst>
          </p:cNvPr>
          <p:cNvGraphicFramePr>
            <a:graphicFrameLocks noGrp="1"/>
          </p:cNvGraphicFramePr>
          <p:nvPr>
            <p:ph idx="1"/>
            <p:extLst>
              <p:ext uri="{D42A27DB-BD31-4B8C-83A1-F6EECF244321}">
                <p14:modId xmlns:p14="http://schemas.microsoft.com/office/powerpoint/2010/main" val="1564059208"/>
              </p:ext>
            </p:extLst>
          </p:nvPr>
        </p:nvGraphicFramePr>
        <p:xfrm>
          <a:off x="1155700" y="2603500"/>
          <a:ext cx="10493375" cy="34163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10768665"/>
      </p:ext>
    </p:extLst>
  </p:cSld>
  <p:clrMapOvr>
    <a:masterClrMapping/>
  </p:clrMapOvr>
  <mc:AlternateContent xmlns:mc="http://schemas.openxmlformats.org/markup-compatibility/2006" xmlns:p14="http://schemas.microsoft.com/office/powerpoint/2010/main">
    <mc:Choice Requires="p14">
      <p:transition spd="slow" p14:dur="2000" advTm="17123"/>
    </mc:Choice>
    <mc:Fallback xmlns="">
      <p:transition spd="slow" advTm="1712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6</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p:txBody>
          <a:bodyPr/>
          <a:lstStyle/>
          <a:p>
            <a:r>
              <a:rPr lang="en-US" dirty="0"/>
              <a:t>Essential requirements for Backend to run</a:t>
            </a:r>
          </a:p>
          <a:p>
            <a:pPr lvl="1"/>
            <a:r>
              <a:rPr lang="en-US" dirty="0"/>
              <a:t>UNIX-like OS or Microsoft Windows</a:t>
            </a:r>
          </a:p>
          <a:p>
            <a:pPr lvl="1"/>
            <a:r>
              <a:rPr lang="en-US" dirty="0"/>
              <a:t>Java JDK 11 </a:t>
            </a:r>
          </a:p>
          <a:p>
            <a:pPr lvl="1"/>
            <a:r>
              <a:rPr lang="en-US" dirty="0"/>
              <a:t>Apache Maven 3.3.x </a:t>
            </a:r>
          </a:p>
          <a:p>
            <a:pPr lvl="1"/>
            <a:r>
              <a:rPr lang="en-US" dirty="0"/>
              <a:t>Apache Ant 1.10.x</a:t>
            </a:r>
          </a:p>
          <a:p>
            <a:pPr lvl="1"/>
            <a:r>
              <a:rPr lang="fr-FR" dirty="0"/>
              <a:t>PostgreSQL 11.x, 12.x or 13.x</a:t>
            </a:r>
          </a:p>
          <a:p>
            <a:pPr lvl="1"/>
            <a:r>
              <a:rPr lang="en-US" dirty="0"/>
              <a:t>Apache </a:t>
            </a:r>
            <a:r>
              <a:rPr lang="en-US" dirty="0" err="1"/>
              <a:t>Solr</a:t>
            </a:r>
            <a:r>
              <a:rPr lang="en-US" dirty="0"/>
              <a:t> 8.x </a:t>
            </a:r>
          </a:p>
          <a:p>
            <a:pPr lvl="1"/>
            <a:r>
              <a:rPr lang="en-US" dirty="0"/>
              <a:t>Servlet Engine (Apache Tomcat 9</a:t>
            </a:r>
          </a:p>
          <a:p>
            <a:pPr lvl="1"/>
            <a:r>
              <a:rPr lang="en-US" dirty="0"/>
              <a:t>Git </a:t>
            </a:r>
          </a:p>
        </p:txBody>
      </p:sp>
    </p:spTree>
    <p:extLst>
      <p:ext uri="{BB962C8B-B14F-4D97-AF65-F5344CB8AC3E}">
        <p14:creationId xmlns:p14="http://schemas.microsoft.com/office/powerpoint/2010/main" val="3628637217"/>
      </p:ext>
    </p:extLst>
  </p:cSld>
  <p:clrMapOvr>
    <a:masterClrMapping/>
  </p:clrMapOvr>
  <mc:AlternateContent xmlns:mc="http://schemas.openxmlformats.org/markup-compatibility/2006" xmlns:p14="http://schemas.microsoft.com/office/powerpoint/2010/main">
    <mc:Choice Requires="p14">
      <p:transition spd="slow" p14:dur="2000" advTm="24186"/>
    </mc:Choice>
    <mc:Fallback xmlns="">
      <p:transition spd="slow" advTm="2418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7</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1154953" y="2266950"/>
            <a:ext cx="10503645" cy="4295321"/>
          </a:xfrm>
        </p:spPr>
        <p:txBody>
          <a:bodyPr>
            <a:normAutofit/>
          </a:bodyPr>
          <a:lstStyle/>
          <a:p>
            <a:r>
              <a:rPr lang="en-US" b="1" dirty="0"/>
              <a:t>Update your system</a:t>
            </a:r>
          </a:p>
          <a:p>
            <a:pPr lvl="1"/>
            <a:r>
              <a:rPr lang="en-US" b="1" dirty="0" err="1">
                <a:solidFill>
                  <a:srgbClr val="FF0000"/>
                </a:solidFill>
              </a:rPr>
              <a:t>sudo</a:t>
            </a:r>
            <a:r>
              <a:rPr lang="en-US" b="1" dirty="0">
                <a:solidFill>
                  <a:srgbClr val="FF0000"/>
                </a:solidFill>
              </a:rPr>
              <a:t> apt update</a:t>
            </a:r>
          </a:p>
          <a:p>
            <a:pPr lvl="1"/>
            <a:r>
              <a:rPr lang="en-US" b="1" dirty="0" err="1">
                <a:solidFill>
                  <a:srgbClr val="FF0000"/>
                </a:solidFill>
              </a:rPr>
              <a:t>sudo</a:t>
            </a:r>
            <a:r>
              <a:rPr lang="en-US" b="1" dirty="0">
                <a:solidFill>
                  <a:srgbClr val="FF0000"/>
                </a:solidFill>
              </a:rPr>
              <a:t> apt upgrade –y</a:t>
            </a:r>
          </a:p>
          <a:p>
            <a:r>
              <a:rPr lang="en-US" b="1" dirty="0"/>
              <a:t>Install Java OpenJDK 11</a:t>
            </a:r>
          </a:p>
          <a:p>
            <a:pPr lvl="1"/>
            <a:r>
              <a:rPr lang="en-US" b="1" dirty="0" err="1">
                <a:solidFill>
                  <a:srgbClr val="FF0000"/>
                </a:solidFill>
              </a:rPr>
              <a:t>sudo</a:t>
            </a:r>
            <a:r>
              <a:rPr lang="en-US" b="1" dirty="0">
                <a:solidFill>
                  <a:srgbClr val="FF0000"/>
                </a:solidFill>
              </a:rPr>
              <a:t> apt install openjdk-11-jdk</a:t>
            </a:r>
          </a:p>
          <a:p>
            <a:pPr lvl="1"/>
            <a:endParaRPr lang="en-US" dirty="0"/>
          </a:p>
          <a:p>
            <a:pPr lvl="1"/>
            <a:endParaRPr lang="en-US" dirty="0"/>
          </a:p>
          <a:p>
            <a:pPr lvl="1"/>
            <a:endParaRPr lang="en-US" dirty="0"/>
          </a:p>
          <a:p>
            <a:r>
              <a:rPr lang="en-US" dirty="0"/>
              <a:t>If you have previously installed another version of JAVA, change the default java to newly installed version.</a:t>
            </a:r>
          </a:p>
          <a:p>
            <a:pPr lvl="1"/>
            <a:r>
              <a:rPr lang="en-US" b="1" dirty="0" err="1">
                <a:solidFill>
                  <a:srgbClr val="FF0000"/>
                </a:solidFill>
              </a:rPr>
              <a:t>sudo</a:t>
            </a:r>
            <a:r>
              <a:rPr lang="en-US" b="1" dirty="0">
                <a:solidFill>
                  <a:srgbClr val="FF0000"/>
                </a:solidFill>
              </a:rPr>
              <a:t> update-alternatives --config java</a:t>
            </a:r>
          </a:p>
          <a:p>
            <a:pPr lvl="1"/>
            <a:endParaRPr lang="en-US" dirty="0"/>
          </a:p>
          <a:p>
            <a:pPr marL="457200" lvl="1" indent="0">
              <a:buNone/>
            </a:pPr>
            <a:endParaRPr lang="en-US" dirty="0"/>
          </a:p>
          <a:p>
            <a:endParaRPr lang="en-US" dirty="0"/>
          </a:p>
          <a:p>
            <a:pPr lvl="1"/>
            <a:endParaRPr lang="en-US" dirty="0"/>
          </a:p>
        </p:txBody>
      </p:sp>
      <p:pic>
        <p:nvPicPr>
          <p:cNvPr id="9" name="Picture 8" descr="A screenshot of a computer&#10;&#10;Description automatically generated">
            <a:extLst>
              <a:ext uri="{FF2B5EF4-FFF2-40B4-BE49-F238E27FC236}">
                <a16:creationId xmlns:a16="http://schemas.microsoft.com/office/drawing/2014/main" id="{5CAFC038-FF4F-4FD7-B046-6DB47CCFB57F}"/>
              </a:ext>
            </a:extLst>
          </p:cNvPr>
          <p:cNvPicPr>
            <a:picLocks noChangeAspect="1"/>
          </p:cNvPicPr>
          <p:nvPr/>
        </p:nvPicPr>
        <p:blipFill rotWithShape="1">
          <a:blip r:embed="rId2"/>
          <a:srcRect l="4375" t="68157" r="35666" b="21529"/>
          <a:stretch/>
        </p:blipFill>
        <p:spPr>
          <a:xfrm>
            <a:off x="1708787" y="4225925"/>
            <a:ext cx="10190430" cy="985520"/>
          </a:xfrm>
          <a:prstGeom prst="rect">
            <a:avLst/>
          </a:prstGeom>
        </p:spPr>
      </p:pic>
    </p:spTree>
    <p:extLst>
      <p:ext uri="{BB962C8B-B14F-4D97-AF65-F5344CB8AC3E}">
        <p14:creationId xmlns:p14="http://schemas.microsoft.com/office/powerpoint/2010/main" val="3316503860"/>
      </p:ext>
    </p:extLst>
  </p:cSld>
  <p:clrMapOvr>
    <a:masterClrMapping/>
  </p:clrMapOvr>
  <mc:AlternateContent xmlns:mc="http://schemas.openxmlformats.org/markup-compatibility/2006" xmlns:p14="http://schemas.microsoft.com/office/powerpoint/2010/main">
    <mc:Choice Requires="p14">
      <p:transition spd="slow" p14:dur="2000" advTm="32456"/>
    </mc:Choice>
    <mc:Fallback xmlns="">
      <p:transition spd="slow" advTm="3245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8</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1154953" y="2613025"/>
            <a:ext cx="10503645" cy="3416300"/>
          </a:xfrm>
        </p:spPr>
        <p:txBody>
          <a:bodyPr/>
          <a:lstStyle/>
          <a:p>
            <a:r>
              <a:rPr lang="en-US" b="1" dirty="0"/>
              <a:t>Install Apache Maven and Ant</a:t>
            </a:r>
          </a:p>
          <a:p>
            <a:pPr lvl="1"/>
            <a:r>
              <a:rPr lang="en-US" b="1" dirty="0" err="1">
                <a:solidFill>
                  <a:srgbClr val="FF0000"/>
                </a:solidFill>
              </a:rPr>
              <a:t>sudo</a:t>
            </a:r>
            <a:r>
              <a:rPr lang="en-US" b="1" dirty="0">
                <a:solidFill>
                  <a:srgbClr val="FF0000"/>
                </a:solidFill>
              </a:rPr>
              <a:t> apt-get install ant ant-optional maven –y</a:t>
            </a:r>
          </a:p>
          <a:p>
            <a:pPr marL="457200" lvl="1" indent="0">
              <a:buNone/>
            </a:pPr>
            <a:endParaRPr lang="en-US" dirty="0"/>
          </a:p>
          <a:p>
            <a:endParaRPr lang="en-US" dirty="0"/>
          </a:p>
          <a:p>
            <a:pPr lvl="1"/>
            <a:endParaRPr lang="en-US" dirty="0"/>
          </a:p>
        </p:txBody>
      </p:sp>
      <p:pic>
        <p:nvPicPr>
          <p:cNvPr id="5" name="Picture 4" descr="A screenshot of a computer&#10;&#10;Description automatically generated">
            <a:extLst>
              <a:ext uri="{FF2B5EF4-FFF2-40B4-BE49-F238E27FC236}">
                <a16:creationId xmlns:a16="http://schemas.microsoft.com/office/drawing/2014/main" id="{385A3094-1B0E-4B06-A123-4DBBFB0ED7C0}"/>
              </a:ext>
            </a:extLst>
          </p:cNvPr>
          <p:cNvPicPr>
            <a:picLocks noChangeAspect="1"/>
          </p:cNvPicPr>
          <p:nvPr/>
        </p:nvPicPr>
        <p:blipFill rotWithShape="1">
          <a:blip r:embed="rId2"/>
          <a:srcRect l="5000" t="77644" r="39417" b="3088"/>
          <a:stretch/>
        </p:blipFill>
        <p:spPr>
          <a:xfrm>
            <a:off x="1737359" y="3433444"/>
            <a:ext cx="9959829" cy="1941196"/>
          </a:xfrm>
          <a:prstGeom prst="rect">
            <a:avLst/>
          </a:prstGeom>
        </p:spPr>
      </p:pic>
    </p:spTree>
    <p:extLst>
      <p:ext uri="{BB962C8B-B14F-4D97-AF65-F5344CB8AC3E}">
        <p14:creationId xmlns:p14="http://schemas.microsoft.com/office/powerpoint/2010/main" val="3990273609"/>
      </p:ext>
    </p:extLst>
  </p:cSld>
  <p:clrMapOvr>
    <a:masterClrMapping/>
  </p:clrMapOvr>
  <mc:AlternateContent xmlns:mc="http://schemas.openxmlformats.org/markup-compatibility/2006" xmlns:p14="http://schemas.microsoft.com/office/powerpoint/2010/main">
    <mc:Choice Requires="p14">
      <p:transition spd="slow" p14:dur="2000" advTm="2030"/>
    </mc:Choice>
    <mc:Fallback xmlns="">
      <p:transition spd="slow" advTm="203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US" sz="4000" dirty="0">
                <a:solidFill>
                  <a:schemeClr val="bg1"/>
                </a:solidFill>
              </a:rPr>
              <a:t>Installing </a:t>
            </a:r>
            <a:r>
              <a:rPr lang="en-US" sz="4000" dirty="0" err="1">
                <a:solidFill>
                  <a:schemeClr val="bg1"/>
                </a:solidFill>
              </a:rPr>
              <a:t>Dspace</a:t>
            </a:r>
            <a:r>
              <a:rPr lang="en-US" sz="4000" dirty="0">
                <a:solidFill>
                  <a:schemeClr val="bg1"/>
                </a:solidFill>
              </a:rPr>
              <a:t> 7.1 Backend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9</a:t>
            </a:fld>
            <a:endParaRPr lang="en-US" dirty="0"/>
          </a:p>
        </p:txBody>
      </p:sp>
      <p:sp>
        <p:nvSpPr>
          <p:cNvPr id="6" name="Content Placeholder 5">
            <a:extLst>
              <a:ext uri="{FF2B5EF4-FFF2-40B4-BE49-F238E27FC236}">
                <a16:creationId xmlns:a16="http://schemas.microsoft.com/office/drawing/2014/main" id="{647A54D3-B833-4297-9ADC-F16E54280310}"/>
              </a:ext>
            </a:extLst>
          </p:cNvPr>
          <p:cNvSpPr>
            <a:spLocks noGrp="1"/>
          </p:cNvSpPr>
          <p:nvPr>
            <p:ph idx="1"/>
          </p:nvPr>
        </p:nvSpPr>
        <p:spPr>
          <a:xfrm>
            <a:off x="514350" y="2343150"/>
            <a:ext cx="11196029" cy="4219121"/>
          </a:xfrm>
        </p:spPr>
        <p:txBody>
          <a:bodyPr>
            <a:normAutofit/>
          </a:bodyPr>
          <a:lstStyle/>
          <a:p>
            <a:r>
              <a:rPr lang="en-US" b="1" dirty="0"/>
              <a:t>Install PostgreSQL v11 database</a:t>
            </a:r>
          </a:p>
          <a:p>
            <a:pPr lvl="1"/>
            <a:r>
              <a:rPr lang="en-US" i="0" dirty="0">
                <a:solidFill>
                  <a:srgbClr val="000000"/>
                </a:solidFill>
                <a:effectLst/>
                <a:latin typeface="arial" panose="020B0604020202020204" pitchFamily="34" charset="0"/>
              </a:rPr>
              <a:t>By default, PostgreSQL is not available to install directly from the Debian 11 base repository. Now we add the official PostgreSQL repository to your system:</a:t>
            </a:r>
          </a:p>
          <a:p>
            <a:pPr marL="457200" lvl="1" indent="0">
              <a:buNone/>
            </a:pPr>
            <a:r>
              <a:rPr lang="en-US" i="0" dirty="0">
                <a:solidFill>
                  <a:srgbClr val="000000"/>
                </a:solidFill>
                <a:effectLst/>
                <a:latin typeface="arial" panose="020B0604020202020204" pitchFamily="34" charset="0"/>
              </a:rPr>
              <a:t>Add the PostgreSQL 11 APT repository</a:t>
            </a:r>
            <a:endParaRPr lang="en-US" i="0" dirty="0">
              <a:solidFill>
                <a:srgbClr val="000000"/>
              </a:solidFill>
              <a:effectLst/>
              <a:latin typeface="Lora" pitchFamily="2" charset="0"/>
            </a:endParaRPr>
          </a:p>
          <a:p>
            <a:pPr lvl="1"/>
            <a:r>
              <a:rPr lang="en-US" dirty="0"/>
              <a:t>Type the command </a:t>
            </a:r>
            <a:r>
              <a:rPr lang="en-US" b="1" dirty="0"/>
              <a:t>“</a:t>
            </a:r>
            <a:r>
              <a:rPr lang="en-US" b="1" dirty="0" err="1">
                <a:solidFill>
                  <a:srgbClr val="FF0000"/>
                </a:solidFill>
              </a:rPr>
              <a:t>lsb_release</a:t>
            </a:r>
            <a:r>
              <a:rPr lang="en-US" b="1" dirty="0">
                <a:solidFill>
                  <a:srgbClr val="FF0000"/>
                </a:solidFill>
              </a:rPr>
              <a:t> -a</a:t>
            </a:r>
            <a:r>
              <a:rPr lang="en-US" b="1" dirty="0"/>
              <a:t>” and </a:t>
            </a:r>
            <a:r>
              <a:rPr lang="en-US" dirty="0"/>
              <a:t>press enter.</a:t>
            </a:r>
          </a:p>
          <a:p>
            <a:pPr lvl="1"/>
            <a:r>
              <a:rPr lang="en-US" dirty="0"/>
              <a:t>Note your </a:t>
            </a:r>
            <a:r>
              <a:rPr lang="en-US" b="1" dirty="0"/>
              <a:t>Codename</a:t>
            </a:r>
            <a:r>
              <a:rPr lang="en-US" dirty="0"/>
              <a:t> and add following repository to your system</a:t>
            </a:r>
          </a:p>
          <a:p>
            <a:pPr marL="800100" lvl="1" indent="-342900">
              <a:buFont typeface="+mj-lt"/>
              <a:buAutoNum type="arabicPeriod"/>
            </a:pPr>
            <a:r>
              <a:rPr lang="en-US" b="1" dirty="0" err="1">
                <a:solidFill>
                  <a:srgbClr val="FF0000"/>
                </a:solidFill>
              </a:rPr>
              <a:t>wget</a:t>
            </a:r>
            <a:r>
              <a:rPr lang="en-US" b="1" dirty="0">
                <a:solidFill>
                  <a:srgbClr val="FF0000"/>
                </a:solidFill>
              </a:rPr>
              <a:t> --quiet -O - https://www.postgresql.org/media/keys/ACCC4CF8.asc | </a:t>
            </a:r>
            <a:r>
              <a:rPr lang="en-US" b="1" dirty="0" err="1">
                <a:solidFill>
                  <a:srgbClr val="FF0000"/>
                </a:solidFill>
              </a:rPr>
              <a:t>sudo</a:t>
            </a:r>
            <a:r>
              <a:rPr lang="en-US" b="1" dirty="0">
                <a:solidFill>
                  <a:srgbClr val="FF0000"/>
                </a:solidFill>
              </a:rPr>
              <a:t> apt-key add –</a:t>
            </a:r>
          </a:p>
          <a:p>
            <a:pPr marL="800100" lvl="1" indent="-342900">
              <a:buFont typeface="+mj-lt"/>
              <a:buAutoNum type="arabicPeriod"/>
            </a:pPr>
            <a:r>
              <a:rPr lang="en-US" b="1" dirty="0">
                <a:solidFill>
                  <a:srgbClr val="FF0000"/>
                </a:solidFill>
              </a:rPr>
              <a:t>echo "deb http://apt.postgresql.org/pub/repos/apt/ focal"-</a:t>
            </a:r>
            <a:r>
              <a:rPr lang="en-US" b="1" dirty="0" err="1">
                <a:solidFill>
                  <a:srgbClr val="FF0000"/>
                </a:solidFill>
              </a:rPr>
              <a:t>pgdg</a:t>
            </a:r>
            <a:r>
              <a:rPr lang="en-US" b="1" dirty="0">
                <a:solidFill>
                  <a:srgbClr val="FF0000"/>
                </a:solidFill>
              </a:rPr>
              <a:t> main | </a:t>
            </a:r>
            <a:r>
              <a:rPr lang="en-US" b="1" dirty="0" err="1">
                <a:solidFill>
                  <a:srgbClr val="FF0000"/>
                </a:solidFill>
              </a:rPr>
              <a:t>sudo</a:t>
            </a:r>
            <a:r>
              <a:rPr lang="en-US" b="1" dirty="0">
                <a:solidFill>
                  <a:srgbClr val="FF0000"/>
                </a:solidFill>
              </a:rPr>
              <a:t> tee  /</a:t>
            </a:r>
            <a:r>
              <a:rPr lang="en-US" b="1" dirty="0" err="1">
                <a:solidFill>
                  <a:srgbClr val="FF0000"/>
                </a:solidFill>
              </a:rPr>
              <a:t>etc</a:t>
            </a:r>
            <a:r>
              <a:rPr lang="en-US" b="1" dirty="0">
                <a:solidFill>
                  <a:srgbClr val="FF0000"/>
                </a:solidFill>
              </a:rPr>
              <a:t>/apt/</a:t>
            </a:r>
            <a:r>
              <a:rPr lang="en-US" b="1" dirty="0" err="1">
                <a:solidFill>
                  <a:srgbClr val="FF0000"/>
                </a:solidFill>
              </a:rPr>
              <a:t>sources.list.d</a:t>
            </a:r>
            <a:r>
              <a:rPr lang="en-US" b="1" dirty="0">
                <a:solidFill>
                  <a:srgbClr val="FF0000"/>
                </a:solidFill>
              </a:rPr>
              <a:t>/</a:t>
            </a:r>
            <a:r>
              <a:rPr lang="en-US" b="1" dirty="0" err="1">
                <a:solidFill>
                  <a:srgbClr val="FF0000"/>
                </a:solidFill>
              </a:rPr>
              <a:t>pgdg.list</a:t>
            </a:r>
            <a:endParaRPr lang="en-US" b="1" dirty="0">
              <a:solidFill>
                <a:srgbClr val="FF0000"/>
              </a:solidFill>
            </a:endParaRPr>
          </a:p>
          <a:p>
            <a:pPr marL="800100" lvl="1" indent="-342900">
              <a:buFont typeface="+mj-lt"/>
              <a:buAutoNum type="arabicPeriod"/>
            </a:pPr>
            <a:r>
              <a:rPr lang="en-US" b="1" dirty="0" err="1">
                <a:solidFill>
                  <a:srgbClr val="FF0000"/>
                </a:solidFill>
              </a:rPr>
              <a:t>sudo</a:t>
            </a:r>
            <a:r>
              <a:rPr lang="en-US" b="1" dirty="0">
                <a:solidFill>
                  <a:srgbClr val="FF0000"/>
                </a:solidFill>
              </a:rPr>
              <a:t> apt update</a:t>
            </a:r>
          </a:p>
          <a:p>
            <a:pPr marL="800100" lvl="1" indent="-342900">
              <a:buFont typeface="+mj-lt"/>
              <a:buAutoNum type="arabicPeriod"/>
            </a:pPr>
            <a:r>
              <a:rPr lang="en-US" b="1" dirty="0" err="1">
                <a:solidFill>
                  <a:srgbClr val="FF0000"/>
                </a:solidFill>
              </a:rPr>
              <a:t>sudo</a:t>
            </a:r>
            <a:r>
              <a:rPr lang="en-US" b="1" dirty="0">
                <a:solidFill>
                  <a:srgbClr val="FF0000"/>
                </a:solidFill>
              </a:rPr>
              <a:t> apt-get install postgresql-11 postgresql-contrib-11 </a:t>
            </a:r>
            <a:r>
              <a:rPr lang="en-US" b="1" dirty="0" err="1">
                <a:solidFill>
                  <a:srgbClr val="FF0000"/>
                </a:solidFill>
              </a:rPr>
              <a:t>libpostgresql</a:t>
            </a:r>
            <a:r>
              <a:rPr lang="en-US" b="1" dirty="0">
                <a:solidFill>
                  <a:srgbClr val="FF0000"/>
                </a:solidFill>
              </a:rPr>
              <a:t>-</a:t>
            </a:r>
            <a:r>
              <a:rPr lang="en-US" b="1" dirty="0" err="1">
                <a:solidFill>
                  <a:srgbClr val="FF0000"/>
                </a:solidFill>
              </a:rPr>
              <a:t>jdbc</a:t>
            </a:r>
            <a:r>
              <a:rPr lang="en-US" b="1" dirty="0">
                <a:solidFill>
                  <a:srgbClr val="FF0000"/>
                </a:solidFill>
              </a:rPr>
              <a:t>-java -y</a:t>
            </a:r>
          </a:p>
          <a:p>
            <a:pPr lvl="1"/>
            <a:endParaRPr lang="en-US" dirty="0"/>
          </a:p>
          <a:p>
            <a:pPr lvl="1"/>
            <a:endParaRPr lang="en-US" dirty="0"/>
          </a:p>
          <a:p>
            <a:pPr lvl="1"/>
            <a:endParaRPr lang="en-US" dirty="0"/>
          </a:p>
          <a:p>
            <a:pPr lvl="1"/>
            <a:endParaRPr lang="en-US" dirty="0"/>
          </a:p>
          <a:p>
            <a:endParaRPr lang="en-US" dirty="0"/>
          </a:p>
          <a:p>
            <a:pPr lvl="1"/>
            <a:endParaRPr lang="en-US" dirty="0"/>
          </a:p>
        </p:txBody>
      </p:sp>
      <p:grpSp>
        <p:nvGrpSpPr>
          <p:cNvPr id="14" name="Group 13">
            <a:extLst>
              <a:ext uri="{FF2B5EF4-FFF2-40B4-BE49-F238E27FC236}">
                <a16:creationId xmlns:a16="http://schemas.microsoft.com/office/drawing/2014/main" id="{8D49BCF4-242E-4702-A6B3-25F0D9F58F26}"/>
              </a:ext>
            </a:extLst>
          </p:cNvPr>
          <p:cNvGrpSpPr/>
          <p:nvPr/>
        </p:nvGrpSpPr>
        <p:grpSpPr>
          <a:xfrm>
            <a:off x="8017578" y="3281475"/>
            <a:ext cx="3588026" cy="1171235"/>
            <a:chOff x="2060299" y="3934165"/>
            <a:chExt cx="3588026" cy="1171235"/>
          </a:xfrm>
        </p:grpSpPr>
        <p:pic>
          <p:nvPicPr>
            <p:cNvPr id="9" name="Picture 8" descr="Text&#10;&#10;Description automatically generated">
              <a:extLst>
                <a:ext uri="{FF2B5EF4-FFF2-40B4-BE49-F238E27FC236}">
                  <a16:creationId xmlns:a16="http://schemas.microsoft.com/office/drawing/2014/main" id="{6C941202-A042-4D4D-AB9D-F72EE56E699F}"/>
                </a:ext>
              </a:extLst>
            </p:cNvPr>
            <p:cNvPicPr>
              <a:picLocks noChangeAspect="1"/>
            </p:cNvPicPr>
            <p:nvPr/>
          </p:nvPicPr>
          <p:blipFill rotWithShape="1">
            <a:blip r:embed="rId2"/>
            <a:srcRect l="4375" t="82516" r="67968" b="1427"/>
            <a:stretch/>
          </p:blipFill>
          <p:spPr>
            <a:xfrm>
              <a:off x="2060299" y="3934165"/>
              <a:ext cx="3588026" cy="1171235"/>
            </a:xfrm>
            <a:prstGeom prst="rect">
              <a:avLst/>
            </a:prstGeom>
          </p:spPr>
        </p:pic>
        <p:sp>
          <p:nvSpPr>
            <p:cNvPr id="13" name="Arrow: Left 12">
              <a:extLst>
                <a:ext uri="{FF2B5EF4-FFF2-40B4-BE49-F238E27FC236}">
                  <a16:creationId xmlns:a16="http://schemas.microsoft.com/office/drawing/2014/main" id="{D947845F-5E4F-4A1F-A8FF-4E0B49BBC10D}"/>
                </a:ext>
              </a:extLst>
            </p:cNvPr>
            <p:cNvSpPr/>
            <p:nvPr/>
          </p:nvSpPr>
          <p:spPr>
            <a:xfrm>
              <a:off x="3962400" y="4733925"/>
              <a:ext cx="1166285"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7276384"/>
      </p:ext>
    </p:extLst>
  </p:cSld>
  <p:clrMapOvr>
    <a:masterClrMapping/>
  </p:clrMapOvr>
  <mc:AlternateContent xmlns:mc="http://schemas.openxmlformats.org/markup-compatibility/2006" xmlns:p14="http://schemas.microsoft.com/office/powerpoint/2010/main">
    <mc:Choice Requires="p14">
      <p:transition spd="slow" p14:dur="2000" advTm="44987"/>
    </mc:Choice>
    <mc:Fallback xmlns="">
      <p:transition spd="slow" advTm="44987"/>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83CA34-C6E2-49BA-ACFF-78ADEC0C28F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70D0EAE-52CD-493E-A174-3A7CD0E9C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B9AE35-8A31-4380-94A6-86E5DFCDD1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Beginning of the year procedures</Template>
  <TotalTime>1142</TotalTime>
  <Words>2687</Words>
  <Application>Microsoft Office PowerPoint</Application>
  <PresentationFormat>Widescreen</PresentationFormat>
  <Paragraphs>394</Paragraphs>
  <Slides>48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arial</vt:lpstr>
      <vt:lpstr>Calibri</vt:lpstr>
      <vt:lpstr>Century Gothic</vt:lpstr>
      <vt:lpstr>Lora</vt:lpstr>
      <vt:lpstr>Open Sans</vt:lpstr>
      <vt:lpstr>Times New Roman</vt:lpstr>
      <vt:lpstr>Verdana</vt:lpstr>
      <vt:lpstr>Wingdings 3</vt:lpstr>
      <vt:lpstr>Ion Boardroom</vt:lpstr>
      <vt:lpstr>Installing DSpace 7.1 and integrating with VuFind 8.0.1</vt:lpstr>
      <vt:lpstr>PowerPoint Presentation</vt:lpstr>
      <vt:lpstr>PowerPoint Presentation</vt:lpstr>
      <vt:lpstr>Objectives</vt:lpstr>
      <vt:lpstr>Methodology</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Backend </vt:lpstr>
      <vt:lpstr>Installing Dspace 7.1 Frontend</vt:lpstr>
      <vt:lpstr>Installing Dspace 7.1 Frontend</vt:lpstr>
      <vt:lpstr>Installing Dspace 7.1 Frontend</vt:lpstr>
      <vt:lpstr>Installing Dspace 7.1 Frontend</vt:lpstr>
      <vt:lpstr>Installing Dspace 7.1 Frontend</vt:lpstr>
      <vt:lpstr>Installing Dspace 7.1 Frontend</vt:lpstr>
      <vt:lpstr>Installing Dspace 7.1 Frontend</vt:lpstr>
      <vt:lpstr>Installing Dspace 7.1 Frontend</vt:lpstr>
      <vt:lpstr>Enable OAI-PMH</vt:lpstr>
      <vt:lpstr>Enable OAI-PMH</vt:lpstr>
      <vt:lpstr>Enable OAI-PMH</vt:lpstr>
      <vt:lpstr>Enable Harvesting in VuFInd</vt:lpstr>
      <vt:lpstr>Enable Harvesting in VuFInd</vt:lpstr>
      <vt:lpstr>Enable Harvesting in VuFInd</vt:lpstr>
      <vt:lpstr>Enable Harvesting in VuFInd</vt:lpstr>
      <vt:lpstr>Enable Harvesting in VuFInd</vt:lpstr>
      <vt:lpstr>Enable Harvesting in VuFInd</vt:lpstr>
      <vt:lpstr>Enable Harvesting in VuFInd</vt:lpstr>
      <vt:lpstr>PowerPoint Presentation</vt:lpstr>
      <vt:lpstr>Conclusion</vt:lpstr>
      <vt:lpstr>Video full movie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DSpace 7.1 and VuFind 8.0.1</dc:title>
  <dc:creator>Jayakananthan, Mariyapillai (IWMI)</dc:creator>
  <cp:lastModifiedBy>Demian Katz</cp:lastModifiedBy>
  <cp:revision>3</cp:revision>
  <dcterms:created xsi:type="dcterms:W3CDTF">2021-11-10T16:05:15Z</dcterms:created>
  <dcterms:modified xsi:type="dcterms:W3CDTF">2021-11-16T16:23:31Z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