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9" r:id="rId6"/>
    <p:sldId id="304" r:id="rId7"/>
    <p:sldId id="281" r:id="rId8"/>
    <p:sldId id="305" r:id="rId9"/>
    <p:sldId id="303" r:id="rId10"/>
    <p:sldId id="295" r:id="rId11"/>
  </p:sldIdLst>
  <p:sldSz cx="12192000" cy="6858000"/>
  <p:notesSz cx="6858000" cy="92662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117F5-D65A-492E-B210-6416608003EE}" v="1019" dt="2021-11-15T12:40:24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94706" autoAdjust="0"/>
  </p:normalViewPr>
  <p:slideViewPr>
    <p:cSldViewPr>
      <p:cViewPr varScale="1">
        <p:scale>
          <a:sx n="62" d="100"/>
          <a:sy n="62" d="100"/>
        </p:scale>
        <p:origin x="75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mian Katz" userId="516f7dda-f77a-44ea-855e-f2a6c92ef2e8" providerId="ADAL" clId="{0F8117F5-D65A-492E-B210-6416608003EE}"/>
    <pc:docChg chg="undo custSel modSld">
      <pc:chgData name="Demian Katz" userId="516f7dda-f77a-44ea-855e-f2a6c92ef2e8" providerId="ADAL" clId="{0F8117F5-D65A-492E-B210-6416608003EE}" dt="2021-11-15T12:40:24.144" v="1028" actId="20577"/>
      <pc:docMkLst>
        <pc:docMk/>
      </pc:docMkLst>
      <pc:sldChg chg="modSp mod">
        <pc:chgData name="Demian Katz" userId="516f7dda-f77a-44ea-855e-f2a6c92ef2e8" providerId="ADAL" clId="{0F8117F5-D65A-492E-B210-6416608003EE}" dt="2021-11-15T12:37:16.635" v="976" actId="14100"/>
        <pc:sldMkLst>
          <pc:docMk/>
          <pc:sldMk cId="0" sldId="256"/>
        </pc:sldMkLst>
        <pc:spChg chg="mod">
          <ac:chgData name="Demian Katz" userId="516f7dda-f77a-44ea-855e-f2a6c92ef2e8" providerId="ADAL" clId="{0F8117F5-D65A-492E-B210-6416608003EE}" dt="2021-11-15T12:37:16.635" v="976" actId="14100"/>
          <ac:spMkLst>
            <pc:docMk/>
            <pc:sldMk cId="0" sldId="256"/>
            <ac:spMk id="4098" creationId="{A014BB83-FE27-4226-9BF7-00A1798FFA5D}"/>
          </ac:spMkLst>
        </pc:spChg>
      </pc:sldChg>
      <pc:sldChg chg="modSp mod modAnim">
        <pc:chgData name="Demian Katz" userId="516f7dda-f77a-44ea-855e-f2a6c92ef2e8" providerId="ADAL" clId="{0F8117F5-D65A-492E-B210-6416608003EE}" dt="2021-11-12T20:22:21.710" v="839"/>
        <pc:sldMkLst>
          <pc:docMk/>
          <pc:sldMk cId="0" sldId="279"/>
        </pc:sldMkLst>
        <pc:spChg chg="mod">
          <ac:chgData name="Demian Katz" userId="516f7dda-f77a-44ea-855e-f2a6c92ef2e8" providerId="ADAL" clId="{0F8117F5-D65A-492E-B210-6416608003EE}" dt="2021-11-12T20:22:03.127" v="838" actId="15"/>
          <ac:spMkLst>
            <pc:docMk/>
            <pc:sldMk cId="0" sldId="279"/>
            <ac:spMk id="7171" creationId="{4F669C69-4B16-4D15-8666-BB26FBA25B73}"/>
          </ac:spMkLst>
        </pc:spChg>
      </pc:sldChg>
      <pc:sldChg chg="modSp modAnim">
        <pc:chgData name="Demian Katz" userId="516f7dda-f77a-44ea-855e-f2a6c92ef2e8" providerId="ADAL" clId="{0F8117F5-D65A-492E-B210-6416608003EE}" dt="2021-11-15T12:39:01.505" v="980"/>
        <pc:sldMkLst>
          <pc:docMk/>
          <pc:sldMk cId="0" sldId="281"/>
        </pc:sldMkLst>
        <pc:spChg chg="mod">
          <ac:chgData name="Demian Katz" userId="516f7dda-f77a-44ea-855e-f2a6c92ef2e8" providerId="ADAL" clId="{0F8117F5-D65A-492E-B210-6416608003EE}" dt="2021-11-15T12:39:01.505" v="980"/>
          <ac:spMkLst>
            <pc:docMk/>
            <pc:sldMk cId="0" sldId="281"/>
            <ac:spMk id="9219" creationId="{B18BCD0F-4F2D-4FFA-AF98-4ACD8E96FCD4}"/>
          </ac:spMkLst>
        </pc:spChg>
      </pc:sldChg>
      <pc:sldChg chg="modSp mod">
        <pc:chgData name="Demian Katz" userId="516f7dda-f77a-44ea-855e-f2a6c92ef2e8" providerId="ADAL" clId="{0F8117F5-D65A-492E-B210-6416608003EE}" dt="2021-10-29T17:40:40.853" v="482" actId="6549"/>
        <pc:sldMkLst>
          <pc:docMk/>
          <pc:sldMk cId="0" sldId="295"/>
        </pc:sldMkLst>
        <pc:spChg chg="mod">
          <ac:chgData name="Demian Katz" userId="516f7dda-f77a-44ea-855e-f2a6c92ef2e8" providerId="ADAL" clId="{0F8117F5-D65A-492E-B210-6416608003EE}" dt="2021-10-29T17:40:40.853" v="482" actId="6549"/>
          <ac:spMkLst>
            <pc:docMk/>
            <pc:sldMk cId="0" sldId="295"/>
            <ac:spMk id="14339" creationId="{57A935F8-77BB-4036-A926-8C8194972B2D}"/>
          </ac:spMkLst>
        </pc:spChg>
      </pc:sldChg>
      <pc:sldChg chg="modSp">
        <pc:chgData name="Demian Katz" userId="516f7dda-f77a-44ea-855e-f2a6c92ef2e8" providerId="ADAL" clId="{0F8117F5-D65A-492E-B210-6416608003EE}" dt="2021-10-29T17:42:27.736" v="495" actId="20577"/>
        <pc:sldMkLst>
          <pc:docMk/>
          <pc:sldMk cId="0" sldId="303"/>
        </pc:sldMkLst>
        <pc:spChg chg="mod">
          <ac:chgData name="Demian Katz" userId="516f7dda-f77a-44ea-855e-f2a6c92ef2e8" providerId="ADAL" clId="{0F8117F5-D65A-492E-B210-6416608003EE}" dt="2021-10-29T17:42:27.736" v="495" actId="20577"/>
          <ac:spMkLst>
            <pc:docMk/>
            <pc:sldMk cId="0" sldId="303"/>
            <ac:spMk id="13315" creationId="{6BDFF1AB-EEB2-473F-9210-421B88C80CDB}"/>
          </ac:spMkLst>
        </pc:spChg>
      </pc:sldChg>
      <pc:sldChg chg="modSp modAnim">
        <pc:chgData name="Demian Katz" userId="516f7dda-f77a-44ea-855e-f2a6c92ef2e8" providerId="ADAL" clId="{0F8117F5-D65A-492E-B210-6416608003EE}" dt="2021-11-15T12:39:37.507" v="1017"/>
        <pc:sldMkLst>
          <pc:docMk/>
          <pc:sldMk cId="0" sldId="304"/>
        </pc:sldMkLst>
        <pc:spChg chg="mod">
          <ac:chgData name="Demian Katz" userId="516f7dda-f77a-44ea-855e-f2a6c92ef2e8" providerId="ADAL" clId="{0F8117F5-D65A-492E-B210-6416608003EE}" dt="2021-11-15T12:39:30.767" v="1016" actId="20577"/>
          <ac:spMkLst>
            <pc:docMk/>
            <pc:sldMk cId="0" sldId="304"/>
            <ac:spMk id="11267" creationId="{0BCEA2F0-4D26-48B2-B249-2873481F7061}"/>
          </ac:spMkLst>
        </pc:spChg>
      </pc:sldChg>
      <pc:sldChg chg="modSp modAnim">
        <pc:chgData name="Demian Katz" userId="516f7dda-f77a-44ea-855e-f2a6c92ef2e8" providerId="ADAL" clId="{0F8117F5-D65A-492E-B210-6416608003EE}" dt="2021-11-15T12:40:24.144" v="1028" actId="20577"/>
        <pc:sldMkLst>
          <pc:docMk/>
          <pc:sldMk cId="3069227446" sldId="305"/>
        </pc:sldMkLst>
        <pc:spChg chg="mod">
          <ac:chgData name="Demian Katz" userId="516f7dda-f77a-44ea-855e-f2a6c92ef2e8" providerId="ADAL" clId="{0F8117F5-D65A-492E-B210-6416608003EE}" dt="2021-11-15T12:40:24.144" v="1028" actId="20577"/>
          <ac:spMkLst>
            <pc:docMk/>
            <pc:sldMk cId="3069227446" sldId="305"/>
            <ac:spMk id="3" creationId="{8C354F3D-34F2-479C-98D1-D6CD6C9D153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E36D2AB-6266-42AA-B034-C92902C475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1053245-9085-4FB6-A0CA-C74D5A7A040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F8B9B67F-C7EF-48FD-A4C1-2A9E9D65C58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2D4EB15B-AB1F-47D7-9C57-3B1281F39FB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69C615-52C0-447D-95CD-479A455DF7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D94BC02-0E0A-433C-833E-840CA0D430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047E6BD-6A3A-422E-BCB4-CCE5010467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F878392-17B4-4D04-AD41-5FEFA889CD6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695325"/>
            <a:ext cx="6176962" cy="3475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7467F86-6975-4C83-8522-3AEA79FD33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2138"/>
            <a:ext cx="54864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1805ED2-2802-41FB-896C-1AE49DC9FD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A866FF7-7990-445E-AF03-A8E73B03C3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D85B6EB-4CDD-46E4-9522-4EA6447200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F552DFF-E03D-43DE-85D0-8DE95508B6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EE660E-AF8A-445B-A8DF-81A8D343227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E642972-D799-448B-8AB2-5C26C036D9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8798354-EDF9-46D8-BD4B-1CFD51361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7F79F023-49C9-4C6B-B560-15458756EB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25820D92-EC8F-495D-959A-F5BCA0F3B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2CA3EBEB-A5A8-43A7-AFFC-9AD855285C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01505E-7B26-4545-A403-25E2F25A948E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7A42C2A-5A25-471B-B2AA-AF3027741F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4989BB15-4815-450B-B2EA-B9741F5AD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E94E5DE-8862-4937-9BF1-CAB83DCF60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E2B2E8-0B45-454C-B4C7-DB2F943F5559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E5587E-B410-4C64-9F8A-E6D2D01DD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FC5173-A2D6-4BC1-B876-72D54695E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AB23FD-0614-4C6C-811D-7F29694BA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526A2-2713-4716-9BFE-E0773CEDD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39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00B40E-2A0F-4F52-A678-39A741D9F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F31F48-E349-45F7-BD27-0B0C3085F6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2FFF8E-B553-4690-867D-9842F9DE8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BFB58-44C7-44DF-9474-97FCF96E8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15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4389E0-15C0-4B8C-A4BE-54EDFBAA38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E89CD4-7D70-4B89-B2E8-B6570C194D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BF96F9-EC70-4EF1-845C-2E5875954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3C963-FBB4-4F32-A042-8CF51DB06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63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27BCCB-242C-476B-86D2-DBAAA80F37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8313DA-BB4C-4E52-8304-6D52C634EE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826E2C-9035-4BCF-B975-2E3A9D257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8E94-3B03-467D-B66D-668947E1C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07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D7B25D-9194-4CD9-B3E4-1ECFDFC0F2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72E36E-3453-4C56-A637-12FF2A05E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7BF0D8-DA83-446B-A89E-A3FAF58113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088A7-3B3F-422C-B19E-FF3FF2EB3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82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EE158E-780A-4286-8A59-749980B23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A557DF-258D-49EB-9C4D-52B202167C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5A80CC-5E01-4568-9F83-FC7480092C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512-D4C6-47B5-BE5F-EF7790263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36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2D4572-CF02-45C0-9CB3-BAA880C1E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4348F0-38B2-4B65-A500-3DA973A21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C298D9-6A04-4AA2-955D-F31B63BD4F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A3144-8C92-4309-9E3E-3C19F86875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9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D2EFBB-15A7-4D31-977F-79486A8F18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E05894-8730-4C5F-BA63-C73A1C115C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AFB29C-E1B7-42A0-BFBD-C0CD844152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D4515-AA53-48FE-8A8A-42E6687636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69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A49C07-DD4C-436F-894D-2282F25093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85F921-410E-435F-B2D1-4A302736F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B9AAB31-0ACA-4B56-9B80-024C14C65E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4735C-C0CD-4AD6-A6BA-C4A49C646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16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388BAE-BE30-4998-85B2-7C3AFE7A24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5426F-5B8D-416F-BD2F-728586A97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BE8FFC-6196-4355-A98D-333E7E8889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7F3D5-EB96-4DE3-9C89-D0D5556617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30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4F4D0-1856-4589-A3D4-E6CC7953CD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54C7B1-4486-4E9B-9E10-4986FDCAC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9A4CD1-9284-43DD-BA67-04CBF7005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11BFD-3187-4A05-8BC0-0BFC0A048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20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0FB0F19-9DF6-4D4C-A95E-63874B88B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5615A2-CC2F-4B6F-B34B-634A1F572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F65EB76-D37C-4A8A-BFCB-555953859A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65A5F92-B6F4-44BD-838D-4B6CCE4451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76014E0-1E80-4CEE-BEB4-FE33645340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80A40E1-7FC8-4C74-B3BD-602C5449E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ufind.org/wiki/changelo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vufind-org/vufind/blob/dev/GOVERNANCE.m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ufind.org/wiki/community:conferences:summit_2021" TargetMode="External"/><Relationship Id="rId2" Type="http://schemas.openxmlformats.org/officeDocument/2006/relationships/hyperlink" Target="http://vufind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emian.katz@villanov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14BB83-FE27-4226-9BF7-00A1798FFA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3276600"/>
            <a:ext cx="82296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Virtual VuFind</a:t>
            </a:r>
            <a:r>
              <a:rPr lang="en-US" altLang="en-US" sz="3300" dirty="0"/>
              <a:t>®</a:t>
            </a:r>
            <a:r>
              <a:rPr lang="en-US" altLang="en-US" dirty="0"/>
              <a:t> Summit 2021</a:t>
            </a:r>
            <a:br>
              <a:rPr lang="en-US" altLang="en-US" dirty="0"/>
            </a:br>
            <a:r>
              <a:rPr lang="en-US" altLang="en-US" sz="2800" dirty="0">
                <a:solidFill>
                  <a:schemeClr val="bg1"/>
                </a:solidFill>
              </a:rPr>
              <a:t>State of the Project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pic>
        <p:nvPicPr>
          <p:cNvPr id="4099" name="Picture 4" descr="magnify">
            <a:extLst>
              <a:ext uri="{FF2B5EF4-FFF2-40B4-BE49-F238E27FC236}">
                <a16:creationId xmlns:a16="http://schemas.microsoft.com/office/drawing/2014/main" id="{3B149EBF-7B96-4A85-BCAD-69DE28462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85800"/>
            <a:ext cx="23717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3">
            <a:extLst>
              <a:ext uri="{FF2B5EF4-FFF2-40B4-BE49-F238E27FC236}">
                <a16:creationId xmlns:a16="http://schemas.microsoft.com/office/drawing/2014/main" id="{27D12A36-88BC-4CE9-87B0-A9E49F48F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181600"/>
            <a:ext cx="3505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Demian Katz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Director of Library Technology,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Falvey Memorial Library,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Villanova University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demian.katz@villanova.edu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0F57FD6-5325-4464-B9CA-6BD51682F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What’s New?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F669C69-4B16-4D15-8666-BB26FBA25B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VuFind® 7.1 / 7.1.1 / 8.0 / 8.0.1</a:t>
            </a:r>
          </a:p>
          <a:p>
            <a:pPr lvl="1"/>
            <a:r>
              <a:rPr lang="en-US" altLang="en-US" dirty="0"/>
              <a:t>Updated dependencies (as of 8.0):</a:t>
            </a:r>
          </a:p>
          <a:p>
            <a:pPr lvl="2"/>
            <a:r>
              <a:rPr lang="en-US" altLang="en-US" dirty="0"/>
              <a:t>PHP 7.3 and MySQL 5.7.7/MariaDB 10.2.2 now required</a:t>
            </a:r>
          </a:p>
          <a:p>
            <a:pPr lvl="2"/>
            <a:r>
              <a:rPr lang="en-US" altLang="en-US" dirty="0" err="1"/>
              <a:t>Solr</a:t>
            </a:r>
            <a:r>
              <a:rPr lang="en-US" altLang="en-US" dirty="0"/>
              <a:t> 8 is now bundled</a:t>
            </a:r>
          </a:p>
          <a:p>
            <a:pPr lvl="1"/>
            <a:r>
              <a:rPr lang="en-US" altLang="en-US" dirty="0"/>
              <a:t>New/improved features:</a:t>
            </a:r>
          </a:p>
          <a:p>
            <a:pPr lvl="2"/>
            <a:r>
              <a:rPr lang="en-US" altLang="en-US" dirty="0"/>
              <a:t>Record versions</a:t>
            </a:r>
          </a:p>
          <a:p>
            <a:pPr lvl="2"/>
            <a:r>
              <a:rPr lang="en-US" altLang="en-US" dirty="0"/>
              <a:t>CSV import tool</a:t>
            </a:r>
          </a:p>
          <a:p>
            <a:pPr lvl="2"/>
            <a:r>
              <a:rPr lang="en-US" altLang="en-US" dirty="0"/>
              <a:t>Search system improvements</a:t>
            </a:r>
          </a:p>
          <a:p>
            <a:pPr lvl="2"/>
            <a:r>
              <a:rPr lang="en-US" altLang="en-US" dirty="0"/>
              <a:t>Many new features/settings/integrations (</a:t>
            </a:r>
            <a:r>
              <a:rPr lang="en-US" altLang="en-US" dirty="0">
                <a:solidFill>
                  <a:srgbClr val="CCFF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https://vufind.org/wiki/changelog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FF90D60-9E52-47ED-BF6F-0EA82075B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What’s New?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BCEA2F0-4D26-48B2-B249-2873481F70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Community changes</a:t>
            </a:r>
          </a:p>
          <a:p>
            <a:pPr lvl="1"/>
            <a:r>
              <a:rPr lang="en-US" altLang="en-US" dirty="0"/>
              <a:t>Formal, documented governance model; introduction of Project Management Committee</a:t>
            </a:r>
          </a:p>
          <a:p>
            <a:pPr lvl="1"/>
            <a:r>
              <a:rPr lang="en-US" altLang="en-US" dirty="0"/>
              <a:t>Video library continuing to grow</a:t>
            </a:r>
          </a:p>
          <a:p>
            <a:pPr lvl="1"/>
            <a:r>
              <a:rPr lang="en-US" altLang="en-US" dirty="0"/>
              <a:t>Training programs ongoing</a:t>
            </a:r>
          </a:p>
          <a:p>
            <a:pPr lvl="1"/>
            <a:r>
              <a:rPr lang="en-US" altLang="en-US" dirty="0"/>
              <a:t>“Learning VuFind®” book released (free and open)</a:t>
            </a:r>
          </a:p>
          <a:p>
            <a:pPr lvl="1"/>
            <a:r>
              <a:rPr lang="en-US" altLang="en-US" dirty="0"/>
              <a:t>VuFind® name is now trademarked</a:t>
            </a:r>
          </a:p>
          <a:p>
            <a:pPr lvl="1"/>
            <a:r>
              <a:rPr lang="en-US" altLang="en-US" dirty="0"/>
              <a:t>…and more planning being done with help from the “It Takes a Village” toolkit beta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5F26117-D759-497D-ABF6-40164104C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What’s Next?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B18BCD0F-4F2D-4FFA-AF98-4ACD8E96FC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VuFind® 8.1 (mid-2022)</a:t>
            </a:r>
          </a:p>
          <a:p>
            <a:pPr lvl="1"/>
            <a:r>
              <a:rPr lang="en-US" altLang="en-US" sz="2500" dirty="0"/>
              <a:t>New theme (beta)</a:t>
            </a:r>
          </a:p>
          <a:p>
            <a:r>
              <a:rPr lang="en-US" altLang="en-US" dirty="0"/>
              <a:t>VuFind® 9.0 (late 2022)</a:t>
            </a:r>
          </a:p>
          <a:p>
            <a:pPr lvl="1"/>
            <a:r>
              <a:rPr lang="en-US" altLang="en-US" sz="2500" dirty="0"/>
              <a:t>Ongoing upgrades/modernization</a:t>
            </a:r>
          </a:p>
          <a:p>
            <a:pPr lvl="2"/>
            <a:r>
              <a:rPr lang="en-US" altLang="en-US" sz="2100" dirty="0"/>
              <a:t>Replace deprecated Laminas components (DB/HTTP)</a:t>
            </a:r>
          </a:p>
          <a:p>
            <a:pPr lvl="2"/>
            <a:r>
              <a:rPr lang="en-US" altLang="en-US" sz="2100" dirty="0"/>
              <a:t>Replace deprecated </a:t>
            </a:r>
            <a:r>
              <a:rPr lang="en-US" altLang="en-US" sz="2100" dirty="0" err="1"/>
              <a:t>Solr</a:t>
            </a:r>
            <a:r>
              <a:rPr lang="en-US" altLang="en-US" sz="2100" dirty="0"/>
              <a:t> features (old facet API)</a:t>
            </a:r>
          </a:p>
          <a:p>
            <a:pPr lvl="1"/>
            <a:r>
              <a:rPr lang="en-US" altLang="en-US" sz="2500" dirty="0"/>
              <a:t>New theme (official)</a:t>
            </a:r>
          </a:p>
          <a:p>
            <a:pPr lvl="1"/>
            <a:r>
              <a:rPr lang="en-US" altLang="en-US" sz="2500" dirty="0"/>
              <a:t>Other features (as determined by </a:t>
            </a:r>
            <a:r>
              <a:rPr lang="en-US" altLang="en-US" sz="2500" dirty="0" err="1"/>
              <a:t>roadmapping</a:t>
            </a:r>
            <a:r>
              <a:rPr lang="en-US" altLang="en-US" sz="2500" dirty="0"/>
              <a:t>/contributions…)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D0727-514C-4169-9A6F-C2D25C883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54F3D-34F2-479C-98D1-D6CD6C9D1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900" dirty="0">
                <a:sym typeface="Wingdings" panose="05000000000000000000" pitchFamily="2" charset="2"/>
              </a:rPr>
              <a:t>Open Library Foundation / Community Development</a:t>
            </a:r>
          </a:p>
          <a:p>
            <a:pPr lvl="1"/>
            <a:r>
              <a:rPr lang="en-US" altLang="en-US" sz="2500" dirty="0">
                <a:sym typeface="Wingdings" panose="05000000000000000000" pitchFamily="2" charset="2"/>
              </a:rPr>
              <a:t>Progress since last year:</a:t>
            </a:r>
          </a:p>
          <a:p>
            <a:pPr lvl="2"/>
            <a:r>
              <a:rPr lang="en-US" altLang="en-US" sz="2100" dirty="0">
                <a:sym typeface="Wingdings" panose="05000000000000000000" pitchFamily="2" charset="2"/>
              </a:rPr>
              <a:t>Establishing VuFind</a:t>
            </a:r>
            <a:r>
              <a:rPr lang="en-US" altLang="en-US" sz="2000" dirty="0"/>
              <a:t>® community</a:t>
            </a:r>
            <a:r>
              <a:rPr lang="en-US" altLang="en-US" sz="2100" dirty="0">
                <a:sym typeface="Wingdings" panose="05000000000000000000" pitchFamily="2" charset="2"/>
              </a:rPr>
              <a:t> as an independent organization</a:t>
            </a:r>
          </a:p>
          <a:p>
            <a:pPr lvl="3"/>
            <a:r>
              <a:rPr lang="en-US" altLang="en-US" sz="1700" dirty="0">
                <a:sym typeface="Wingdings" panose="05000000000000000000" pitchFamily="2" charset="2"/>
              </a:rPr>
              <a:t>PMC members have taken key roles</a:t>
            </a:r>
          </a:p>
          <a:p>
            <a:pPr lvl="4"/>
            <a:r>
              <a:rPr lang="en-US" altLang="en-US" sz="1700" dirty="0">
                <a:sym typeface="Wingdings" panose="05000000000000000000" pitchFamily="2" charset="2"/>
              </a:rPr>
              <a:t>Manager: Demian Katz, Treasurer: Hajo Seng, Secretary: Mohan Raj Pradhan</a:t>
            </a:r>
          </a:p>
          <a:p>
            <a:pPr lvl="2"/>
            <a:r>
              <a:rPr lang="en-US" altLang="en-US" sz="2100" dirty="0">
                <a:sym typeface="Wingdings" panose="05000000000000000000" pitchFamily="2" charset="2"/>
              </a:rPr>
              <a:t>Succession planning</a:t>
            </a:r>
          </a:p>
          <a:p>
            <a:pPr lvl="3"/>
            <a:r>
              <a:rPr lang="en-US" altLang="en-US" sz="1700" dirty="0">
                <a:sym typeface="Wingdings" panose="05000000000000000000" pitchFamily="2" charset="2"/>
              </a:rPr>
              <a:t>Formal community structure has been established (</a:t>
            </a:r>
            <a:r>
              <a:rPr lang="en-US" altLang="en-US" sz="1700" dirty="0">
                <a:solidFill>
                  <a:srgbClr val="CCFF33"/>
                </a:solidFill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https://github.com/vufind-org/vufind/blob/dev/GOVERNANCE.md</a:t>
            </a:r>
            <a:r>
              <a:rPr lang="en-US" altLang="en-US" sz="1700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en-US" sz="2500" dirty="0">
                <a:sym typeface="Wingdings" panose="05000000000000000000" pitchFamily="2" charset="2"/>
              </a:rPr>
              <a:t>Next steps:</a:t>
            </a:r>
          </a:p>
          <a:p>
            <a:pPr lvl="2"/>
            <a:r>
              <a:rPr lang="en-US" altLang="en-US" sz="2100" dirty="0">
                <a:sym typeface="Wingdings" panose="05000000000000000000" pitchFamily="2" charset="2"/>
              </a:rPr>
              <a:t>Finishing up legal details</a:t>
            </a:r>
          </a:p>
          <a:p>
            <a:pPr lvl="2"/>
            <a:r>
              <a:rPr lang="en-US" altLang="en-US" sz="2100" dirty="0">
                <a:sym typeface="Wingdings" panose="05000000000000000000" pitchFamily="2" charset="2"/>
              </a:rPr>
              <a:t>Raising funds</a:t>
            </a:r>
          </a:p>
          <a:p>
            <a:pPr lvl="3"/>
            <a:r>
              <a:rPr lang="en-US" altLang="en-US" sz="1700" dirty="0">
                <a:sym typeface="Wingdings" panose="05000000000000000000" pitchFamily="2" charset="2"/>
              </a:rPr>
              <a:t>Membership model established, but needs to be marketed</a:t>
            </a:r>
          </a:p>
          <a:p>
            <a:pPr lvl="2"/>
            <a:r>
              <a:rPr lang="en-US" altLang="en-US" sz="2100" dirty="0">
                <a:sym typeface="Wingdings" panose="05000000000000000000" pitchFamily="2" charset="2"/>
              </a:rPr>
              <a:t>Community Survey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2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D236B40-DD3B-4348-8CCC-2C202F1E5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Roadmapping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BDFF1AB-EEB2-473F-9210-421B88C80C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Things to think about:</a:t>
            </a:r>
          </a:p>
          <a:p>
            <a:pPr lvl="1"/>
            <a:r>
              <a:rPr lang="en-US" altLang="en-US" dirty="0"/>
              <a:t>Community development</a:t>
            </a:r>
          </a:p>
          <a:p>
            <a:pPr lvl="1"/>
            <a:r>
              <a:rPr lang="en-US" altLang="en-US" dirty="0"/>
              <a:t>Features needed by your institutions</a:t>
            </a:r>
          </a:p>
          <a:p>
            <a:pPr lvl="1"/>
            <a:r>
              <a:rPr lang="en-US" altLang="en-US" dirty="0"/>
              <a:t>Local code that you can share</a:t>
            </a:r>
          </a:p>
          <a:p>
            <a:pPr lvl="1"/>
            <a:r>
              <a:rPr lang="en-US" altLang="en-US" dirty="0"/>
              <a:t>Tutorial/documentation/training needs</a:t>
            </a:r>
          </a:p>
          <a:p>
            <a:pPr lvl="1"/>
            <a:r>
              <a:rPr lang="en-US" altLang="en-US" dirty="0"/>
              <a:t>Lightning talk ideas (Wednesday at 1:45pm GMT)</a:t>
            </a:r>
          </a:p>
          <a:p>
            <a:pPr lvl="1"/>
            <a:r>
              <a:rPr lang="en-US" altLang="en-US" dirty="0"/>
              <a:t>How you can help (outreach, time commitment, etc.)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B74D6AF-217B-4570-8D3C-C600A6B47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Questions, Comments, Discussion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57A935F8-77BB-4036-A926-8C8194972B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More details: </a:t>
            </a:r>
            <a:r>
              <a:rPr lang="en-US" altLang="en-US" dirty="0">
                <a:solidFill>
                  <a:srgbClr val="CCFF3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http://vufind.org</a:t>
            </a:r>
            <a:endParaRPr lang="en-US" altLang="en-US" dirty="0">
              <a:solidFill>
                <a:srgbClr val="CCFF33"/>
              </a:solidFill>
            </a:endParaRPr>
          </a:p>
          <a:p>
            <a:r>
              <a:rPr lang="en-US" altLang="en-US" dirty="0"/>
              <a:t>Conference planning document available from: </a:t>
            </a:r>
            <a:r>
              <a:rPr lang="en-US" altLang="en-US" sz="3000" dirty="0">
                <a:solidFill>
                  <a:srgbClr val="CCFF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https://vufind.org/wiki/community:conferences:summit_2021</a:t>
            </a:r>
            <a:endParaRPr lang="en-US" altLang="en-US" sz="3000" dirty="0">
              <a:solidFill>
                <a:srgbClr val="CCFF33"/>
              </a:solidFill>
            </a:endParaRPr>
          </a:p>
          <a:p>
            <a:pPr marL="0" indent="0">
              <a:buNone/>
            </a:pPr>
            <a:r>
              <a:rPr lang="en-US" altLang="en-US" sz="3000" dirty="0">
                <a:solidFill>
                  <a:srgbClr val="CCFF33"/>
                </a:solidFill>
              </a:rPr>
              <a:t>   </a:t>
            </a:r>
            <a:r>
              <a:rPr lang="en-US" altLang="en-US" sz="3000" dirty="0"/>
              <a:t>(Link available in banner on vufind.org homepage)</a:t>
            </a:r>
          </a:p>
          <a:p>
            <a:r>
              <a:rPr lang="en-US" altLang="en-US" dirty="0"/>
              <a:t>Contact Demian later: </a:t>
            </a:r>
            <a:r>
              <a:rPr lang="en-US" altLang="en-US" dirty="0">
                <a:solidFill>
                  <a:srgbClr val="CCFF33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demian.katz@villanova.edu</a:t>
            </a:r>
            <a:endParaRPr lang="en-US" altLang="en-US" dirty="0">
              <a:solidFill>
                <a:srgbClr val="CCFF33"/>
              </a:solidFill>
            </a:endParaRPr>
          </a:p>
          <a:p>
            <a:r>
              <a:rPr lang="en-US" altLang="en-US" dirty="0"/>
              <a:t>@</a:t>
            </a:r>
            <a:r>
              <a:rPr lang="en-US" altLang="en-US" dirty="0" err="1"/>
              <a:t>demiankatz</a:t>
            </a:r>
            <a:r>
              <a:rPr lang="en-US" altLang="en-US" dirty="0"/>
              <a:t> on vufind.slack.com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Franklin Gothic Heavy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2830A5AD00D847B2459B151F227C3F" ma:contentTypeVersion="12" ma:contentTypeDescription="Create a new document." ma:contentTypeScope="" ma:versionID="0bf20f46bbd4236d50fb930b2f711c67">
  <xsd:schema xmlns:xsd="http://www.w3.org/2001/XMLSchema" xmlns:xs="http://www.w3.org/2001/XMLSchema" xmlns:p="http://schemas.microsoft.com/office/2006/metadata/properties" xmlns:ns3="eace232b-4977-4cc9-a0b5-d6da5bcde6af" xmlns:ns4="88e78823-837a-4204-b625-c7d5e47182eb" targetNamespace="http://schemas.microsoft.com/office/2006/metadata/properties" ma:root="true" ma:fieldsID="483cc036f83a35ce29acc78a5d90ff1e" ns3:_="" ns4:_="">
    <xsd:import namespace="eace232b-4977-4cc9-a0b5-d6da5bcde6af"/>
    <xsd:import namespace="88e78823-837a-4204-b625-c7d5e47182e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e232b-4977-4cc9-a0b5-d6da5bcde6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e78823-837a-4204-b625-c7d5e47182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8C6B75-D155-4630-B6DB-02D3AB54F3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3AB9CFA-36DA-40C8-B4FE-CCAE466FCB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e232b-4977-4cc9-a0b5-d6da5bcde6af"/>
    <ds:schemaRef ds:uri="88e78823-837a-4204-b625-c7d5e47182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2A393F-65C9-4376-B0E9-CF20644ED6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1607</TotalTime>
  <Words>417</Words>
  <Application>Microsoft Office PowerPoint</Application>
  <PresentationFormat>Widescreen</PresentationFormat>
  <Paragraphs>64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Franklin Gothic Heavy</vt:lpstr>
      <vt:lpstr>Default Design</vt:lpstr>
      <vt:lpstr>Virtual VuFind® Summit 2021 State of the Project</vt:lpstr>
      <vt:lpstr>What’s New?</vt:lpstr>
      <vt:lpstr>What’s New?</vt:lpstr>
      <vt:lpstr>What’s Next?</vt:lpstr>
      <vt:lpstr>What’s Next?</vt:lpstr>
      <vt:lpstr>Roadmapping</vt:lpstr>
      <vt:lpstr>Questions, Comments, Discussion</vt:lpstr>
    </vt:vector>
  </TitlesOfParts>
  <Company>Villanova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2.0</dc:title>
  <dc:creator>support</dc:creator>
  <cp:lastModifiedBy>Demian Katz</cp:lastModifiedBy>
  <cp:revision>211</cp:revision>
  <dcterms:created xsi:type="dcterms:W3CDTF">2007-07-20T18:59:19Z</dcterms:created>
  <dcterms:modified xsi:type="dcterms:W3CDTF">2021-11-15T12:40:28Z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0x010100022830A5AD00D847B2459B151F227C3F</vt:lpwstr>
  </property>
</Properties>
</file>