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0" r:id="rId2"/>
  </p:sldMasterIdLst>
  <p:notesMasterIdLst>
    <p:notesMasterId r:id="rId15"/>
  </p:notesMasterIdLst>
  <p:sldIdLst>
    <p:sldId id="256" r:id="rId3"/>
    <p:sldId id="368" r:id="rId4"/>
    <p:sldId id="369" r:id="rId5"/>
    <p:sldId id="258" r:id="rId6"/>
    <p:sldId id="261" r:id="rId7"/>
    <p:sldId id="259" r:id="rId8"/>
    <p:sldId id="371" r:id="rId9"/>
    <p:sldId id="372" r:id="rId10"/>
    <p:sldId id="260" r:id="rId11"/>
    <p:sldId id="262" r:id="rId12"/>
    <p:sldId id="264" r:id="rId13"/>
    <p:sldId id="3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637" autoAdjust="0"/>
  </p:normalViewPr>
  <p:slideViewPr>
    <p:cSldViewPr snapToGrid="0">
      <p:cViewPr varScale="1">
        <p:scale>
          <a:sx n="102" d="100"/>
          <a:sy n="102" d="100"/>
        </p:scale>
        <p:origin x="96" y="3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Hearing</c:v>
                </c:pt>
                <c:pt idx="1">
                  <c:v>Vision</c:v>
                </c:pt>
                <c:pt idx="2">
                  <c:v>Cognitive</c:v>
                </c:pt>
                <c:pt idx="3">
                  <c:v>Mobility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2.1000000000000001E-2</c:v>
                </c:pt>
                <c:pt idx="1">
                  <c:v>0.02</c:v>
                </c:pt>
                <c:pt idx="2">
                  <c:v>4.3999999999999997E-2</c:v>
                </c:pt>
                <c:pt idx="3">
                  <c:v>5.2999999999999999E-2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4-4741-806B-D501752151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546944"/>
        <c:axId val="158549120"/>
      </c:barChart>
      <c:catAx>
        <c:axId val="158546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8549120"/>
        <c:crosses val="autoZero"/>
        <c:auto val="1"/>
        <c:lblAlgn val="ctr"/>
        <c:lblOffset val="100"/>
        <c:noMultiLvlLbl val="0"/>
      </c:catAx>
      <c:valAx>
        <c:axId val="158549120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crossAx val="1585469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4724E-3BF3-4606-8AD2-064338D66180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2EFF7-DE81-4410-ADA8-5702E23749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158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6613A3-BA48-46A7-A3F4-732ECEEA4DC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154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DFF686E-9E39-3675-E530-36CD129D22BC}"/>
              </a:ext>
            </a:extLst>
          </p:cNvPr>
          <p:cNvGrpSpPr/>
          <p:nvPr/>
        </p:nvGrpSpPr>
        <p:grpSpPr>
          <a:xfrm>
            <a:off x="0" y="0"/>
            <a:ext cx="12192000" cy="1188720"/>
            <a:chOff x="0" y="0"/>
            <a:chExt cx="12192000" cy="118872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0AFE6C9-5ECB-30C6-F806-2B2C05D730BE}"/>
                </a:ext>
              </a:extLst>
            </p:cNvPr>
            <p:cNvSpPr/>
            <p:nvPr userDrawn="1"/>
          </p:nvSpPr>
          <p:spPr>
            <a:xfrm>
              <a:off x="0" y="0"/>
              <a:ext cx="12192000" cy="11887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pic>
          <p:nvPicPr>
            <p:cNvPr id="6" name="Picture 5" descr="PCOM Library Logo">
              <a:extLst>
                <a:ext uri="{FF2B5EF4-FFF2-40B4-BE49-F238E27FC236}">
                  <a16:creationId xmlns:a16="http://schemas.microsoft.com/office/drawing/2014/main" id="{8ACD40F8-C9DA-848F-E0F9-5F62A9349B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28851" cy="118872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1638605"/>
            <a:ext cx="10805160" cy="1961848"/>
          </a:xfrm>
        </p:spPr>
        <p:txBody>
          <a:bodyPr lIns="0" rIns="0" anchor="b"/>
          <a:lstStyle>
            <a:lvl1pPr algn="l">
              <a:defRPr sz="4400">
                <a:solidFill>
                  <a:schemeClr val="accent3"/>
                </a:solidFill>
              </a:defRPr>
            </a:lvl1pPr>
          </a:lstStyle>
          <a:p>
            <a:r>
              <a:rPr lang="en-US" b="1"/>
              <a:t>Click to edit Master title style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" y="3886199"/>
            <a:ext cx="10805160" cy="2156791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4000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05717"/>
            <a:ext cx="12188952" cy="457200"/>
          </a:xfrm>
          <a:prstGeom prst="rect">
            <a:avLst/>
          </a:prstGeom>
          <a:solidFill>
            <a:schemeClr val="bg2"/>
          </a:solidFill>
        </p:spPr>
        <p:txBody>
          <a:bodyPr lIns="457200" rIns="457200"/>
          <a:lstStyle>
            <a:lvl1pPr algn="ctr">
              <a:defRPr sz="1800" b="1"/>
            </a:lvl1pPr>
          </a:lstStyle>
          <a:p>
            <a:r>
              <a:rPr lang="en-US"/>
              <a:t>WOLFcon 2023 - August 22-24, 2023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BC4776F-BF83-CBE0-3DA0-9239EB86F67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03036" y="216933"/>
            <a:ext cx="182880" cy="1218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60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930" y="-845820"/>
            <a:ext cx="9296400" cy="822960"/>
          </a:xfrm>
        </p:spPr>
        <p:txBody>
          <a:bodyPr lIns="0" rIns="0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-22860"/>
            <a:ext cx="12024360" cy="6286500"/>
          </a:xfrm>
        </p:spPr>
        <p:txBody>
          <a:bodyPr lIns="457200" tIns="182880" rIns="457200">
            <a:normAutofit/>
          </a:bodyPr>
          <a:lstStyle>
            <a:lvl1pPr>
              <a:spcBef>
                <a:spcPts val="1800"/>
              </a:spcBef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ABDA3-7291-4333-95F5-0D753A84A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0D8828-8234-42D1-A6BA-F649F20D0EB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B33289-BEF7-40BB-B08D-D5258AE08B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WOLFcon 2023 - August 22-24,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9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088E861-1D20-C49A-37F9-071FEBC844AA}"/>
              </a:ext>
            </a:extLst>
          </p:cNvPr>
          <p:cNvGrpSpPr/>
          <p:nvPr userDrawn="1"/>
        </p:nvGrpSpPr>
        <p:grpSpPr>
          <a:xfrm>
            <a:off x="0" y="0"/>
            <a:ext cx="12192000" cy="1188720"/>
            <a:chOff x="0" y="0"/>
            <a:chExt cx="12192000" cy="118872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978180D-9946-F35F-9308-C37B4127CD84}"/>
                </a:ext>
              </a:extLst>
            </p:cNvPr>
            <p:cNvSpPr/>
            <p:nvPr userDrawn="1"/>
          </p:nvSpPr>
          <p:spPr>
            <a:xfrm>
              <a:off x="0" y="0"/>
              <a:ext cx="12192000" cy="11887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pic>
          <p:nvPicPr>
            <p:cNvPr id="9" name="Picture 8" descr="PCOM Library Logo">
              <a:extLst>
                <a:ext uri="{FF2B5EF4-FFF2-40B4-BE49-F238E27FC236}">
                  <a16:creationId xmlns:a16="http://schemas.microsoft.com/office/drawing/2014/main" id="{5886CF23-BB86-F7C3-B2B2-78D8105F3EB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28851" cy="118872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88720"/>
            <a:ext cx="5852160" cy="5074920"/>
          </a:xfrm>
        </p:spPr>
        <p:txBody>
          <a:bodyPr lIns="457200" rIns="0"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5352" y="1188720"/>
            <a:ext cx="5760720" cy="5074920"/>
          </a:xfrm>
        </p:spPr>
        <p:txBody>
          <a:bodyPr lIns="0" rIns="457200"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0B0B05-AFA0-C6C7-EC83-E122CB44D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198" y="6400800"/>
            <a:ext cx="457200" cy="457200"/>
          </a:xfrm>
          <a:prstGeom prst="rect">
            <a:avLst/>
          </a:prstGeom>
          <a:noFill/>
        </p:spPr>
        <p:txBody>
          <a:bodyPr wrap="none" lIns="0" anchor="ctr" anchorCtr="0">
            <a:noAutofit/>
          </a:bodyPr>
          <a:lstStyle>
            <a:lvl1pPr algn="l">
              <a:defRPr sz="1800" b="1"/>
            </a:lvl1pPr>
          </a:lstStyle>
          <a:p>
            <a:fld id="{0E0D8828-8234-42D1-A6BA-F649F20D0EB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5F570A-DCD4-BAA6-4AD5-A5DC1C84A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1077" y="6400800"/>
            <a:ext cx="10710674" cy="457200"/>
          </a:xfrm>
          <a:prstGeom prst="rect">
            <a:avLst/>
          </a:prstGeom>
          <a:noFill/>
        </p:spPr>
        <p:txBody>
          <a:bodyPr wrap="none" lIns="0" rIns="0" anchor="ctr" anchorCtr="0">
            <a:noAutofit/>
          </a:bodyPr>
          <a:lstStyle>
            <a:lvl1pPr algn="l">
              <a:defRPr sz="1800" b="1"/>
            </a:lvl1pPr>
          </a:lstStyle>
          <a:p>
            <a:pPr algn="r"/>
            <a:r>
              <a:rPr lang="en-US"/>
              <a:t>WOLFcon 2023 - August 22-24,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597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989016"/>
            <a:ext cx="10972800" cy="1362075"/>
          </a:xfrm>
        </p:spPr>
        <p:txBody>
          <a:bodyPr anchor="b"/>
          <a:lstStyle>
            <a:lvl1pPr algn="l">
              <a:defRPr sz="4800" b="1" cap="none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D5A8E-51E1-4994-9644-F2F242E7B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0D8828-8234-42D1-A6BA-F649F20D0EB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3626ED-B668-478D-8E22-1296966F50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WOLFcon 2023 - August 22-24, 2023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EC78517-C677-D420-1226-0AF358C57036}"/>
              </a:ext>
            </a:extLst>
          </p:cNvPr>
          <p:cNvGrpSpPr/>
          <p:nvPr userDrawn="1"/>
        </p:nvGrpSpPr>
        <p:grpSpPr>
          <a:xfrm>
            <a:off x="0" y="0"/>
            <a:ext cx="12192000" cy="1188720"/>
            <a:chOff x="0" y="0"/>
            <a:chExt cx="12192000" cy="118872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69251D0-1E36-CFE2-634F-FF888EB5210B}"/>
                </a:ext>
              </a:extLst>
            </p:cNvPr>
            <p:cNvSpPr/>
            <p:nvPr userDrawn="1"/>
          </p:nvSpPr>
          <p:spPr>
            <a:xfrm>
              <a:off x="0" y="0"/>
              <a:ext cx="12192000" cy="11887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pic>
          <p:nvPicPr>
            <p:cNvPr id="7" name="Picture 6" descr="PCOM Library Logo">
              <a:extLst>
                <a:ext uri="{FF2B5EF4-FFF2-40B4-BE49-F238E27FC236}">
                  <a16:creationId xmlns:a16="http://schemas.microsoft.com/office/drawing/2014/main" id="{70E77FE8-1D8A-3A6F-8515-33652A5590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28851" cy="11887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790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1584A4F-20E1-D3EA-E5E5-63A0A9B5276E}"/>
              </a:ext>
            </a:extLst>
          </p:cNvPr>
          <p:cNvGrpSpPr/>
          <p:nvPr/>
        </p:nvGrpSpPr>
        <p:grpSpPr>
          <a:xfrm>
            <a:off x="0" y="0"/>
            <a:ext cx="12192000" cy="1188720"/>
            <a:chOff x="0" y="0"/>
            <a:chExt cx="12192000" cy="118872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B14E5FE-17E2-1436-1FA3-ED979347F295}"/>
                </a:ext>
              </a:extLst>
            </p:cNvPr>
            <p:cNvSpPr/>
            <p:nvPr userDrawn="1"/>
          </p:nvSpPr>
          <p:spPr>
            <a:xfrm>
              <a:off x="0" y="0"/>
              <a:ext cx="12192000" cy="11887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pic>
          <p:nvPicPr>
            <p:cNvPr id="8" name="Picture 7" descr="PCOM Library Logo">
              <a:extLst>
                <a:ext uri="{FF2B5EF4-FFF2-40B4-BE49-F238E27FC236}">
                  <a16:creationId xmlns:a16="http://schemas.microsoft.com/office/drawing/2014/main" id="{F67C51A7-52B8-8D8D-D414-6B9A1180607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28851" cy="118872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88720"/>
            <a:ext cx="12024360" cy="5074920"/>
          </a:xfrm>
        </p:spPr>
        <p:txBody>
          <a:bodyPr lIns="457200" tIns="182880" rIns="457200">
            <a:normAutofit/>
          </a:bodyPr>
          <a:lstStyle>
            <a:lvl1pPr>
              <a:spcBef>
                <a:spcPts val="1800"/>
              </a:spcBef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ABDA3-7291-4333-95F5-0D753A84A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109081-30E1-4D31-8560-9D99F2B6B06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B33289-BEF7-40BB-B08D-D5258AE08B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WOLFcon 2023 - August 22-24, 2023</a:t>
            </a:r>
          </a:p>
        </p:txBody>
      </p:sp>
    </p:spTree>
    <p:extLst>
      <p:ext uri="{BB962C8B-B14F-4D97-AF65-F5344CB8AC3E}">
        <p14:creationId xmlns:p14="http://schemas.microsoft.com/office/powerpoint/2010/main" val="2709056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930" y="-845820"/>
            <a:ext cx="9296400" cy="822960"/>
          </a:xfrm>
        </p:spPr>
        <p:txBody>
          <a:bodyPr lIns="0" rIns="0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-22860"/>
            <a:ext cx="12024360" cy="6286500"/>
          </a:xfrm>
        </p:spPr>
        <p:txBody>
          <a:bodyPr lIns="457200" tIns="182880" rIns="457200">
            <a:normAutofit/>
          </a:bodyPr>
          <a:lstStyle>
            <a:lvl1pPr>
              <a:spcBef>
                <a:spcPts val="1800"/>
              </a:spcBef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ABDA3-7291-4333-95F5-0D753A84A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109081-30E1-4D31-8560-9D99F2B6B06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B33289-BEF7-40BB-B08D-D5258AE08B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WOLFcon 2023 - August 22-24, 2023</a:t>
            </a:r>
          </a:p>
        </p:txBody>
      </p:sp>
    </p:spTree>
    <p:extLst>
      <p:ext uri="{BB962C8B-B14F-4D97-AF65-F5344CB8AC3E}">
        <p14:creationId xmlns:p14="http://schemas.microsoft.com/office/powerpoint/2010/main" val="357904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9088E861-1D20-C49A-37F9-071FEBC844AA}"/>
              </a:ext>
            </a:extLst>
          </p:cNvPr>
          <p:cNvGrpSpPr/>
          <p:nvPr/>
        </p:nvGrpSpPr>
        <p:grpSpPr>
          <a:xfrm>
            <a:off x="0" y="0"/>
            <a:ext cx="12192000" cy="1188720"/>
            <a:chOff x="0" y="0"/>
            <a:chExt cx="12192000" cy="118872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978180D-9946-F35F-9308-C37B4127CD84}"/>
                </a:ext>
              </a:extLst>
            </p:cNvPr>
            <p:cNvSpPr/>
            <p:nvPr userDrawn="1"/>
          </p:nvSpPr>
          <p:spPr>
            <a:xfrm>
              <a:off x="0" y="0"/>
              <a:ext cx="12192000" cy="11887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pic>
          <p:nvPicPr>
            <p:cNvPr id="9" name="Picture 8" descr="PCOM Library Logo">
              <a:extLst>
                <a:ext uri="{FF2B5EF4-FFF2-40B4-BE49-F238E27FC236}">
                  <a16:creationId xmlns:a16="http://schemas.microsoft.com/office/drawing/2014/main" id="{5886CF23-BB86-F7C3-B2B2-78D8105F3EB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28851" cy="118872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88720"/>
            <a:ext cx="5852160" cy="5074920"/>
          </a:xfrm>
        </p:spPr>
        <p:txBody>
          <a:bodyPr lIns="457200" rIns="0"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5352" y="1188720"/>
            <a:ext cx="5760720" cy="5074920"/>
          </a:xfrm>
        </p:spPr>
        <p:txBody>
          <a:bodyPr lIns="0" rIns="457200"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0B0B05-AFA0-C6C7-EC83-E122CB44D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198" y="6400800"/>
            <a:ext cx="457200" cy="457200"/>
          </a:xfrm>
          <a:prstGeom prst="rect">
            <a:avLst/>
          </a:prstGeom>
          <a:noFill/>
        </p:spPr>
        <p:txBody>
          <a:bodyPr wrap="none" lIns="0" anchor="ctr" anchorCtr="0">
            <a:noAutofit/>
          </a:bodyPr>
          <a:lstStyle>
            <a:lvl1pPr algn="l">
              <a:defRPr sz="1800" b="1"/>
            </a:lvl1pPr>
          </a:lstStyle>
          <a:p>
            <a:fld id="{71109081-30E1-4D31-8560-9D99F2B6B06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B5F570A-DCD4-BAA6-4AD5-A5DC1C84A9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1077" y="6400800"/>
            <a:ext cx="10710674" cy="457200"/>
          </a:xfrm>
          <a:prstGeom prst="rect">
            <a:avLst/>
          </a:prstGeom>
          <a:noFill/>
        </p:spPr>
        <p:txBody>
          <a:bodyPr wrap="none" lIns="0" rIns="0" anchor="ctr" anchorCtr="0">
            <a:noAutofit/>
          </a:bodyPr>
          <a:lstStyle>
            <a:lvl1pPr algn="r">
              <a:defRPr sz="1800" b="1"/>
            </a:lvl1pPr>
          </a:lstStyle>
          <a:p>
            <a:r>
              <a:rPr lang="en-US"/>
              <a:t>WOLFcon 2023 - August 22-24, 2023</a:t>
            </a:r>
          </a:p>
        </p:txBody>
      </p:sp>
    </p:spTree>
    <p:extLst>
      <p:ext uri="{BB962C8B-B14F-4D97-AF65-F5344CB8AC3E}">
        <p14:creationId xmlns:p14="http://schemas.microsoft.com/office/powerpoint/2010/main" val="27722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989016"/>
            <a:ext cx="10972800" cy="1362075"/>
          </a:xfrm>
        </p:spPr>
        <p:txBody>
          <a:bodyPr anchor="b"/>
          <a:lstStyle>
            <a:lvl1pPr algn="l">
              <a:defRPr sz="4800" b="1" cap="none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5D5A8E-51E1-4994-9644-F2F242E7BF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109081-30E1-4D31-8560-9D99F2B6B06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3626ED-B668-478D-8E22-1296966F50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WOLFcon 2023 - August 22-24, 2023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EC78517-C677-D420-1226-0AF358C57036}"/>
              </a:ext>
            </a:extLst>
          </p:cNvPr>
          <p:cNvGrpSpPr/>
          <p:nvPr/>
        </p:nvGrpSpPr>
        <p:grpSpPr>
          <a:xfrm>
            <a:off x="0" y="0"/>
            <a:ext cx="12192000" cy="1188720"/>
            <a:chOff x="0" y="0"/>
            <a:chExt cx="12192000" cy="118872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69251D0-1E36-CFE2-634F-FF888EB5210B}"/>
                </a:ext>
              </a:extLst>
            </p:cNvPr>
            <p:cNvSpPr/>
            <p:nvPr userDrawn="1"/>
          </p:nvSpPr>
          <p:spPr>
            <a:xfrm>
              <a:off x="0" y="0"/>
              <a:ext cx="12192000" cy="11887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pic>
          <p:nvPicPr>
            <p:cNvPr id="7" name="Picture 6" descr="PCOM Library Logo">
              <a:extLst>
                <a:ext uri="{FF2B5EF4-FFF2-40B4-BE49-F238E27FC236}">
                  <a16:creationId xmlns:a16="http://schemas.microsoft.com/office/drawing/2014/main" id="{70E77FE8-1D8A-3A6F-8515-33652A55905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28851" cy="11887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193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A1595-0301-45BB-AC96-138C2CEE8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648995"/>
            <a:ext cx="10972800" cy="6397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09600" y="274322"/>
            <a:ext cx="10972800" cy="5440680"/>
          </a:xfrm>
        </p:spPr>
        <p:txBody>
          <a:bodyPr lIns="0" r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3C340-4800-4E1D-A823-9478AF249CA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0DBF537-4350-4FB3-A9FF-1B0224918C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F0FC1-59F2-E319-31B2-37ACD9963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1077" y="6400800"/>
            <a:ext cx="10710674" cy="457200"/>
          </a:xfrm>
          <a:prstGeom prst="rect">
            <a:avLst/>
          </a:prstGeom>
          <a:noFill/>
        </p:spPr>
        <p:txBody>
          <a:bodyPr wrap="none" lIns="0" rIns="0" anchor="ctr" anchorCtr="0">
            <a:noAutofit/>
          </a:bodyPr>
          <a:lstStyle>
            <a:lvl1pPr algn="r">
              <a:defRPr sz="1800" b="1"/>
            </a:lvl1pPr>
          </a:lstStyle>
          <a:p>
            <a:r>
              <a:rPr lang="en-US"/>
              <a:t>WOLFcon 2023 - August 22-24, 2023</a:t>
            </a:r>
          </a:p>
        </p:txBody>
      </p:sp>
    </p:spTree>
    <p:extLst>
      <p:ext uri="{BB962C8B-B14F-4D97-AF65-F5344CB8AC3E}">
        <p14:creationId xmlns:p14="http://schemas.microsoft.com/office/powerpoint/2010/main" val="335423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No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62884"/>
            <a:ext cx="10972800" cy="4754880"/>
          </a:xfrm>
        </p:spPr>
        <p:txBody>
          <a:bodyPr lIns="0" tIns="45720" rIns="0">
            <a:normAutofit/>
          </a:bodyPr>
          <a:lstStyle>
            <a:lvl1pPr>
              <a:spcBef>
                <a:spcPts val="1800"/>
              </a:spcBef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ABDA3-7291-4333-95F5-0D753A84A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10643-5391-4811-8551-11E0021833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C03A1E-5B4C-8674-67C9-B32D771520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1077" y="6400800"/>
            <a:ext cx="10710674" cy="457200"/>
          </a:xfrm>
          <a:prstGeom prst="rect">
            <a:avLst/>
          </a:prstGeom>
          <a:noFill/>
        </p:spPr>
        <p:txBody>
          <a:bodyPr wrap="none" lIns="0" rIns="0" anchor="ctr" anchorCtr="0">
            <a:noAutofit/>
          </a:bodyPr>
          <a:lstStyle>
            <a:lvl1pPr algn="r">
              <a:defRPr sz="1800" b="1"/>
            </a:lvl1pPr>
          </a:lstStyle>
          <a:p>
            <a:r>
              <a:rPr lang="en-US"/>
              <a:t>WOLFcon 2023 - August 22-24, 2023</a:t>
            </a:r>
          </a:p>
        </p:txBody>
      </p:sp>
    </p:spTree>
    <p:extLst>
      <p:ext uri="{BB962C8B-B14F-4D97-AF65-F5344CB8AC3E}">
        <p14:creationId xmlns:p14="http://schemas.microsoft.com/office/powerpoint/2010/main" val="57573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DFF686E-9E39-3675-E530-36CD129D22BC}"/>
              </a:ext>
            </a:extLst>
          </p:cNvPr>
          <p:cNvGrpSpPr/>
          <p:nvPr/>
        </p:nvGrpSpPr>
        <p:grpSpPr>
          <a:xfrm>
            <a:off x="0" y="0"/>
            <a:ext cx="12192000" cy="1188720"/>
            <a:chOff x="0" y="0"/>
            <a:chExt cx="12192000" cy="118872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0AFE6C9-5ECB-30C6-F806-2B2C05D730BE}"/>
                </a:ext>
              </a:extLst>
            </p:cNvPr>
            <p:cNvSpPr/>
            <p:nvPr userDrawn="1"/>
          </p:nvSpPr>
          <p:spPr>
            <a:xfrm>
              <a:off x="0" y="0"/>
              <a:ext cx="12192000" cy="11887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pic>
          <p:nvPicPr>
            <p:cNvPr id="6" name="Picture 5" descr="PCOM Library Logo">
              <a:extLst>
                <a:ext uri="{FF2B5EF4-FFF2-40B4-BE49-F238E27FC236}">
                  <a16:creationId xmlns:a16="http://schemas.microsoft.com/office/drawing/2014/main" id="{8ACD40F8-C9DA-848F-E0F9-5F62A9349B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28851" cy="118872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1638605"/>
            <a:ext cx="10805160" cy="1961848"/>
          </a:xfrm>
        </p:spPr>
        <p:txBody>
          <a:bodyPr lIns="0" rIns="0" anchor="b"/>
          <a:lstStyle>
            <a:lvl1pPr algn="l">
              <a:defRPr sz="4400">
                <a:solidFill>
                  <a:schemeClr val="accent3"/>
                </a:solidFill>
              </a:defRPr>
            </a:lvl1pPr>
          </a:lstStyle>
          <a:p>
            <a:r>
              <a:rPr lang="en-US" b="1"/>
              <a:t>Click to edit Master title style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" y="3886199"/>
            <a:ext cx="10805160" cy="2156791"/>
          </a:xfrm>
        </p:spPr>
        <p:txBody>
          <a:bodyPr lIns="0" rIns="0">
            <a:normAutofit/>
          </a:bodyPr>
          <a:lstStyle>
            <a:lvl1pPr marL="0" indent="0" algn="r">
              <a:buNone/>
              <a:defRPr sz="4000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405717"/>
            <a:ext cx="12188952" cy="457200"/>
          </a:xfrm>
          <a:prstGeom prst="rect">
            <a:avLst/>
          </a:prstGeom>
          <a:solidFill>
            <a:schemeClr val="bg2"/>
          </a:solidFill>
        </p:spPr>
        <p:txBody>
          <a:bodyPr lIns="457200" rIns="457200"/>
          <a:lstStyle>
            <a:lvl1pPr algn="ctr">
              <a:defRPr sz="1800" b="1"/>
            </a:lvl1pPr>
          </a:lstStyle>
          <a:p>
            <a:r>
              <a:rPr lang="en-US"/>
              <a:t>WOLFcon 2023 - August 22-24, 2023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BC4776F-BF83-CBE0-3DA0-9239EB86F67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03036" y="216933"/>
            <a:ext cx="182880" cy="1218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78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1584A4F-20E1-D3EA-E5E5-63A0A9B5276E}"/>
              </a:ext>
            </a:extLst>
          </p:cNvPr>
          <p:cNvGrpSpPr/>
          <p:nvPr userDrawn="1"/>
        </p:nvGrpSpPr>
        <p:grpSpPr>
          <a:xfrm>
            <a:off x="0" y="0"/>
            <a:ext cx="12192000" cy="1188720"/>
            <a:chOff x="0" y="0"/>
            <a:chExt cx="12192000" cy="118872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B14E5FE-17E2-1436-1FA3-ED979347F295}"/>
                </a:ext>
              </a:extLst>
            </p:cNvPr>
            <p:cNvSpPr/>
            <p:nvPr userDrawn="1"/>
          </p:nvSpPr>
          <p:spPr>
            <a:xfrm>
              <a:off x="0" y="0"/>
              <a:ext cx="12192000" cy="11887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pic>
          <p:nvPicPr>
            <p:cNvPr id="8" name="Picture 7" descr="PCOM Library Logo">
              <a:extLst>
                <a:ext uri="{FF2B5EF4-FFF2-40B4-BE49-F238E27FC236}">
                  <a16:creationId xmlns:a16="http://schemas.microsoft.com/office/drawing/2014/main" id="{F67C51A7-52B8-8D8D-D414-6B9A1180607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2228851" cy="118872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88720"/>
            <a:ext cx="12024360" cy="5074920"/>
          </a:xfrm>
        </p:spPr>
        <p:txBody>
          <a:bodyPr lIns="457200" tIns="182880" rIns="457200">
            <a:normAutofit/>
          </a:bodyPr>
          <a:lstStyle>
            <a:lvl1pPr>
              <a:spcBef>
                <a:spcPts val="1800"/>
              </a:spcBef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ABDA3-7291-4333-95F5-0D753A84A1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0D8828-8234-42D1-A6BA-F649F20D0EB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B33289-BEF7-40BB-B08D-D5258AE08B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/>
              <a:t>WOLFcon 2023 - August 22-24,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6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E4419CD-5A77-1988-4D05-28C73D3A534C}"/>
              </a:ext>
            </a:extLst>
          </p:cNvPr>
          <p:cNvSpPr/>
          <p:nvPr/>
        </p:nvSpPr>
        <p:spPr>
          <a:xfrm>
            <a:off x="0" y="6400800"/>
            <a:ext cx="12188952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88719"/>
            <a:ext cx="12027408" cy="5029201"/>
          </a:xfrm>
          <a:prstGeom prst="rect">
            <a:avLst/>
          </a:prstGeom>
        </p:spPr>
        <p:txBody>
          <a:bodyPr vert="horz" lIns="457200" tIns="182880" rIns="45720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57D9B98-EACD-47E9-8765-FEEFAB116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198" y="6400800"/>
            <a:ext cx="457200" cy="457200"/>
          </a:xfrm>
          <a:prstGeom prst="rect">
            <a:avLst/>
          </a:prstGeom>
          <a:noFill/>
        </p:spPr>
        <p:txBody>
          <a:bodyPr wrap="none" lIns="0" anchor="ctr" anchorCtr="0">
            <a:noAutofit/>
          </a:bodyPr>
          <a:lstStyle>
            <a:lvl1pPr algn="l">
              <a:defRPr sz="1800" b="1"/>
            </a:lvl1pPr>
          </a:lstStyle>
          <a:p>
            <a:fld id="{71109081-30E1-4D31-8560-9D99F2B6B06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68F18A5-A06A-4EBC-A205-E8C3C4E5A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1077" y="6400800"/>
            <a:ext cx="10710674" cy="457200"/>
          </a:xfrm>
          <a:prstGeom prst="rect">
            <a:avLst/>
          </a:prstGeom>
          <a:noFill/>
        </p:spPr>
        <p:txBody>
          <a:bodyPr wrap="none" lIns="0" rIns="0" anchor="ctr" anchorCtr="0">
            <a:noAutofit/>
          </a:bodyPr>
          <a:lstStyle>
            <a:lvl1pPr algn="l">
              <a:defRPr sz="1800" b="1"/>
            </a:lvl1pPr>
          </a:lstStyle>
          <a:p>
            <a:pPr algn="r"/>
            <a:r>
              <a:rPr lang="en-US"/>
              <a:t>WOLFcon 2023 - August 22-24, 2023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BC86FD-3ADB-F99F-5153-430C94E15EEB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7408" y="0"/>
            <a:ext cx="16459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9930" y="182880"/>
            <a:ext cx="9296400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9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hf hdr="0" dt="0"/>
  <p:txStyles>
    <p:titleStyle>
      <a:lvl1pPr algn="l" defTabSz="685800" rtl="0" eaLnBrk="1" latinLnBrk="0" hangingPunct="1">
        <a:spcBef>
          <a:spcPct val="0"/>
        </a:spcBef>
        <a:buNone/>
        <a:defRPr sz="44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108000"/>
        </a:lnSpc>
        <a:spcBef>
          <a:spcPts val="750"/>
        </a:spcBef>
        <a:buClr>
          <a:schemeClr val="accent2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defTabSz="685800" rtl="0" eaLnBrk="1" latinLnBrk="0" hangingPunct="1">
        <a:lnSpc>
          <a:spcPct val="108000"/>
        </a:lnSpc>
        <a:spcBef>
          <a:spcPts val="750"/>
        </a:spcBef>
        <a:buClr>
          <a:schemeClr val="accent2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685800" rtl="0" eaLnBrk="1" latinLnBrk="0" hangingPunct="1">
        <a:lnSpc>
          <a:spcPct val="108000"/>
        </a:lnSpc>
        <a:spcBef>
          <a:spcPts val="750"/>
        </a:spcBef>
        <a:buClr>
          <a:schemeClr val="accent2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262063" indent="-233363" algn="l" defTabSz="685800" rtl="0" eaLnBrk="1" latinLnBrk="0" hangingPunct="1">
        <a:lnSpc>
          <a:spcPct val="108000"/>
        </a:lnSpc>
        <a:spcBef>
          <a:spcPts val="750"/>
        </a:spcBef>
        <a:buClr>
          <a:schemeClr val="accent2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685800" rtl="0" eaLnBrk="1" latinLnBrk="0" hangingPunct="1">
        <a:lnSpc>
          <a:spcPct val="108000"/>
        </a:lnSpc>
        <a:spcBef>
          <a:spcPts val="750"/>
        </a:spcBef>
        <a:buClr>
          <a:schemeClr val="accent2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E4419CD-5A77-1988-4D05-28C73D3A534C}"/>
              </a:ext>
            </a:extLst>
          </p:cNvPr>
          <p:cNvSpPr/>
          <p:nvPr/>
        </p:nvSpPr>
        <p:spPr>
          <a:xfrm>
            <a:off x="0" y="6400800"/>
            <a:ext cx="12188952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88719"/>
            <a:ext cx="12027408" cy="5029201"/>
          </a:xfrm>
          <a:prstGeom prst="rect">
            <a:avLst/>
          </a:prstGeom>
        </p:spPr>
        <p:txBody>
          <a:bodyPr vert="horz" lIns="457200" tIns="182880" rIns="45720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57D9B98-EACD-47E9-8765-FEEFAB116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198" y="6400800"/>
            <a:ext cx="457200" cy="457200"/>
          </a:xfrm>
          <a:prstGeom prst="rect">
            <a:avLst/>
          </a:prstGeom>
          <a:noFill/>
        </p:spPr>
        <p:txBody>
          <a:bodyPr wrap="none" lIns="0" anchor="ctr" anchorCtr="0">
            <a:noAutofit/>
          </a:bodyPr>
          <a:lstStyle>
            <a:lvl1pPr algn="l">
              <a:defRPr sz="1800" b="1"/>
            </a:lvl1pPr>
          </a:lstStyle>
          <a:p>
            <a:fld id="{0E0D8828-8234-42D1-A6BA-F649F20D0E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68F18A5-A06A-4EBC-A205-E8C3C4E5A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21077" y="6400800"/>
            <a:ext cx="10710674" cy="457200"/>
          </a:xfrm>
          <a:prstGeom prst="rect">
            <a:avLst/>
          </a:prstGeom>
          <a:noFill/>
        </p:spPr>
        <p:txBody>
          <a:bodyPr wrap="none" lIns="0" rIns="0" anchor="ctr" anchorCtr="0">
            <a:noAutofit/>
          </a:bodyPr>
          <a:lstStyle>
            <a:lvl1pPr algn="l">
              <a:defRPr sz="1800" b="1"/>
            </a:lvl1pPr>
          </a:lstStyle>
          <a:p>
            <a:pPr algn="r"/>
            <a:r>
              <a:rPr lang="en-US"/>
              <a:t>WOLFcon 2023 - August 22-24, 2023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BC86FD-3ADB-F99F-5153-430C94E15EEB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7408" y="0"/>
            <a:ext cx="164592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9930" y="182880"/>
            <a:ext cx="9296400" cy="822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03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hf hdr="0" dt="0"/>
  <p:txStyles>
    <p:titleStyle>
      <a:lvl1pPr algn="l" defTabSz="685800" rtl="0" eaLnBrk="1" latinLnBrk="0" hangingPunct="1">
        <a:spcBef>
          <a:spcPct val="0"/>
        </a:spcBef>
        <a:buNone/>
        <a:defRPr sz="44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108000"/>
        </a:lnSpc>
        <a:spcBef>
          <a:spcPts val="750"/>
        </a:spcBef>
        <a:buClr>
          <a:schemeClr val="accent2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3363" algn="l" defTabSz="685800" rtl="0" eaLnBrk="1" latinLnBrk="0" hangingPunct="1">
        <a:lnSpc>
          <a:spcPct val="108000"/>
        </a:lnSpc>
        <a:spcBef>
          <a:spcPts val="750"/>
        </a:spcBef>
        <a:buClr>
          <a:schemeClr val="accent2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685800" rtl="0" eaLnBrk="1" latinLnBrk="0" hangingPunct="1">
        <a:lnSpc>
          <a:spcPct val="108000"/>
        </a:lnSpc>
        <a:spcBef>
          <a:spcPts val="750"/>
        </a:spcBef>
        <a:buClr>
          <a:schemeClr val="accent2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262063" indent="-233363" algn="l" defTabSz="685800" rtl="0" eaLnBrk="1" latinLnBrk="0" hangingPunct="1">
        <a:lnSpc>
          <a:spcPct val="108000"/>
        </a:lnSpc>
        <a:spcBef>
          <a:spcPts val="750"/>
        </a:spcBef>
        <a:buClr>
          <a:schemeClr val="accent2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685800" rtl="0" eaLnBrk="1" latinLnBrk="0" hangingPunct="1">
        <a:lnSpc>
          <a:spcPct val="108000"/>
        </a:lnSpc>
        <a:spcBef>
          <a:spcPts val="750"/>
        </a:spcBef>
        <a:buClr>
          <a:schemeClr val="accent2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/4.0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diglib.org/Digital_Accessibility_Grou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ave.webaim.org/" TargetMode="External"/><Relationship Id="rId2" Type="http://schemas.openxmlformats.org/officeDocument/2006/relationships/hyperlink" Target="https://www.deque.com/axe/?hsa_src=g&amp;hsa_ad=431336436914&amp;hsa_tgt=kwd-1479698275104&amp;hsa_mt=e&amp;hsa_ver=3&amp;hsa_acc=7854167720&amp;hsa_kw=axe%20tool%20for%20accessibility&amp;hsa_grp=108623642548&amp;hsa_cam=6769485255&amp;hsa_net=adword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vaccess.org/" TargetMode="External"/><Relationship Id="rId4" Type="http://schemas.openxmlformats.org/officeDocument/2006/relationships/hyperlink" Target="https://www.ssa.gov/accessibility/andi/help/install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isabilitycompendium.org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B5269-BD17-30E1-F9FD-B38F8FFED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440" y="1293005"/>
            <a:ext cx="10805160" cy="1961848"/>
          </a:xfrm>
        </p:spPr>
        <p:txBody>
          <a:bodyPr anchor="t">
            <a:normAutofit/>
          </a:bodyPr>
          <a:lstStyle/>
          <a:p>
            <a:r>
              <a:rPr lang="en-US" sz="7200" b="1" dirty="0"/>
              <a:t>Accessibility Testing for All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105A59-2206-561E-DA50-8D254D373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440" y="2342889"/>
            <a:ext cx="10805160" cy="2987733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b="1" dirty="0"/>
              <a:t>Katherine "Kate" Deibel, PhD</a:t>
            </a:r>
            <a:br>
              <a:rPr lang="en-US" b="1" dirty="0"/>
            </a:br>
            <a:r>
              <a:rPr lang="en-US" b="1" dirty="0"/>
              <a:t>Systems Librarian</a:t>
            </a:r>
            <a:br>
              <a:rPr lang="en-US" b="1" dirty="0"/>
            </a:br>
            <a:r>
              <a:rPr lang="en-US" b="1" dirty="0"/>
              <a:t>Philadelphia College of Osteopathic Medicine</a:t>
            </a:r>
            <a:br>
              <a:rPr lang="en-US" b="1" dirty="0"/>
            </a:br>
            <a:r>
              <a:rPr lang="en-US" b="1" dirty="0"/>
              <a:t>@metageeky / katheride@pcom.edu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99FDB6-C405-5938-B694-AD8163384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39" y="5822736"/>
            <a:ext cx="838200" cy="2952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0934EE6-02E6-7DDB-87A3-24B3C3F227A5}"/>
              </a:ext>
            </a:extLst>
          </p:cNvPr>
          <p:cNvSpPr txBox="1"/>
          <p:nvPr/>
        </p:nvSpPr>
        <p:spPr>
          <a:xfrm>
            <a:off x="2015439" y="5801096"/>
            <a:ext cx="8999323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1600" dirty="0"/>
              <a:t>This work is licensed under a </a:t>
            </a:r>
            <a:r>
              <a:rPr lang="en-US" sz="1600" dirty="0">
                <a:hlinkClick r:id="rId3"/>
              </a:rPr>
              <a:t>Creative Commons Attribution-</a:t>
            </a:r>
            <a:r>
              <a:rPr lang="en-US" sz="1600" dirty="0" err="1">
                <a:hlinkClick r:id="rId3"/>
              </a:rPr>
              <a:t>NonCommercial</a:t>
            </a:r>
            <a:r>
              <a:rPr lang="en-US" sz="1600" dirty="0">
                <a:hlinkClick r:id="rId3"/>
              </a:rPr>
              <a:t> 4.0 International License</a:t>
            </a:r>
            <a:r>
              <a:rPr lang="en-US" sz="1600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2059E-0392-E868-050E-C77AAF997D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ranklin Gothic Book"/>
                <a:ea typeface="+mn-ea"/>
                <a:cs typeface="+mn-cs"/>
              </a:rPr>
              <a:t>WOLFcon 2023 - August 22-24, 2023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6715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More Benefits of Keyboard Accessibility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88720"/>
            <a:ext cx="12083144" cy="5074920"/>
          </a:xfrm>
        </p:spPr>
        <p:txBody>
          <a:bodyPr/>
          <a:lstStyle/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Blind users and mice do not get along…</a:t>
            </a:r>
          </a:p>
          <a:p>
            <a:pPr marL="0" indent="0" algn="r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dirty="0"/>
              <a:t>…even worse than blind mice and farmers' wives!</a:t>
            </a:r>
            <a:endParaRPr lang="en-US" dirty="0">
              <a:solidFill>
                <a:schemeClr val="accent4"/>
              </a:solidFill>
            </a:endParaRPr>
          </a:p>
          <a:p>
            <a:pPr marL="0" indent="0">
              <a:spcBef>
                <a:spcPts val="3000"/>
              </a:spcBef>
              <a:buNone/>
              <a:tabLst>
                <a:tab pos="457200" algn="l"/>
              </a:tabLst>
            </a:pPr>
            <a:r>
              <a:rPr lang="en-US" dirty="0"/>
              <a:t>Keyboard accessible pages cooperate with screen readers!</a:t>
            </a:r>
          </a:p>
          <a:p>
            <a:pPr marL="0" indent="0">
              <a:spcBef>
                <a:spcPts val="3000"/>
              </a:spcBef>
              <a:buNone/>
              <a:tabLst>
                <a:tab pos="457200" algn="l"/>
              </a:tabLst>
            </a:pPr>
            <a:r>
              <a:rPr lang="en-US" dirty="0"/>
              <a:t>And many weird folks like to mix it up between mouse and keyboard interactions (e.g., programming, data entry, etc.)</a:t>
            </a:r>
          </a:p>
          <a:p>
            <a:pPr marL="0" indent="0" algn="r">
              <a:buNone/>
              <a:tabLst>
                <a:tab pos="457200" algn="l"/>
              </a:tabLst>
            </a:pP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92C1BE-0B61-4B3B-A0E4-7775C9AC27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410643-5391-4811-8551-11E00218332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FAE925-6EF0-1CF4-31B5-99C3CB5640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WOLFcon 2023 - August 22-24, 2023</a:t>
            </a:r>
          </a:p>
        </p:txBody>
      </p:sp>
    </p:spTree>
    <p:extLst>
      <p:ext uri="{BB962C8B-B14F-4D97-AF65-F5344CB8AC3E}">
        <p14:creationId xmlns:p14="http://schemas.microsoft.com/office/powerpoint/2010/main" val="180385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So remember...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222B85-7F06-41B8-8A8A-01B7D857F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6841" y="5711395"/>
            <a:ext cx="5488129" cy="584775"/>
          </a:xfrm>
        </p:spPr>
        <p:txBody>
          <a:bodyPr wrap="square" tIns="0" bIns="91440" anchor="ctr">
            <a:sp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/>
              <a:t>Francie (??? – 2020)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D81410-FD6D-4E36-A918-15D77D3F5A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6A3F0-A375-4D68-A96C-249D69ABD490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3" name="Group 2" descr="A tuxedo cat with its mouth open saying &quot;NO MICE!!!&quot;">
            <a:extLst>
              <a:ext uri="{FF2B5EF4-FFF2-40B4-BE49-F238E27FC236}">
                <a16:creationId xmlns:a16="http://schemas.microsoft.com/office/drawing/2014/main" id="{9A810629-7A1F-45BF-8972-6B0BB81824DE}"/>
              </a:ext>
            </a:extLst>
          </p:cNvPr>
          <p:cNvGrpSpPr/>
          <p:nvPr/>
        </p:nvGrpSpPr>
        <p:grpSpPr>
          <a:xfrm>
            <a:off x="2106930" y="1424940"/>
            <a:ext cx="7178040" cy="4206240"/>
            <a:chOff x="1108710" y="1965960"/>
            <a:chExt cx="7178040" cy="4206240"/>
          </a:xfrm>
          <a:solidFill>
            <a:schemeClr val="accent4"/>
          </a:solidFill>
        </p:grpSpPr>
        <p:pic>
          <p:nvPicPr>
            <p:cNvPr id="3074" name="Picture 2" descr="A tuxedo cat with its mouth open saying the speech bubble &quot;No Mice!!&quot;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8620" y="2514600"/>
              <a:ext cx="5488130" cy="3657600"/>
            </a:xfrm>
            <a:prstGeom prst="rect">
              <a:avLst/>
            </a:prstGeom>
            <a:grpFill/>
          </p:spPr>
        </p:pic>
        <p:sp>
          <p:nvSpPr>
            <p:cNvPr id="6" name="Rounded Rectangular Callout 5"/>
            <p:cNvSpPr/>
            <p:nvPr/>
          </p:nvSpPr>
          <p:spPr>
            <a:xfrm>
              <a:off x="1108710" y="1965960"/>
              <a:ext cx="3002280" cy="1097280"/>
            </a:xfrm>
            <a:prstGeom prst="wedgeRoundRectCallout">
              <a:avLst>
                <a:gd name="adj1" fmla="val 59370"/>
                <a:gd name="adj2" fmla="val 86111"/>
                <a:gd name="adj3" fmla="val 16667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</a:rPr>
                <a:t>NO MICE!!!</a:t>
              </a:r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1B36C-C644-0691-AC72-77E690C0013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WOLFcon 2023 - August 22-24, 2023</a:t>
            </a:r>
          </a:p>
        </p:txBody>
      </p:sp>
    </p:spTree>
    <p:extLst>
      <p:ext uri="{BB962C8B-B14F-4D97-AF65-F5344CB8AC3E}">
        <p14:creationId xmlns:p14="http://schemas.microsoft.com/office/powerpoint/2010/main" val="397031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22112-1A98-4751-A61D-5CFFA4466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Accessibility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22223-C9AC-4462-BF52-095397AFE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Attend workshops at conferences</a:t>
            </a:r>
          </a:p>
          <a:p>
            <a:pPr lvl="1"/>
            <a:r>
              <a:rPr lang="en-US" dirty="0"/>
              <a:t>Join the DLF Digital Accessibility Group: </a:t>
            </a:r>
            <a:r>
              <a:rPr lang="en-US" dirty="0">
                <a:hlinkClick r:id="rId2"/>
              </a:rPr>
              <a:t>https://wiki.diglib.org/Digital_Accessibility_Group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Join the web-a11y slack space</a:t>
            </a:r>
          </a:p>
          <a:p>
            <a:pPr lvl="1"/>
            <a:r>
              <a:rPr lang="en-US" dirty="0"/>
              <a:t>Library Juice Courses by Carli Spina or Stephanie Rosen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375311-6331-4937-8542-86B42AEA9B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6A3F0-A375-4D68-A96C-249D69ABD490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4AAF9-BB6A-DEF0-9C48-B4211AA9D5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en-US" dirty="0" err="1"/>
              <a:t>WOLFcon</a:t>
            </a:r>
            <a:r>
              <a:rPr lang="en-US" dirty="0"/>
              <a:t> 2023 - August 22-24, 2023</a:t>
            </a:r>
          </a:p>
        </p:txBody>
      </p:sp>
    </p:spTree>
    <p:extLst>
      <p:ext uri="{BB962C8B-B14F-4D97-AF65-F5344CB8AC3E}">
        <p14:creationId xmlns:p14="http://schemas.microsoft.com/office/powerpoint/2010/main" val="295155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17102-1A8B-48E4-864D-1514BF779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Accessibility: Yourself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1E4B7-A01E-4062-B356-AC0C77113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talk cannot provide full accessibility training but here are the various methodologies that I utilize:</a:t>
            </a:r>
          </a:p>
          <a:p>
            <a:pPr lvl="1"/>
            <a:r>
              <a:rPr lang="en-US" dirty="0"/>
              <a:t>Free, automated single page testing tools such as </a:t>
            </a:r>
            <a:r>
              <a:rPr lang="en-US" dirty="0">
                <a:hlinkClick r:id="rId2"/>
              </a:rPr>
              <a:t>Deque’s Axe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WebAIM’s WAVE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ANDI</a:t>
            </a:r>
            <a:r>
              <a:rPr lang="en-US" dirty="0"/>
              <a:t>, and varied bookmarklets</a:t>
            </a:r>
          </a:p>
          <a:p>
            <a:pPr lvl="1"/>
            <a:r>
              <a:rPr lang="en-US" dirty="0"/>
              <a:t>Testing with various screen readers (</a:t>
            </a:r>
            <a:r>
              <a:rPr lang="en-US" dirty="0">
                <a:hlinkClick r:id="rId5"/>
              </a:rPr>
              <a:t>NVDA</a:t>
            </a:r>
            <a:r>
              <a:rPr lang="en-US" dirty="0"/>
              <a:t>) and browsers</a:t>
            </a:r>
          </a:p>
          <a:p>
            <a:pPr lvl="1"/>
            <a:r>
              <a:rPr lang="en-US" dirty="0"/>
              <a:t>Depending on how often pages change, sitewide testing tools like Monsido and SiteImprove may be run regularly</a:t>
            </a:r>
          </a:p>
          <a:p>
            <a:pPr lvl="1"/>
            <a:r>
              <a:rPr lang="en-US" dirty="0"/>
              <a:t>Manual testing for keyboard interactions and focus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49529-5CAB-456D-83F4-442DF2612E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6A3F0-A375-4D68-A96C-249D69ABD490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080B9-FE89-2403-717A-84A9AC86B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WOLFcon 2023 - August 22-24, 2023</a:t>
            </a:r>
          </a:p>
        </p:txBody>
      </p:sp>
    </p:spTree>
    <p:extLst>
      <p:ext uri="{BB962C8B-B14F-4D97-AF65-F5344CB8AC3E}">
        <p14:creationId xmlns:p14="http://schemas.microsoft.com/office/powerpoint/2010/main" val="361272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67714-DF78-45E1-A497-42955230E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Accessibility: Yourself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D0E02-6147-48F8-9BF9-7F0A979FA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Accessibility testing is a lot of work:</a:t>
            </a:r>
          </a:p>
          <a:p>
            <a:pPr lvl="1"/>
            <a:r>
              <a:rPr lang="en-US" dirty="0"/>
              <a:t>Requires expertise, especially for screen reader testing</a:t>
            </a:r>
          </a:p>
          <a:p>
            <a:pPr lvl="1"/>
            <a:r>
              <a:rPr lang="en-US" dirty="0"/>
              <a:t>Best to split the work among many</a:t>
            </a:r>
          </a:p>
          <a:p>
            <a:pPr lvl="1"/>
            <a:r>
              <a:rPr lang="en-US" dirty="0"/>
              <a:t>Share your work with vendors and the larger community</a:t>
            </a:r>
          </a:p>
          <a:p>
            <a:pPr marL="0" indent="0" algn="ctr">
              <a:spcBef>
                <a:spcPts val="4200"/>
              </a:spcBef>
              <a:buNone/>
            </a:pPr>
            <a:r>
              <a:rPr lang="en-US" sz="4400" dirty="0"/>
              <a:t>But there is a test </a:t>
            </a:r>
            <a:r>
              <a:rPr lang="en-US" sz="4400" b="1" dirty="0">
                <a:solidFill>
                  <a:schemeClr val="accent1"/>
                </a:solidFill>
              </a:rPr>
              <a:t>EVERYONE</a:t>
            </a:r>
            <a:r>
              <a:rPr lang="en-US" sz="4400" b="1" dirty="0">
                <a:solidFill>
                  <a:schemeClr val="accent4"/>
                </a:solidFill>
              </a:rPr>
              <a:t> </a:t>
            </a:r>
            <a:r>
              <a:rPr lang="en-US" sz="4400" dirty="0"/>
              <a:t>can do...</a:t>
            </a:r>
            <a:endParaRPr lang="en-US" dirty="0"/>
          </a:p>
          <a:p>
            <a:pPr marL="3429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76C021-DAD0-4CC1-BD8B-88ECB07F0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A6A3F0-A375-4D68-A96C-249D69ABD49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37990-B341-2154-CB16-89DFE4B5E9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WOLFcon 2023 - August 22-24, 2023</a:t>
            </a:r>
          </a:p>
        </p:txBody>
      </p:sp>
    </p:spTree>
    <p:extLst>
      <p:ext uri="{BB962C8B-B14F-4D97-AF65-F5344CB8AC3E}">
        <p14:creationId xmlns:p14="http://schemas.microsoft.com/office/powerpoint/2010/main" val="149015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4">
            <a:extLst>
              <a:ext uri="{FF2B5EF4-FFF2-40B4-BE49-F238E27FC236}">
                <a16:creationId xmlns:a16="http://schemas.microsoft.com/office/drawing/2014/main" id="{2A0ED2E6-91F5-4308-981A-A360C22A4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mouse but then a cat appears…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dirty="0"/>
              <a:t>Consider your mouse, touchpad, etc.</a:t>
            </a:r>
          </a:p>
        </p:txBody>
      </p:sp>
      <p:sp>
        <p:nvSpPr>
          <p:cNvPr id="7" name="Rectangle 6"/>
          <p:cNvSpPr/>
          <p:nvPr/>
        </p:nvSpPr>
        <p:spPr>
          <a:xfrm>
            <a:off x="5576709" y="1622023"/>
            <a:ext cx="28575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/>
              <a:t>Imagine it's a </a:t>
            </a:r>
            <a:r>
              <a:rPr lang="en-US" sz="3200" b="1" dirty="0">
                <a:solidFill>
                  <a:schemeClr val="accent1"/>
                </a:solidFill>
              </a:rPr>
              <a:t>real mouse</a:t>
            </a:r>
            <a:r>
              <a:rPr lang="en-US" sz="3200" dirty="0"/>
              <a:t>…</a:t>
            </a:r>
          </a:p>
        </p:txBody>
      </p:sp>
      <p:pic>
        <p:nvPicPr>
          <p:cNvPr id="2056" name="Picture 8" descr="A mou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841" y="1250191"/>
            <a:ext cx="28575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608729" y="4152630"/>
            <a:ext cx="29679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en-US" sz="3200" dirty="0"/>
              <a:t>… and you have </a:t>
            </a:r>
            <a:r>
              <a:rPr lang="en-US" sz="3200" b="1" dirty="0">
                <a:solidFill>
                  <a:schemeClr val="accent1"/>
                </a:solidFill>
              </a:rPr>
              <a:t>a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cat</a:t>
            </a:r>
            <a:r>
              <a:rPr lang="en-US" sz="3200" b="1" dirty="0">
                <a:solidFill>
                  <a:schemeClr val="accent4"/>
                </a:solidFill>
              </a:rPr>
              <a:t> </a:t>
            </a:r>
            <a:r>
              <a:rPr lang="en-US" sz="3200" dirty="0"/>
              <a:t>nearby</a:t>
            </a:r>
            <a:endParaRPr lang="en-US" sz="3200" b="1" dirty="0">
              <a:solidFill>
                <a:schemeClr val="accent4"/>
              </a:solidFill>
            </a:endParaRPr>
          </a:p>
        </p:txBody>
      </p:sp>
      <p:pic>
        <p:nvPicPr>
          <p:cNvPr id="2057" name="Picture 9" descr="A tuxedo cat staring up and to the righ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074" y="3319639"/>
            <a:ext cx="4115408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 descr="A dotted red line from the cat to he mouse showing the cat has seen the mouse"/>
          <p:cNvCxnSpPr>
            <a:cxnSpLocks/>
          </p:cNvCxnSpPr>
          <p:nvPr/>
        </p:nvCxnSpPr>
        <p:spPr>
          <a:xfrm flipH="1" flipV="1">
            <a:off x="4557486" y="2764971"/>
            <a:ext cx="2833914" cy="1387659"/>
          </a:xfrm>
          <a:prstGeom prst="line">
            <a:avLst/>
          </a:prstGeom>
          <a:ln w="1143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3F83F7C3-F85A-45EF-9B0B-DAE01551D1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DBF537-4350-4FB3-A9FF-1B0224918CDB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E5A096-DA67-C0C0-3D5B-10266CADB6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WOLFcon 2023 - August 22-24,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68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repeatCount="indefinite" fill="hold" nodeType="afterEffect">
                                  <p:stCondLst>
                                    <p:cond delay="6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>
            <a:extLst>
              <a:ext uri="{FF2B5EF4-FFF2-40B4-BE49-F238E27FC236}">
                <a16:creationId xmlns:a16="http://schemas.microsoft.com/office/drawing/2014/main" id="{6B80BE96-4441-4471-BCCF-3E16A18BD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cat chases the mouse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In other words…</a:t>
            </a:r>
          </a:p>
        </p:txBody>
      </p:sp>
      <p:pic>
        <p:nvPicPr>
          <p:cNvPr id="8" name="Picture 7" descr="A tuxedo cat about to run off and chase something.">
            <a:extLst>
              <a:ext uri="{FF2B5EF4-FFF2-40B4-BE49-F238E27FC236}">
                <a16:creationId xmlns:a16="http://schemas.microsoft.com/office/drawing/2014/main" id="{846E04B2-83D7-4A09-B2DB-56F3FAB649E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456" y="1253578"/>
            <a:ext cx="6035040" cy="4023360"/>
          </a:xfrm>
          <a:prstGeom prst="rect">
            <a:avLst/>
          </a:prstGeom>
        </p:spPr>
      </p:pic>
      <p:sp>
        <p:nvSpPr>
          <p:cNvPr id="5" name="Content Placeholder 3"/>
          <p:cNvSpPr txBox="1">
            <a:spLocks/>
          </p:cNvSpPr>
          <p:nvPr/>
        </p:nvSpPr>
        <p:spPr>
          <a:xfrm>
            <a:off x="3014367" y="5342135"/>
            <a:ext cx="6064096" cy="707886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>
                <a:solidFill>
                  <a:schemeClr val="accent1"/>
                </a:solidFill>
              </a:rPr>
              <a:t>YOUR MOUSE IS NO MORE!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4B2CAE-AFBC-4761-8140-F8BB2CEF74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DBF537-4350-4FB3-A9FF-1B0224918CDB}" type="slidenum">
              <a:rPr lang="en-US" smtClean="0"/>
              <a:t>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2D0A4-733B-4830-B9AB-3631F1250F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WOLFcon 2023 - August 22-24,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28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DE0014-7BE1-4AC1-9350-92E21F011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test keyboard accessibility</a:t>
            </a:r>
          </a:p>
        </p:txBody>
      </p:sp>
      <p:sp>
        <p:nvSpPr>
          <p:cNvPr id="4" name="Content Placeholder 3" descr="Describes what common keyboard keys used for web navigation" title="Common keyboard navigation for websites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accent1"/>
                </a:solidFill>
              </a:rPr>
              <a:t>Without</a:t>
            </a:r>
            <a:r>
              <a:rPr lang="en-US" sz="3200" b="1" spc="300" dirty="0">
                <a:solidFill>
                  <a:schemeClr val="accent1"/>
                </a:solidFill>
              </a:rPr>
              <a:t> </a:t>
            </a:r>
            <a:r>
              <a:rPr lang="en-US" sz="3200" b="1" dirty="0">
                <a:solidFill>
                  <a:schemeClr val="accent1"/>
                </a:solidFill>
              </a:rPr>
              <a:t>the mouse</a:t>
            </a:r>
            <a:r>
              <a:rPr lang="en-US" sz="3200" dirty="0"/>
              <a:t>, try to use the site </a:t>
            </a:r>
            <a:r>
              <a:rPr lang="en-US" sz="3200" b="1" dirty="0">
                <a:solidFill>
                  <a:schemeClr val="accent1"/>
                </a:solidFill>
              </a:rPr>
              <a:t>using the keyboard</a:t>
            </a:r>
            <a:r>
              <a:rPr lang="en-US" sz="3200" dirty="0"/>
              <a:t>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D8CADD-684D-4D3E-95C9-02228BB6A78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C33268-3634-7157-B52F-309F70C858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WOLFcon 2023 - August 22-24, 2023</a:t>
            </a:r>
            <a:endParaRPr lang="en-US" dirty="0"/>
          </a:p>
        </p:txBody>
      </p:sp>
      <p:graphicFrame>
        <p:nvGraphicFramePr>
          <p:cNvPr id="6" name="Table 5" descr="Describes what keys are generally used for various website browsing" title="Common Keyboard Navigation Action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180786"/>
              </p:ext>
            </p:extLst>
          </p:nvPr>
        </p:nvGraphicFramePr>
        <p:xfrm>
          <a:off x="1021077" y="800100"/>
          <a:ext cx="9695046" cy="507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3642">
                  <a:extLst>
                    <a:ext uri="{9D8B030D-6E8A-4147-A177-3AD203B41FA5}">
                      <a16:colId xmlns:a16="http://schemas.microsoft.com/office/drawing/2014/main" val="2956259543"/>
                    </a:ext>
                  </a:extLst>
                </a:gridCol>
                <a:gridCol w="6871404">
                  <a:extLst>
                    <a:ext uri="{9D8B030D-6E8A-4147-A177-3AD203B41FA5}">
                      <a16:colId xmlns:a16="http://schemas.microsoft.com/office/drawing/2014/main" val="18123417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400" b="1" i="0" u="none" strike="noStrike" dirty="0">
                          <a:solidFill>
                            <a:schemeClr val="bg1"/>
                          </a:solidFill>
                          <a:effectLst/>
                          <a:latin typeface="Sherman Sans" pitchFamily="2" charset="0"/>
                        </a:rPr>
                        <a:t>Keyboard Key</a:t>
                      </a:r>
                    </a:p>
                  </a:txBody>
                  <a:tcPr marL="9525" marR="9525" marT="9525" marB="13716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400" b="0" i="0" u="none" strike="noStrike" dirty="0">
                          <a:solidFill>
                            <a:schemeClr val="bg1"/>
                          </a:solidFill>
                          <a:effectLst/>
                          <a:latin typeface="Sherman Sans" pitchFamily="2" charset="0"/>
                        </a:rPr>
                        <a:t>What It</a:t>
                      </a:r>
                      <a:r>
                        <a:rPr lang="en-US" sz="400" b="0" i="0" u="none" strike="noStrike" baseline="0" dirty="0">
                          <a:solidFill>
                            <a:schemeClr val="bg1"/>
                          </a:solidFill>
                          <a:effectLst/>
                          <a:latin typeface="Sherman Sans" pitchFamily="2" charset="0"/>
                        </a:rPr>
                        <a:t> Does</a:t>
                      </a:r>
                      <a:endParaRPr lang="en-US" sz="400" b="0" i="0" u="none" strike="noStrike" dirty="0">
                        <a:solidFill>
                          <a:schemeClr val="bg1"/>
                        </a:solidFill>
                        <a:effectLst/>
                        <a:latin typeface="Sherman Sans" pitchFamily="2" charset="0"/>
                      </a:endParaRPr>
                    </a:p>
                  </a:txBody>
                  <a:tcPr marL="9525" marR="9525" marT="9525" marB="13716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976553"/>
                  </a:ext>
                </a:extLst>
              </a:tr>
              <a:tr h="4101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Tab</a:t>
                      </a:r>
                      <a:endParaRPr lang="en-US" sz="2800" b="1" i="0" u="none" strike="noStrike" dirty="0">
                        <a:solidFill>
                          <a:schemeClr val="accent3"/>
                        </a:solidFill>
                        <a:effectLst/>
                        <a:latin typeface="Sherman Sans" pitchFamily="2" charset="0"/>
                      </a:endParaRPr>
                    </a:p>
                  </a:txBody>
                  <a:tcPr marL="9525" marR="9525" marT="9525" marB="1371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Move to next link, button, or form  field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Sherman Sans" pitchFamily="2" charset="0"/>
                      </a:endParaRPr>
                    </a:p>
                  </a:txBody>
                  <a:tcPr marL="9525" marR="9525" marT="9525" marB="1371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334567"/>
                  </a:ext>
                </a:extLst>
              </a:tr>
              <a:tr h="4101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Shift + Tab</a:t>
                      </a:r>
                      <a:endParaRPr lang="en-US" sz="2800" b="1" i="0" u="none" strike="noStrike" dirty="0">
                        <a:solidFill>
                          <a:schemeClr val="accent3"/>
                        </a:solidFill>
                        <a:effectLst/>
                        <a:latin typeface="Sherman Sans" pitchFamily="2" charset="0"/>
                      </a:endParaRPr>
                    </a:p>
                  </a:txBody>
                  <a:tcPr marL="9525" marR="9525" marT="9525" marB="1371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Move to previous link, button, etc.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Sherman Sans" pitchFamily="2" charset="0"/>
                      </a:endParaRPr>
                    </a:p>
                  </a:txBody>
                  <a:tcPr marL="9525" marR="9525" marT="9525" marB="1371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106051"/>
                  </a:ext>
                </a:extLst>
              </a:tr>
              <a:tr h="4101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Enter</a:t>
                      </a:r>
                      <a:endParaRPr lang="en-US" sz="2800" b="1" i="0" u="none" strike="noStrike" dirty="0">
                        <a:solidFill>
                          <a:schemeClr val="accent3"/>
                        </a:solidFill>
                        <a:effectLst/>
                        <a:latin typeface="Sherman Sans" pitchFamily="2" charset="0"/>
                      </a:endParaRPr>
                    </a:p>
                  </a:txBody>
                  <a:tcPr marL="9525" marR="9525" marT="9525" marB="1371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Trigger current link or button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Sherman Sans" pitchFamily="2" charset="0"/>
                      </a:endParaRPr>
                    </a:p>
                  </a:txBody>
                  <a:tcPr marL="9525" marR="9525" marT="9525" marB="1371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771273"/>
                  </a:ext>
                </a:extLst>
              </a:tr>
              <a:tr h="518144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Space</a:t>
                      </a:r>
                      <a:endParaRPr lang="en-US" sz="2800" b="1" i="0" u="none" strike="noStrike" dirty="0">
                        <a:solidFill>
                          <a:schemeClr val="accent3"/>
                        </a:solidFill>
                        <a:effectLst/>
                        <a:latin typeface="Sherman Sans" pitchFamily="2" charset="0"/>
                      </a:endParaRPr>
                    </a:p>
                  </a:txBody>
                  <a:tcPr marL="9525" marR="9525" marT="9525" marB="1371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Trigger interactive element (dropdown menus, buttons, checkboxes, etc.)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Sherman Sans" pitchFamily="2" charset="0"/>
                      </a:endParaRPr>
                    </a:p>
                  </a:txBody>
                  <a:tcPr marL="9525" marR="9525" marT="9525" marB="1371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31973"/>
                  </a:ext>
                </a:extLst>
              </a:tr>
              <a:tr h="4101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Up / Down</a:t>
                      </a:r>
                      <a:endParaRPr lang="en-US" sz="2800" b="1" i="0" u="none" strike="noStrike" dirty="0">
                        <a:solidFill>
                          <a:schemeClr val="accent3"/>
                        </a:solidFill>
                        <a:effectLst/>
                        <a:latin typeface="Sherman Sans" pitchFamily="2" charset="0"/>
                      </a:endParaRPr>
                    </a:p>
                  </a:txBody>
                  <a:tcPr marL="9525" marR="9525" marT="9525" marB="1371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Navigate menus, choose radio buttons, adjust number inputs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Sherman Sans" pitchFamily="2" charset="0"/>
                      </a:endParaRPr>
                    </a:p>
                  </a:txBody>
                  <a:tcPr marL="9525" marR="9525" marT="9525" marB="1371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949429"/>
                  </a:ext>
                </a:extLst>
              </a:tr>
              <a:tr h="4101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Right / Left</a:t>
                      </a:r>
                      <a:endParaRPr lang="en-US" sz="2800" b="1" i="0" u="none" strike="noStrike" dirty="0">
                        <a:solidFill>
                          <a:schemeClr val="accent3"/>
                        </a:solidFill>
                        <a:effectLst/>
                        <a:latin typeface="Sherman Sans" pitchFamily="2" charset="0"/>
                      </a:endParaRPr>
                    </a:p>
                  </a:txBody>
                  <a:tcPr marL="9525" marR="9525" marT="9525" marB="1371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Navigate menus, adjust sliders, etc.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Sherman Sans" pitchFamily="2" charset="0"/>
                      </a:endParaRPr>
                    </a:p>
                  </a:txBody>
                  <a:tcPr marL="9525" marR="9525" marT="9525" marB="1371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477363"/>
                  </a:ext>
                </a:extLst>
              </a:tr>
              <a:tr h="41015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b="1" u="none" strike="noStrike" dirty="0">
                          <a:solidFill>
                            <a:schemeClr val="accent3"/>
                          </a:solidFill>
                          <a:effectLst/>
                        </a:rPr>
                        <a:t>Escape</a:t>
                      </a:r>
                      <a:endParaRPr lang="en-US" sz="2800" b="1" i="0" u="none" strike="noStrike" dirty="0">
                        <a:solidFill>
                          <a:schemeClr val="accent3"/>
                        </a:solidFill>
                        <a:effectLst/>
                        <a:latin typeface="Sherman Sans" pitchFamily="2" charset="0"/>
                      </a:endParaRPr>
                    </a:p>
                  </a:txBody>
                  <a:tcPr marL="9525" marR="9525" marT="9525" marB="1371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800" u="none" strike="noStrike" dirty="0">
                          <a:effectLst/>
                        </a:rPr>
                        <a:t>Close menu or modal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Sherman Sans" pitchFamily="2" charset="0"/>
                      </a:endParaRPr>
                    </a:p>
                  </a:txBody>
                  <a:tcPr marL="9525" marR="9525" marT="9525" marB="13716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761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14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DE0014-7BE1-4AC1-9350-92E21F011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Evaluating keyboard accessibility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b="1" dirty="0">
                <a:solidFill>
                  <a:schemeClr val="accent1"/>
                </a:solidFill>
              </a:rPr>
              <a:t>Ask yourself</a:t>
            </a:r>
            <a:r>
              <a:rPr lang="en-US" sz="3200" dirty="0"/>
              <a:t>:</a:t>
            </a:r>
          </a:p>
          <a:p>
            <a:pPr marL="0" indent="0">
              <a:spcBef>
                <a:spcPts val="1200"/>
              </a:spcBef>
              <a:buNone/>
              <a:tabLst>
                <a:tab pos="465138" algn="l"/>
              </a:tabLst>
            </a:pPr>
            <a:r>
              <a:rPr lang="en-US" dirty="0"/>
              <a:t>	Is it the </a:t>
            </a:r>
            <a:r>
              <a:rPr lang="en-US" b="1" dirty="0">
                <a:solidFill>
                  <a:schemeClr val="accent1"/>
                </a:solidFill>
              </a:rPr>
              <a:t>same experience</a:t>
            </a:r>
            <a:r>
              <a:rPr lang="en-US" dirty="0"/>
              <a:t> as using a mouse?</a:t>
            </a:r>
          </a:p>
          <a:p>
            <a:pPr marL="0" indent="0">
              <a:spcBef>
                <a:spcPts val="1200"/>
              </a:spcBef>
              <a:buNone/>
              <a:tabLst>
                <a:tab pos="457200" algn="l"/>
              </a:tabLst>
            </a:pPr>
            <a:r>
              <a:rPr lang="en-US" dirty="0"/>
              <a:t>	Can you </a:t>
            </a:r>
            <a:r>
              <a:rPr lang="en-US" b="1" dirty="0">
                <a:solidFill>
                  <a:schemeClr val="accent1"/>
                </a:solidFill>
              </a:rPr>
              <a:t>navigate to everything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on the page?</a:t>
            </a:r>
          </a:p>
          <a:p>
            <a:pPr marL="0" indent="0">
              <a:spcBef>
                <a:spcPts val="1200"/>
              </a:spcBef>
              <a:buNone/>
              <a:tabLst>
                <a:tab pos="457200" algn="l"/>
              </a:tabLst>
            </a:pPr>
            <a:r>
              <a:rPr lang="en-US" dirty="0"/>
              <a:t>	Can you </a:t>
            </a:r>
            <a:r>
              <a:rPr lang="en-US" b="1" dirty="0">
                <a:solidFill>
                  <a:schemeClr val="accent1"/>
                </a:solidFill>
              </a:rPr>
              <a:t>manipulate everything</a:t>
            </a:r>
            <a:r>
              <a:rPr lang="en-US" dirty="0"/>
              <a:t>?</a:t>
            </a:r>
          </a:p>
          <a:p>
            <a:pPr marL="0" indent="0">
              <a:spcBef>
                <a:spcPts val="1200"/>
              </a:spcBef>
              <a:buNone/>
              <a:tabLst>
                <a:tab pos="457200" algn="l"/>
              </a:tabLst>
            </a:pPr>
            <a:r>
              <a:rPr lang="en-US" dirty="0"/>
              <a:t>	Do you always </a:t>
            </a:r>
            <a:r>
              <a:rPr lang="en-US" b="1" dirty="0">
                <a:solidFill>
                  <a:schemeClr val="accent1"/>
                </a:solidFill>
              </a:rPr>
              <a:t>know where you are</a:t>
            </a:r>
            <a:r>
              <a:rPr lang="en-US" dirty="0"/>
              <a:t>?</a:t>
            </a:r>
          </a:p>
          <a:p>
            <a:pPr marL="0" indent="0">
              <a:spcBef>
                <a:spcPts val="1200"/>
              </a:spcBef>
              <a:buNone/>
              <a:tabLst>
                <a:tab pos="457200" algn="l"/>
              </a:tabLst>
            </a:pPr>
            <a:r>
              <a:rPr lang="en-US" dirty="0"/>
              <a:t>	Any </a:t>
            </a:r>
            <a:r>
              <a:rPr lang="en-US" b="1" dirty="0">
                <a:solidFill>
                  <a:schemeClr val="accent1"/>
                </a:solidFill>
              </a:rPr>
              <a:t>hidden elements </a:t>
            </a:r>
            <a:r>
              <a:rPr lang="en-US" dirty="0"/>
              <a:t>you can tab to? </a:t>
            </a:r>
          </a:p>
          <a:p>
            <a:pPr marL="0" indent="0">
              <a:spcBef>
                <a:spcPts val="1200"/>
              </a:spcBef>
              <a:buNone/>
              <a:tabLst>
                <a:tab pos="457200" algn="l"/>
              </a:tabLst>
            </a:pPr>
            <a:r>
              <a:rPr lang="en-US" dirty="0"/>
              <a:t>	Can you </a:t>
            </a:r>
            <a:r>
              <a:rPr lang="en-US" b="1" dirty="0">
                <a:solidFill>
                  <a:schemeClr val="accent1"/>
                </a:solidFill>
              </a:rPr>
              <a:t>see</a:t>
            </a:r>
            <a:r>
              <a:rPr lang="en-US" b="1" dirty="0"/>
              <a:t> </a:t>
            </a:r>
            <a:r>
              <a:rPr lang="en-US" dirty="0"/>
              <a:t>those hidden elements?</a:t>
            </a:r>
          </a:p>
          <a:p>
            <a:pPr marL="0" indent="0">
              <a:spcBef>
                <a:spcPts val="1200"/>
              </a:spcBef>
              <a:buNone/>
              <a:tabLst>
                <a:tab pos="457200" algn="l"/>
              </a:tabLst>
            </a:pPr>
            <a:r>
              <a:rPr lang="en-US" dirty="0"/>
              <a:t>	Is the </a:t>
            </a:r>
            <a:r>
              <a:rPr lang="en-US" b="1" dirty="0">
                <a:solidFill>
                  <a:schemeClr val="accent1"/>
                </a:solidFill>
              </a:rPr>
              <a:t>pattern of navigation </a:t>
            </a:r>
            <a:r>
              <a:rPr lang="en-US" dirty="0"/>
              <a:t>smooth or chaotic?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D8CADD-684D-4D3E-95C9-02228BB6A78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C995E3-C715-312E-85E7-39E35A98B5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WOLFcon 2023 - August 22-24,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4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>
            <a:extLst>
              <a:ext uri="{FF2B5EF4-FFF2-40B4-BE49-F238E27FC236}">
                <a16:creationId xmlns:a16="http://schemas.microsoft.com/office/drawing/2014/main" id="{ECB22753-5CCE-42C2-BDE5-082D6FF20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simple statement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This is </a:t>
            </a:r>
            <a:r>
              <a:rPr lang="en-US" sz="4000" b="1" dirty="0">
                <a:solidFill>
                  <a:schemeClr val="accent1"/>
                </a:solidFill>
              </a:rPr>
              <a:t>keyboard accessibility</a:t>
            </a:r>
            <a:r>
              <a:rPr lang="en-US" sz="4000" dirty="0"/>
              <a:t>.</a:t>
            </a:r>
            <a:endParaRPr lang="en-US" sz="4000" b="1" dirty="0">
              <a:solidFill>
                <a:schemeClr val="accent4"/>
              </a:solidFill>
            </a:endParaRPr>
          </a:p>
          <a:p>
            <a:endParaRPr lang="en-US" sz="4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D8CADD-684D-4D3E-95C9-02228BB6A78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605DEC6-DBF2-2B50-C162-869BE7F4A1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WOLFcon 2023 - August 22-24,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Why Keyboard Accessibility Matters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-22860"/>
            <a:ext cx="12024360" cy="6286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When we think about web accessibility, we tend to focus on blind and low-vision users.</a:t>
            </a:r>
          </a:p>
          <a:p>
            <a:pPr marL="0" indent="0">
              <a:buNone/>
            </a:pPr>
            <a:r>
              <a:rPr lang="en-US" dirty="0"/>
              <a:t>Physical impairments that impact mobility (fine and gross motor control) are more common: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en-US" dirty="0"/>
              <a:t>	Arthritis, Paralysis, Multiple Sclerosis, Lupus, ALS, Cerebral Palsy, Muscular Dystrophy, etc.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2B4BC8-503F-409A-B155-F107CE35F3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DBF537-4350-4FB3-A9FF-1B0224918CDB}" type="slidenum">
              <a:rPr lang="en-US" smtClean="0"/>
              <a:t>9</a:t>
            </a:fld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0C59E9-79D0-9F52-4F00-B84CAD6B7C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WOLFcon 2023 - August 22-24, 2023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398" y="4075089"/>
            <a:ext cx="35629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accent1"/>
                </a:solidFill>
              </a:rPr>
              <a:t>Prevalence of Types of Disabilities Ages 18-64 in the US (2013)</a:t>
            </a:r>
          </a:p>
        </p:txBody>
      </p:sp>
      <p:graphicFrame>
        <p:nvGraphicFramePr>
          <p:cNvPr id="10" name="Chart 9" descr="Prevalence of Types of Disabilities (ages 18-64) in the United States (2013)"/>
          <p:cNvGraphicFramePr/>
          <p:nvPr>
            <p:extLst>
              <p:ext uri="{D42A27DB-BD31-4B8C-83A1-F6EECF244321}">
                <p14:modId xmlns:p14="http://schemas.microsoft.com/office/powerpoint/2010/main" val="2069498258"/>
              </p:ext>
            </p:extLst>
          </p:nvPr>
        </p:nvGraphicFramePr>
        <p:xfrm>
          <a:off x="5021262" y="3813690"/>
          <a:ext cx="5721745" cy="2062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 10"/>
          <p:cNvSpPr/>
          <p:nvPr/>
        </p:nvSpPr>
        <p:spPr>
          <a:xfrm>
            <a:off x="4477355" y="5858285"/>
            <a:ext cx="3866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hlinkClick r:id="rId3"/>
              </a:rPr>
              <a:t>http://disabilitycompendium.org/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097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Graphic spid="10" grpId="0">
        <p:bldAsOne/>
      </p:bldGraphic>
      <p:bldP spid="11" grpId="0"/>
    </p:bldLst>
  </p:timing>
</p:sld>
</file>

<file path=ppt/theme/theme1.xml><?xml version="1.0" encoding="utf-8"?>
<a:theme xmlns:a="http://schemas.openxmlformats.org/drawingml/2006/main" name="deibel-keyboard-accessibility">
  <a:themeElements>
    <a:clrScheme name="PCOM">
      <a:dk1>
        <a:sysClr val="windowText" lastClr="000000"/>
      </a:dk1>
      <a:lt1>
        <a:sysClr val="window" lastClr="FFFFFF"/>
      </a:lt1>
      <a:dk2>
        <a:srgbClr val="666666"/>
      </a:dk2>
      <a:lt2>
        <a:srgbClr val="ECF6F5"/>
      </a:lt2>
      <a:accent1>
        <a:srgbClr val="A10939"/>
      </a:accent1>
      <a:accent2>
        <a:srgbClr val="FA2C37"/>
      </a:accent2>
      <a:accent3>
        <a:srgbClr val="00448D"/>
      </a:accent3>
      <a:accent4>
        <a:srgbClr val="FCAF16"/>
      </a:accent4>
      <a:accent5>
        <a:srgbClr val="1A1F39"/>
      </a:accent5>
      <a:accent6>
        <a:srgbClr val="00E3E0"/>
      </a:accent6>
      <a:hlink>
        <a:srgbClr val="0000FF"/>
      </a:hlink>
      <a:folHlink>
        <a:srgbClr val="0000FF"/>
      </a:folHlink>
    </a:clrScheme>
    <a:fontScheme name="Franklin Gothic Book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25425" algn="l">
          <a:buClr>
            <a:schemeClr val="accent4"/>
          </a:buClr>
          <a:buFont typeface="Wingdings" panose="05000000000000000000" pitchFamily="2" charset="2"/>
          <a:buChar char="§"/>
          <a:defRPr sz="24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deibel-keyboard-accessibility">
  <a:themeElements>
    <a:clrScheme name="PCOM">
      <a:dk1>
        <a:sysClr val="windowText" lastClr="000000"/>
      </a:dk1>
      <a:lt1>
        <a:sysClr val="window" lastClr="FFFFFF"/>
      </a:lt1>
      <a:dk2>
        <a:srgbClr val="666666"/>
      </a:dk2>
      <a:lt2>
        <a:srgbClr val="ECF6F5"/>
      </a:lt2>
      <a:accent1>
        <a:srgbClr val="A10939"/>
      </a:accent1>
      <a:accent2>
        <a:srgbClr val="FA2C37"/>
      </a:accent2>
      <a:accent3>
        <a:srgbClr val="00448D"/>
      </a:accent3>
      <a:accent4>
        <a:srgbClr val="FCAF16"/>
      </a:accent4>
      <a:accent5>
        <a:srgbClr val="1A1F39"/>
      </a:accent5>
      <a:accent6>
        <a:srgbClr val="00E3E0"/>
      </a:accent6>
      <a:hlink>
        <a:srgbClr val="0000FF"/>
      </a:hlink>
      <a:folHlink>
        <a:srgbClr val="0000FF"/>
      </a:folHlink>
    </a:clrScheme>
    <a:fontScheme name="Franklin Gothic Book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25425" algn="l">
          <a:buClr>
            <a:schemeClr val="accent4"/>
          </a:buClr>
          <a:buFont typeface="Wingdings" panose="05000000000000000000" pitchFamily="2" charset="2"/>
          <a:buChar char="§"/>
          <a:defRPr sz="24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668</Words>
  <Application>Microsoft Office PowerPoint</Application>
  <PresentationFormat>Widescreen</PresentationFormat>
  <Paragraphs>95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Franklin Gothic Book</vt:lpstr>
      <vt:lpstr>Sherman Sans</vt:lpstr>
      <vt:lpstr>Wingdings</vt:lpstr>
      <vt:lpstr>deibel-keyboard-accessibility</vt:lpstr>
      <vt:lpstr>1_deibel-keyboard-accessibility</vt:lpstr>
      <vt:lpstr>Accessibility Testing for All</vt:lpstr>
      <vt:lpstr>Testing Accessibility: Yourself (1/2)</vt:lpstr>
      <vt:lpstr>Testing Accessibility: Yourself (2/2)</vt:lpstr>
      <vt:lpstr>A mouse but then a cat appears…</vt:lpstr>
      <vt:lpstr>The cat chases the mouse</vt:lpstr>
      <vt:lpstr>How to test keyboard accessibility</vt:lpstr>
      <vt:lpstr>Evaluating keyboard accessibility</vt:lpstr>
      <vt:lpstr>A simple statement</vt:lpstr>
      <vt:lpstr>Why Keyboard Accessibility Matters</vt:lpstr>
      <vt:lpstr>More Benefits of Keyboard Accessibility</vt:lpstr>
      <vt:lpstr>So remember...</vt:lpstr>
      <vt:lpstr>Web Accessibility Training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Testing for All</dc:title>
  <dc:creator>Katherine Deibel</dc:creator>
  <cp:lastModifiedBy>Katherine Deibel</cp:lastModifiedBy>
  <cp:revision>6</cp:revision>
  <dcterms:created xsi:type="dcterms:W3CDTF">2023-08-24T15:43:23Z</dcterms:created>
  <dcterms:modified xsi:type="dcterms:W3CDTF">2023-08-24T16:30:15Z</dcterms:modified>
</cp:coreProperties>
</file>