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310" r:id="rId10"/>
    <p:sldId id="264" r:id="rId11"/>
    <p:sldId id="271" r:id="rId12"/>
    <p:sldId id="276" r:id="rId13"/>
    <p:sldId id="311" r:id="rId14"/>
    <p:sldId id="277" r:id="rId15"/>
    <p:sldId id="312" r:id="rId16"/>
    <p:sldId id="284" r:id="rId17"/>
    <p:sldId id="313" r:id="rId18"/>
    <p:sldId id="314" r:id="rId19"/>
    <p:sldId id="286" r:id="rId20"/>
    <p:sldId id="287" r:id="rId21"/>
    <p:sldId id="288" r:id="rId22"/>
    <p:sldId id="315" r:id="rId23"/>
    <p:sldId id="293" r:id="rId24"/>
    <p:sldId id="296" r:id="rId25"/>
    <p:sldId id="297" r:id="rId26"/>
    <p:sldId id="308" r:id="rId27"/>
    <p:sldId id="298" r:id="rId28"/>
    <p:sldId id="299" r:id="rId29"/>
    <p:sldId id="300" r:id="rId30"/>
    <p:sldId id="309" r:id="rId31"/>
    <p:sldId id="301" r:id="rId32"/>
    <p:sldId id="302" r:id="rId33"/>
    <p:sldId id="303" r:id="rId34"/>
    <p:sldId id="316" r:id="rId35"/>
    <p:sldId id="317" r:id="rId36"/>
    <p:sldId id="318" r:id="rId37"/>
    <p:sldId id="319" r:id="rId38"/>
    <p:sldId id="320" r:id="rId39"/>
    <p:sldId id="321" r:id="rId40"/>
    <p:sldId id="322" r:id="rId41"/>
    <p:sldId id="305" r:id="rId42"/>
    <p:sldId id="306" r:id="rId43"/>
    <p:sldId id="304" r:id="rId44"/>
    <p:sldId id="30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p:cViewPr varScale="1">
        <p:scale>
          <a:sx n="106" d="100"/>
          <a:sy n="106" d="100"/>
        </p:scale>
        <p:origin x="16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46BDE-06AD-43CA-974B-40092C5A553E}" type="datetimeFigureOut">
              <a:rPr lang="en-US" smtClean="0"/>
              <a:pPr/>
              <a:t>8/24/2023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84373-595C-4FBF-B643-46B894563BA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ocalhost:8080/serve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784373-595C-4FBF-B643-46B894563BAD}"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784373-595C-4FBF-B643-46B894563BAD}" type="slidenum">
              <a:rPr lang="en-US" smtClean="0"/>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&lt;</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VirtualHost</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*:80&gt;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ServerName</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dspace76.healthnet.org.np</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#automatic redirection from http to https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Redirect / https://dspace76.healthnet.org.np</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&lt;/</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VirtualHost</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&gt;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&lt;</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VirtualHost</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*:443&gt;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ServerName</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dspace76.healthnet.org.np</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LogLevel</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warn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ErrorLog</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${APACHE_LOG_DIR}/dspace76.healthnet.org.np.error.log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CustomLog</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${APACHE_LOG_DIR}/dspace76.healthnet.org.np.access.log combined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ProxyRequests</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SSLEngine</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SSLProxyEngine</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#check and insert here the correct paths to your domain certs: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#If you used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Certbot</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to install certs, the certs paths are shown here: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SSLCertificateFile</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etc</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letsencrypt</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/live/dspace76.healthnet.org.np/</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fullchain.pem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SSLCertificateKeyFile</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etc</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letsencrypt</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/live/dspace76.healthnet.org.np/</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privkey.pem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SSLCertificateChainFile</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etc</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letsencrypt</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/live/dspace76.healthnet.org.np/</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chain.pem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SSLCompression</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off</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SSLProtocol</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all -SSLv3 -TLSv1 -TLSv1.1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SSLHonorCipherOrder</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off</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SSLSessionTickets</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off</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ProxyPreserveHost</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RequestHeader</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set X-Forwarded-Proto https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&lt;Proxy *&gt;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AddDefaultCharset</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Off</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Require all granted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&lt;/Proxy&gt;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PROXY for backend. Keep only localhost here! not insert your domain name!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ProxyPass</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/server http://localhost:8080/server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ProxyPassReverse</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/server </a:t>
            </a:r>
            <a:r>
              <a:rPr lang="en-US" sz="1200" u="sng" kern="100"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http://localhost:8080/server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 PROXY for frontend. Keep only localhost here! not insert your domain name!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ProxyPass</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 http://localhost:4000/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ProxyPassReverse</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 / http://localhost:4000/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&lt;/</a:t>
            </a:r>
            <a:r>
              <a:rPr lang="en-US" sz="1200" kern="100" dirty="0" err="1">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VirtualHost</a:t>
            </a:r>
            <a:r>
              <a:rPr lang="en-US" sz="1200" kern="100" dirty="0">
                <a:solidFill>
                  <a:srgbClr val="656565"/>
                </a:solidFill>
                <a:effectLst/>
                <a:latin typeface="Open Sans" panose="020B0606030504020204" pitchFamily="34" charset="0"/>
                <a:ea typeface="Calibri" panose="020F0502020204030204" pitchFamily="34" charset="0"/>
                <a:cs typeface="Times New Roman" panose="02020603050405020304" pitchFamily="18" charset="0"/>
              </a:rPr>
              <a:t>&gt;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3784373-595C-4FBF-B643-46B894563BAD}" type="slidenum">
              <a:rPr lang="en-US" smtClean="0"/>
              <a:pPr/>
              <a:t>37</a:t>
            </a:fld>
            <a:endParaRPr lang="en-US" dirty="0"/>
          </a:p>
        </p:txBody>
      </p:sp>
    </p:spTree>
    <p:extLst>
      <p:ext uri="{BB962C8B-B14F-4D97-AF65-F5344CB8AC3E}">
        <p14:creationId xmlns:p14="http://schemas.microsoft.com/office/powerpoint/2010/main" val="1399382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A7B955E-570A-4160-AF06-81D06873D4F5}" type="datetime1">
              <a:rPr lang="en-US" smtClean="0"/>
              <a:pPr/>
              <a:t>8/24/2023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6059F0E-BBE4-4264-9E30-0EF38533A0A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A0E250-AF8D-4BEA-B935-4A37478A7D97}" type="datetime1">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9F0E-BBE4-4264-9E30-0EF38533A0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844D99-C609-4E6E-B1DE-8DD9C29E7591}" type="datetime1">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9F0E-BBE4-4264-9E30-0EF38533A0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09E3C3-D439-4AD3-BE36-2C3BB14668E4}" type="datetime1">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9F0E-BBE4-4264-9E30-0EF38533A0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BBB7283-FE4A-412F-94EC-C954A8B74BFF}" type="datetime1">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59F0E-BBE4-4264-9E30-0EF38533A0A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5C3ABAA-1135-4884-9856-FCF6912875C2}" type="datetime1">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59F0E-BBE4-4264-9E30-0EF38533A0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A75BFDD-3DEB-46B8-874A-841A9EA4F953}" type="datetime1">
              <a:rPr lang="en-US" smtClean="0"/>
              <a:pPr/>
              <a:t>8/24/2023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059F0E-BBE4-4264-9E30-0EF38533A0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B128DC6-461D-4D28-A63F-2B41DFB17B6A}" type="datetime1">
              <a:rPr lang="en-US" smtClean="0"/>
              <a:pPr/>
              <a:t>8/24/2023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059F0E-BBE4-4264-9E30-0EF38533A0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EC9A6-B43E-41C4-BA40-E3B78B4FBC31}" type="datetime1">
              <a:rPr lang="en-US" smtClean="0"/>
              <a:pPr/>
              <a:t>8/24/2023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40CA0F5-A513-41A2-A4BA-B25A67179727}" type="datetime1">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59F0E-BBE4-4264-9E30-0EF38533A0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7AB25BD-3A36-4821-B7BC-04626A66242F}" type="datetime1">
              <a:rPr lang="en-US" smtClean="0"/>
              <a:pPr/>
              <a:t>8/24/2023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6059F0E-BBE4-4264-9E30-0EF38533A0A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23C094-3399-4628-B1D8-1B65597952F6}" type="datetime1">
              <a:rPr lang="en-US" smtClean="0"/>
              <a:pPr/>
              <a:t>8/24/2023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059F0E-BBE4-4264-9E30-0EF38533A0A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ydomain.com/" TargetMode="External"/><Relationship Id="rId2" Type="http://schemas.openxmlformats.org/officeDocument/2006/relationships/hyperlink" Target="mailto:admin@mydomai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vufind.healthnet.org.np/" TargetMode="External"/><Relationship Id="rId2" Type="http://schemas.openxmlformats.org/officeDocument/2006/relationships/hyperlink" Target="mailto:pradhmohan@gmail.com" TargetMode="External"/><Relationship Id="rId1" Type="http://schemas.openxmlformats.org/officeDocument/2006/relationships/slideLayout" Target="../slideLayouts/slideLayout2.xml"/><Relationship Id="rId4" Type="http://schemas.openxmlformats.org/officeDocument/2006/relationships/hyperlink" Target="http://www.vufind.healthnet.org.np/"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mailto:pradhmohan@gmail.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2438400"/>
          </a:xfrm>
        </p:spPr>
        <p:txBody>
          <a:bodyPr>
            <a:normAutofit fontScale="90000"/>
          </a:bodyPr>
          <a:lstStyle/>
          <a:p>
            <a:br>
              <a:rPr lang="en-US" b="1" dirty="0"/>
            </a:br>
            <a:br>
              <a:rPr lang="en-US" dirty="0"/>
            </a:br>
            <a:br>
              <a:rPr lang="en-US" dirty="0"/>
            </a:br>
            <a:br>
              <a:rPr lang="en-US" dirty="0"/>
            </a:br>
            <a:r>
              <a:rPr lang="en-US" sz="4000" b="1" dirty="0"/>
              <a:t>SSL (Secure Sockets Layer) for Library Software with Reference to Free SSL Certificate</a:t>
            </a:r>
            <a:br>
              <a:rPr lang="en-US" sz="4000" dirty="0"/>
            </a:br>
            <a:endParaRPr lang="en-US" dirty="0"/>
          </a:p>
        </p:txBody>
      </p:sp>
      <p:sp>
        <p:nvSpPr>
          <p:cNvPr id="3" name="Subtitle 2"/>
          <p:cNvSpPr>
            <a:spLocks noGrp="1"/>
          </p:cNvSpPr>
          <p:nvPr>
            <p:ph type="subTitle" idx="1"/>
          </p:nvPr>
        </p:nvSpPr>
        <p:spPr>
          <a:xfrm>
            <a:off x="2020824" y="2800350"/>
            <a:ext cx="4876800" cy="1257299"/>
          </a:xfrm>
        </p:spPr>
        <p:txBody>
          <a:bodyPr>
            <a:normAutofit/>
          </a:bodyPr>
          <a:lstStyle/>
          <a:p>
            <a:pPr algn="ctr"/>
            <a:r>
              <a:rPr lang="en-US" sz="1600" dirty="0"/>
              <a:t>Mohan Raj Pradhan</a:t>
            </a:r>
          </a:p>
          <a:p>
            <a:pPr algn="ctr"/>
            <a:r>
              <a:rPr lang="en-US" sz="1600" dirty="0"/>
              <a:t>Chairman, HealthNet Nepal</a:t>
            </a:r>
          </a:p>
          <a:p>
            <a:pPr algn="ctr"/>
            <a:r>
              <a:rPr lang="en-US" sz="1600" dirty="0"/>
              <a:t>and Secretary </a:t>
            </a:r>
            <a:r>
              <a:rPr lang="en-US" sz="1600" dirty="0" err="1"/>
              <a:t>VuFind</a:t>
            </a:r>
            <a:r>
              <a:rPr lang="en-US" sz="1600" dirty="0"/>
              <a:t> Software</a:t>
            </a:r>
          </a:p>
        </p:txBody>
      </p:sp>
      <p:sp>
        <p:nvSpPr>
          <p:cNvPr id="4" name="Subtitle 2">
            <a:extLst>
              <a:ext uri="{FF2B5EF4-FFF2-40B4-BE49-F238E27FC236}">
                <a16:creationId xmlns:a16="http://schemas.microsoft.com/office/drawing/2014/main" id="{88A911EF-22A6-AE38-979F-2DA5AF45F0A4}"/>
              </a:ext>
            </a:extLst>
          </p:cNvPr>
          <p:cNvSpPr txBox="1">
            <a:spLocks/>
          </p:cNvSpPr>
          <p:nvPr/>
        </p:nvSpPr>
        <p:spPr>
          <a:xfrm>
            <a:off x="2020824" y="4343400"/>
            <a:ext cx="4876800" cy="1257299"/>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US" sz="1600" dirty="0" err="1"/>
              <a:t>M.Jayakananthan</a:t>
            </a:r>
            <a:endParaRPr lang="en-US" sz="1600" dirty="0"/>
          </a:p>
          <a:p>
            <a:pPr algn="ctr"/>
            <a:r>
              <a:rPr lang="en-US" sz="1600" dirty="0"/>
              <a:t>Research Data Librarian</a:t>
            </a:r>
          </a:p>
          <a:p>
            <a:pPr algn="ctr"/>
            <a:r>
              <a:rPr lang="en-US" sz="1600" dirty="0"/>
              <a:t>International Water Management Institute</a:t>
            </a:r>
          </a:p>
          <a:p>
            <a:pPr algn="ctr"/>
            <a:r>
              <a:rPr lang="en-US" sz="1600" dirty="0"/>
              <a:t>CGIAR Centre, Sri Lanka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and methods</a:t>
            </a:r>
          </a:p>
        </p:txBody>
      </p:sp>
      <p:sp>
        <p:nvSpPr>
          <p:cNvPr id="3" name="Content Placeholder 2"/>
          <p:cNvSpPr>
            <a:spLocks noGrp="1"/>
          </p:cNvSpPr>
          <p:nvPr>
            <p:ph idx="1"/>
          </p:nvPr>
        </p:nvSpPr>
        <p:spPr/>
        <p:txBody>
          <a:bodyPr>
            <a:normAutofit lnSpcReduction="10000"/>
          </a:bodyPr>
          <a:lstStyle/>
          <a:p>
            <a:r>
              <a:rPr lang="en-US" b="1" dirty="0"/>
              <a:t>Self-Signed Certificate for Apache2</a:t>
            </a:r>
            <a:endParaRPr lang="en-US" dirty="0"/>
          </a:p>
          <a:p>
            <a:r>
              <a:rPr lang="en-US" dirty="0"/>
              <a:t>As a prerequisite, a non-root user configured with </a:t>
            </a:r>
            <a:r>
              <a:rPr lang="en-US" dirty="0" err="1"/>
              <a:t>sudo</a:t>
            </a:r>
            <a:r>
              <a:rPr lang="en-US" dirty="0"/>
              <a:t> privileges and apache web server are needed. </a:t>
            </a:r>
          </a:p>
          <a:p>
            <a:endParaRPr lang="en-US" sz="2800" dirty="0"/>
          </a:p>
          <a:p>
            <a:r>
              <a:rPr lang="en-US" sz="2800" dirty="0"/>
              <a:t>In this presentation, we are focusing on   certificate authority signed free SSL with reference to Let’s encrypt.</a:t>
            </a:r>
          </a:p>
          <a:p>
            <a:r>
              <a:rPr lang="en-US" sz="2800" dirty="0"/>
              <a:t>The procedures for creating free SSL certificates for the following software will be presented:</a:t>
            </a:r>
          </a:p>
          <a:p>
            <a:pPr lvl="1"/>
            <a:r>
              <a:rPr lang="en-US" dirty="0"/>
              <a:t>Koha ILS, DSpace, </a:t>
            </a:r>
            <a:r>
              <a:rPr lang="en-US" dirty="0" err="1"/>
              <a:t>VuFind</a:t>
            </a:r>
            <a:r>
              <a:rPr lang="en-US" dirty="0"/>
              <a:t> and  WordPress.</a:t>
            </a:r>
            <a:endParaRPr lang="en-US" sz="2800"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r>
              <a:rPr lang="en-US" b="1" dirty="0"/>
              <a:t>Step 1 — Configuring Apache to Use SSL</a:t>
            </a:r>
          </a:p>
          <a:p>
            <a:pPr>
              <a:buNone/>
            </a:pPr>
            <a:endParaRPr lang="en-US" b="1" dirty="0"/>
          </a:p>
          <a:p>
            <a:r>
              <a:rPr lang="en-US" dirty="0"/>
              <a:t>The key and certificate files are saved under the /</a:t>
            </a:r>
            <a:r>
              <a:rPr lang="en-US" dirty="0" err="1"/>
              <a:t>etc</a:t>
            </a:r>
            <a:r>
              <a:rPr lang="en-US" dirty="0"/>
              <a:t>/</a:t>
            </a:r>
            <a:r>
              <a:rPr lang="en-US" dirty="0" err="1"/>
              <a:t>letsencrypt</a:t>
            </a:r>
            <a:r>
              <a:rPr lang="en-US" dirty="0"/>
              <a:t> directory. Apache configuration has to be modified to take advantage of these.</a:t>
            </a:r>
          </a:p>
          <a:p>
            <a:r>
              <a:rPr lang="en-US" dirty="0"/>
              <a:t>The adjustment to the configuration file is made as follows:</a:t>
            </a:r>
          </a:p>
          <a:p>
            <a:pPr lvl="1"/>
            <a:r>
              <a:rPr lang="en-US" dirty="0"/>
              <a:t>Creating a configuration snippet to specify strong default SSL settings.</a:t>
            </a:r>
          </a:p>
          <a:p>
            <a:pPr lvl="1"/>
            <a:r>
              <a:rPr lang="en-US" dirty="0"/>
              <a:t>Modify the included SSL Apache Virtual Host file to point to the generated SSL certificates.</a:t>
            </a:r>
          </a:p>
        </p:txBody>
      </p:sp>
      <p:sp>
        <p:nvSpPr>
          <p:cNvPr id="4" name="Slide Number Placeholder 3"/>
          <p:cNvSpPr>
            <a:spLocks noGrp="1"/>
          </p:cNvSpPr>
          <p:nvPr>
            <p:ph type="sldNum" sz="quarter" idx="12"/>
          </p:nvPr>
        </p:nvSpPr>
        <p:spPr/>
        <p:txBody>
          <a:bodyPr/>
          <a:lstStyle/>
          <a:p>
            <a:fld id="{26059F0E-BBE4-4264-9E30-0EF38533A0A1}"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648200"/>
          </a:xfrm>
        </p:spPr>
        <p:txBody>
          <a:bodyPr>
            <a:normAutofit fontScale="92500" lnSpcReduction="10000"/>
          </a:bodyPr>
          <a:lstStyle/>
          <a:p>
            <a:pPr>
              <a:buNone/>
            </a:pPr>
            <a:r>
              <a:rPr lang="en-US" b="1" dirty="0"/>
              <a:t>Step 2 — Enabling the Changes in Apache</a:t>
            </a:r>
          </a:p>
          <a:p>
            <a:pPr>
              <a:buNone/>
            </a:pPr>
            <a:endParaRPr lang="en-US" b="1" dirty="0"/>
          </a:p>
          <a:p>
            <a:endParaRPr lang="en-US" dirty="0"/>
          </a:p>
          <a:p>
            <a:r>
              <a:rPr lang="en-US" dirty="0"/>
              <a:t>Instance name has to be created in /</a:t>
            </a:r>
            <a:r>
              <a:rPr lang="en-US" dirty="0" err="1"/>
              <a:t>etc</a:t>
            </a:r>
            <a:r>
              <a:rPr lang="en-US" dirty="0"/>
              <a:t>/apache2/sites-available&lt;instance-name&gt;.</a:t>
            </a:r>
          </a:p>
          <a:p>
            <a:r>
              <a:rPr lang="en-US" dirty="0"/>
              <a:t> In some software package, it is automatically created while installing the software such as Koha ILS, </a:t>
            </a:r>
            <a:r>
              <a:rPr lang="en-US" dirty="0" err="1"/>
              <a:t>Dspace</a:t>
            </a:r>
            <a:r>
              <a:rPr lang="en-US" dirty="0"/>
              <a:t>, and WordPress. </a:t>
            </a:r>
          </a:p>
          <a:p>
            <a:r>
              <a:rPr lang="en-US" dirty="0"/>
              <a:t>If the instance name file is not being created at the time of installation. It has to be created manually with the command:</a:t>
            </a:r>
          </a:p>
          <a:p>
            <a:r>
              <a:rPr lang="en-US" dirty="0" err="1"/>
              <a:t>sudo</a:t>
            </a:r>
            <a:r>
              <a:rPr lang="en-US" dirty="0"/>
              <a:t> </a:t>
            </a:r>
            <a:r>
              <a:rPr lang="en-US" dirty="0" err="1"/>
              <a:t>nano</a:t>
            </a:r>
            <a:r>
              <a:rPr lang="en-US" dirty="0"/>
              <a:t> /</a:t>
            </a:r>
            <a:r>
              <a:rPr lang="en-US" dirty="0" err="1"/>
              <a:t>etc</a:t>
            </a:r>
            <a:r>
              <a:rPr lang="en-US" dirty="0"/>
              <a:t>/apache2/sites-available/&lt;instance-name&gt;</a:t>
            </a:r>
          </a:p>
          <a:p>
            <a:pPr marL="0" indent="0">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Commands to be run to enable the new </a:t>
            </a:r>
            <a:r>
              <a:rPr lang="en-US" dirty="0" err="1"/>
              <a:t>virtualhost</a:t>
            </a:r>
            <a:r>
              <a:rPr lang="en-US" dirty="0"/>
              <a:t> </a:t>
            </a:r>
          </a:p>
        </p:txBody>
      </p:sp>
      <p:sp>
        <p:nvSpPr>
          <p:cNvPr id="3" name="Content Placeholder 2"/>
          <p:cNvSpPr>
            <a:spLocks noGrp="1"/>
          </p:cNvSpPr>
          <p:nvPr>
            <p:ph idx="1"/>
          </p:nvPr>
        </p:nvSpPr>
        <p:spPr/>
        <p:txBody>
          <a:bodyPr>
            <a:normAutofit/>
          </a:bodyPr>
          <a:lstStyle/>
          <a:p>
            <a:r>
              <a:rPr lang="en-US" dirty="0"/>
              <a:t>The following commands have to be run inside the directory : /</a:t>
            </a:r>
            <a:r>
              <a:rPr lang="en-US" dirty="0" err="1"/>
              <a:t>etc</a:t>
            </a:r>
            <a:r>
              <a:rPr lang="en-US" dirty="0"/>
              <a:t>/apache2/sites-available</a:t>
            </a:r>
          </a:p>
          <a:p>
            <a:r>
              <a:rPr lang="en-US" dirty="0" err="1"/>
              <a:t>sudo</a:t>
            </a:r>
            <a:r>
              <a:rPr lang="en-US" dirty="0"/>
              <a:t> a2ensite &lt;virtual-host&gt;</a:t>
            </a:r>
          </a:p>
          <a:p>
            <a:r>
              <a:rPr lang="en-US" dirty="0"/>
              <a:t>This will enable the new </a:t>
            </a:r>
            <a:r>
              <a:rPr lang="en-US" dirty="0" err="1"/>
              <a:t>virtualhost</a:t>
            </a:r>
            <a:r>
              <a:rPr lang="en-US" dirty="0"/>
              <a:t> </a:t>
            </a:r>
          </a:p>
          <a:p>
            <a:r>
              <a:rPr lang="en-US" b="1" dirty="0"/>
              <a:t>  </a:t>
            </a:r>
            <a:r>
              <a:rPr lang="en-US" dirty="0" err="1"/>
              <a:t>sudo</a:t>
            </a:r>
            <a:r>
              <a:rPr lang="en-US" dirty="0"/>
              <a:t> a2enmod rewrite</a:t>
            </a:r>
          </a:p>
          <a:p>
            <a:r>
              <a:rPr lang="en-US" dirty="0"/>
              <a:t>This will enable the rewrite</a:t>
            </a:r>
          </a:p>
          <a:p>
            <a:r>
              <a:rPr lang="en-US" dirty="0" err="1"/>
              <a:t>sudo</a:t>
            </a:r>
            <a:r>
              <a:rPr lang="en-US" dirty="0"/>
              <a:t> </a:t>
            </a:r>
            <a:r>
              <a:rPr lang="en-US" dirty="0" err="1"/>
              <a:t>systemctl</a:t>
            </a:r>
            <a:r>
              <a:rPr lang="en-US" dirty="0"/>
              <a:t> restart apache2.service</a:t>
            </a:r>
          </a:p>
          <a:p>
            <a:r>
              <a:rPr lang="en-US" dirty="0"/>
              <a:t>Restart apache web server to allow all changes to take place.</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13</a:t>
            </a:fld>
            <a:endParaRPr lang="en-US" dirty="0"/>
          </a:p>
        </p:txBody>
      </p:sp>
    </p:spTree>
    <p:extLst>
      <p:ext uri="{BB962C8B-B14F-4D97-AF65-F5344CB8AC3E}">
        <p14:creationId xmlns:p14="http://schemas.microsoft.com/office/powerpoint/2010/main" val="61660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dirty="0"/>
              <a:t>If there is no syntax error, the configtest can be done, with the  following command:</a:t>
            </a:r>
          </a:p>
          <a:p>
            <a:pPr>
              <a:buNone/>
            </a:pPr>
            <a:endParaRPr lang="en-US" dirty="0"/>
          </a:p>
          <a:p>
            <a:pPr>
              <a:buNone/>
            </a:pPr>
            <a:r>
              <a:rPr lang="en-US" dirty="0"/>
              <a:t>#sudo apache2ctl configtest  </a:t>
            </a:r>
          </a:p>
          <a:p>
            <a:pPr>
              <a:buNone/>
            </a:pPr>
            <a:endParaRPr lang="en-US" dirty="0"/>
          </a:p>
          <a:p>
            <a:pPr>
              <a:buNone/>
            </a:pPr>
            <a:r>
              <a:rPr lang="en-US" dirty="0"/>
              <a:t>The following result will be displayed, if everything is successful:</a:t>
            </a:r>
          </a:p>
          <a:p>
            <a:pPr>
              <a:buNone/>
            </a:pPr>
            <a:r>
              <a:rPr lang="en-US" dirty="0"/>
              <a:t> </a:t>
            </a:r>
          </a:p>
          <a:p>
            <a:pPr lvl="2">
              <a:buNone/>
            </a:pPr>
            <a:r>
              <a:rPr lang="en-US" dirty="0"/>
              <a:t>Output</a:t>
            </a:r>
          </a:p>
          <a:p>
            <a:pPr lvl="2">
              <a:buNone/>
            </a:pPr>
            <a:r>
              <a:rPr lang="en-US" dirty="0"/>
              <a:t>Syntax OK</a:t>
            </a:r>
          </a:p>
          <a:p>
            <a:pPr lvl="2">
              <a:buNone/>
            </a:pPr>
            <a:r>
              <a:rPr lang="en-US" dirty="0"/>
              <a:t> </a:t>
            </a:r>
          </a:p>
          <a:p>
            <a:pPr>
              <a:buNone/>
            </a:pPr>
            <a:r>
              <a:rPr lang="en-US" dirty="0"/>
              <a:t>:</a:t>
            </a:r>
          </a:p>
          <a:p>
            <a:pPr>
              <a:buNone/>
            </a:pPr>
            <a:r>
              <a:rPr lang="en-US" dirty="0"/>
              <a:t> </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to be used</a:t>
            </a:r>
          </a:p>
        </p:txBody>
      </p:sp>
      <p:sp>
        <p:nvSpPr>
          <p:cNvPr id="3" name="Content Placeholder 2"/>
          <p:cNvSpPr>
            <a:spLocks noGrp="1"/>
          </p:cNvSpPr>
          <p:nvPr>
            <p:ph idx="1"/>
          </p:nvPr>
        </p:nvSpPr>
        <p:spPr/>
        <p:txBody>
          <a:bodyPr/>
          <a:lstStyle/>
          <a:p>
            <a:r>
              <a:rPr lang="en-US" dirty="0"/>
              <a:t>There are two types of software for creating SSL through Let’s Encrypt. One is snap and the other is python3-certbot-apache. </a:t>
            </a:r>
          </a:p>
          <a:p>
            <a:r>
              <a:rPr lang="en-US" dirty="0"/>
              <a:t>They are the same application, but different methods of distributing. The </a:t>
            </a:r>
            <a:r>
              <a:rPr lang="en-US" dirty="0" err="1"/>
              <a:t>certbot</a:t>
            </a:r>
            <a:r>
              <a:rPr lang="en-US" dirty="0"/>
              <a:t> team recommends using snap, as it will be most up to date.</a:t>
            </a:r>
          </a:p>
          <a:p>
            <a:r>
              <a:rPr lang="en-US" dirty="0"/>
              <a:t>Using the snap distribution method will give the best chance of best compatibility in the future</a:t>
            </a:r>
          </a:p>
        </p:txBody>
      </p:sp>
      <p:sp>
        <p:nvSpPr>
          <p:cNvPr id="4" name="Slide Number Placeholder 3"/>
          <p:cNvSpPr>
            <a:spLocks noGrp="1"/>
          </p:cNvSpPr>
          <p:nvPr>
            <p:ph type="sldNum" sz="quarter" idx="12"/>
          </p:nvPr>
        </p:nvSpPr>
        <p:spPr/>
        <p:txBody>
          <a:bodyPr/>
          <a:lstStyle/>
          <a:p>
            <a:fld id="{26059F0E-BBE4-4264-9E30-0EF38533A0A1}" type="slidenum">
              <a:rPr lang="en-US" smtClean="0"/>
              <a:pPr/>
              <a:t>15</a:t>
            </a:fld>
            <a:endParaRPr lang="en-US" dirty="0"/>
          </a:p>
        </p:txBody>
      </p:sp>
    </p:spTree>
    <p:extLst>
      <p:ext uri="{BB962C8B-B14F-4D97-AF65-F5344CB8AC3E}">
        <p14:creationId xmlns:p14="http://schemas.microsoft.com/office/powerpoint/2010/main" val="119754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a:t>Step1: Step-by-step instructions to install </a:t>
            </a:r>
            <a:r>
              <a:rPr lang="en-US" b="1" dirty="0" err="1"/>
              <a:t>Certbot</a:t>
            </a:r>
            <a:r>
              <a:rPr lang="en-US" b="1" dirty="0"/>
              <a:t> on </a:t>
            </a:r>
            <a:r>
              <a:rPr lang="en-US" b="1" dirty="0" err="1"/>
              <a:t>Debian</a:t>
            </a:r>
            <a:r>
              <a:rPr lang="en-US" b="1" dirty="0"/>
              <a:t> 11 through snap software</a:t>
            </a:r>
          </a:p>
          <a:p>
            <a:pPr lvl="0"/>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059F0E-BBE4-4264-9E30-0EF38533A0A1}" type="slidenum">
              <a:rPr lang="en-US" smtClean="0"/>
              <a:pPr/>
              <a:t>17</a:t>
            </a:fld>
            <a:endParaRPr lang="en-US" dirty="0"/>
          </a:p>
        </p:txBody>
      </p:sp>
      <p:sp>
        <p:nvSpPr>
          <p:cNvPr id="5" name="Rectangle 1"/>
          <p:cNvSpPr>
            <a:spLocks noGrp="1" noChangeArrowheads="1"/>
          </p:cNvSpPr>
          <p:nvPr>
            <p:ph idx="1"/>
          </p:nvPr>
        </p:nvSpPr>
        <p:spPr bwMode="auto">
          <a:xfrm>
            <a:off x="457201" y="1821715"/>
            <a:ext cx="83820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Step 1. Install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snapd</a:t>
            </a:r>
            <a:endParaRPr kumimoji="0" lang="en-US" altLang="en-US" sz="2000" b="0" i="0" u="none" strike="noStrike" cap="none" normalizeH="0" baseline="0" dirty="0">
              <a:ln>
                <a:noFill/>
              </a:ln>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doe@localhost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sudo</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apt update</a:t>
            </a:r>
            <a:b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doe@localhost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sudo</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apt install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snapd</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Once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snapd</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installed, exit the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ssh</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terminal and re-login to ensure snap’s paths are updated properly.</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Step 2. Update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snapd</a:t>
            </a:r>
            <a:endParaRPr kumimoji="0" lang="en-US" altLang="en-US" sz="2000" b="0" i="0" u="none" strike="noStrike" cap="none" normalizeH="0" baseline="0" dirty="0">
              <a:ln>
                <a:noFill/>
              </a:ln>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Once you are back on the terminal, install the core snap to ensure the latest version of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snapd</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installed. Execute the following command: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doe@localhost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sudo</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snap install core</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a:ln>
                <a:noFill/>
              </a:ln>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Step 3. Remove previous </a:t>
            </a:r>
            <a:r>
              <a:rPr kumimoji="0" lang="en-US" altLang="en-US" sz="20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Certbot</a:t>
            </a:r>
            <a:r>
              <a:rPr kumimoji="0" lang="en-US" altLang="en-US" sz="2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packages</a:t>
            </a:r>
            <a:endParaRPr kumimoji="0" lang="en-US" altLang="en-US" sz="2000" b="0" i="0" u="none" strike="noStrike" cap="none" normalizeH="0" baseline="0" dirty="0">
              <a:ln>
                <a:noFill/>
              </a:ln>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Before installing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Certbot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snap, you need to ensure any previous installations of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Certbot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packages are completely removed from the server. You can do so by executing this command:</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doe@localhost</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sudo</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apt-get remove </a:t>
            </a:r>
            <a:r>
              <a:rPr kumimoji="0" lang="en-US" alt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certbot</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a:ln>
                <a:noFill/>
              </a:ln>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06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eaLnBrk="0" fontAlgn="base" hangingPunct="0">
              <a:spcBef>
                <a:spcPct val="0"/>
              </a:spcBef>
              <a:spcAft>
                <a:spcPct val="0"/>
              </a:spcAft>
              <a:buClrTx/>
              <a:buSzTx/>
              <a:buNone/>
            </a:pP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Step 4. </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Install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Certbot</a:t>
            </a:r>
            <a:endParaRPr lang="en-US" altLang="en-US" sz="28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The following command will install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Certbot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pP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doe@localhost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sudo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snap install --classic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certbot</a:t>
            </a:r>
            <a:r>
              <a:rPr lang="en-US" altLang="en-US" sz="2800" dirty="0">
                <a:latin typeface="Times New Roman" panose="02020603050405020304" pitchFamily="18" charset="0"/>
                <a:cs typeface="Times New Roman" panose="02020603050405020304" pitchFamily="18" charset="0"/>
              </a:rPr>
              <a:t> </a:t>
            </a:r>
          </a:p>
          <a:p>
            <a:pPr marL="0" lvl="0" indent="0" eaLnBrk="0" fontAlgn="base" hangingPunct="0">
              <a:spcBef>
                <a:spcPct val="0"/>
              </a:spcBef>
              <a:spcAft>
                <a:spcPct val="0"/>
              </a:spcAft>
              <a:buClrTx/>
              <a:buSzTx/>
              <a:buNone/>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Once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certbot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is installed, execute the following command to ensure the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certbot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command can be run:</a:t>
            </a:r>
            <a:endParaRPr lang="en-US" altLang="en-US" sz="2800" dirty="0">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pP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doe@localhost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sudo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ln -s /snap/bin/</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certbot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usr</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/bin/</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certbotdoe@localhost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sudo</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certbot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--apache (After execute this last command, the setup will ask you for your domain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namewhat</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you need a SSL for)</a:t>
            </a:r>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18</a:t>
            </a:fld>
            <a:endParaRPr lang="en-US" dirty="0"/>
          </a:p>
        </p:txBody>
      </p:sp>
    </p:spTree>
    <p:extLst>
      <p:ext uri="{BB962C8B-B14F-4D97-AF65-F5344CB8AC3E}">
        <p14:creationId xmlns:p14="http://schemas.microsoft.com/office/powerpoint/2010/main" val="316540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Certbot</a:t>
            </a:r>
            <a:r>
              <a:rPr lang="en-US" dirty="0"/>
              <a:t> asks  to enter  </a:t>
            </a:r>
            <a:r>
              <a:rPr lang="en-US" b="1" dirty="0"/>
              <a:t>email</a:t>
            </a:r>
            <a:r>
              <a:rPr lang="en-US" dirty="0"/>
              <a:t>, which is necessary so that  </a:t>
            </a:r>
            <a:r>
              <a:rPr lang="en-US" b="1" dirty="0"/>
              <a:t>Let's Encrypt</a:t>
            </a:r>
            <a:r>
              <a:rPr lang="en-US" dirty="0"/>
              <a:t> organization notifies at the time of updating the certificate or notices related to  confidentiality.</a:t>
            </a:r>
          </a:p>
          <a:p>
            <a:endParaRPr lang="en-US" dirty="0"/>
          </a:p>
        </p:txBody>
      </p:sp>
      <p:pic>
        <p:nvPicPr>
          <p:cNvPr id="4" name="Picture 3"/>
          <p:cNvPicPr/>
          <p:nvPr/>
        </p:nvPicPr>
        <p:blipFill>
          <a:blip r:embed="rId2"/>
          <a:stretch>
            <a:fillRect/>
          </a:stretch>
        </p:blipFill>
        <p:spPr bwMode="auto">
          <a:xfrm>
            <a:off x="1447800" y="3657600"/>
            <a:ext cx="5943600" cy="2486025"/>
          </a:xfrm>
          <a:prstGeom prst="rect">
            <a:avLst/>
          </a:prstGeom>
        </p:spPr>
      </p:pic>
      <p:sp>
        <p:nvSpPr>
          <p:cNvPr id="5" name="Slide Number Placeholder 4"/>
          <p:cNvSpPr>
            <a:spLocks noGrp="1"/>
          </p:cNvSpPr>
          <p:nvPr>
            <p:ph type="sldNum" sz="quarter" idx="12"/>
          </p:nvPr>
        </p:nvSpPr>
        <p:spPr/>
        <p:txBody>
          <a:bodyPr/>
          <a:lstStyle/>
          <a:p>
            <a:fld id="{26059F0E-BBE4-4264-9E30-0EF38533A0A1}"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In library software, username and password is required to access data.</a:t>
            </a:r>
          </a:p>
          <a:p>
            <a:r>
              <a:rPr lang="en-US" dirty="0"/>
              <a:t>In most  of the developing countries like Nepal, the protocol being used is http for accessing database online. </a:t>
            </a:r>
          </a:p>
          <a:p>
            <a:r>
              <a:rPr lang="en-US" dirty="0"/>
              <a:t> This protocol was invented 30 years back and uses the technology: client–server model.  </a:t>
            </a:r>
          </a:p>
          <a:p>
            <a:r>
              <a:rPr lang="en-US" dirty="0"/>
              <a:t>But any data being sent through http is open and can be manipulated by third party before it reaches to the destination i.e. server.</a:t>
            </a:r>
          </a:p>
        </p:txBody>
      </p:sp>
      <p:sp>
        <p:nvSpPr>
          <p:cNvPr id="4" name="Slide Number Placeholder 3"/>
          <p:cNvSpPr>
            <a:spLocks noGrp="1"/>
          </p:cNvSpPr>
          <p:nvPr>
            <p:ph type="sldNum" sz="quarter" idx="12"/>
          </p:nvPr>
        </p:nvSpPr>
        <p:spPr/>
        <p:txBody>
          <a:bodyPr/>
          <a:lstStyle/>
          <a:p>
            <a:fld id="{26059F0E-BBE4-4264-9E30-0EF38533A0A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389120"/>
          </a:xfrm>
        </p:spPr>
        <p:txBody>
          <a:bodyPr/>
          <a:lstStyle/>
          <a:p>
            <a:r>
              <a:rPr lang="en-US" dirty="0"/>
              <a:t>Agree about the terms of  </a:t>
            </a:r>
            <a:r>
              <a:rPr lang="en-US" b="1" dirty="0"/>
              <a:t>Let's Encrypt</a:t>
            </a:r>
            <a:r>
              <a:rPr lang="en-US" dirty="0"/>
              <a:t>:</a:t>
            </a:r>
          </a:p>
          <a:p>
            <a:endParaRPr lang="en-US" dirty="0"/>
          </a:p>
        </p:txBody>
      </p:sp>
      <p:pic>
        <p:nvPicPr>
          <p:cNvPr id="4" name="Picture 3"/>
          <p:cNvPicPr/>
          <p:nvPr/>
        </p:nvPicPr>
        <p:blipFill>
          <a:blip r:embed="rId2"/>
          <a:stretch>
            <a:fillRect/>
          </a:stretch>
        </p:blipFill>
        <p:spPr bwMode="auto">
          <a:xfrm>
            <a:off x="609600" y="1524000"/>
            <a:ext cx="4495800" cy="2209800"/>
          </a:xfrm>
          <a:prstGeom prst="rect">
            <a:avLst/>
          </a:prstGeom>
        </p:spPr>
      </p:pic>
      <p:pic>
        <p:nvPicPr>
          <p:cNvPr id="5" name="Picture 4"/>
          <p:cNvPicPr/>
          <p:nvPr/>
        </p:nvPicPr>
        <p:blipFill>
          <a:blip r:embed="rId3"/>
          <a:stretch>
            <a:fillRect/>
          </a:stretch>
        </p:blipFill>
        <p:spPr bwMode="auto">
          <a:xfrm>
            <a:off x="3200400" y="4038600"/>
            <a:ext cx="5486400" cy="2495550"/>
          </a:xfrm>
          <a:prstGeom prst="rect">
            <a:avLst/>
          </a:prstGeom>
        </p:spPr>
      </p:pic>
      <p:sp>
        <p:nvSpPr>
          <p:cNvPr id="6" name="Slide Number Placeholder 5"/>
          <p:cNvSpPr>
            <a:spLocks noGrp="1"/>
          </p:cNvSpPr>
          <p:nvPr>
            <p:ph type="sldNum" sz="quarter" idx="12"/>
          </p:nvPr>
        </p:nvSpPr>
        <p:spPr/>
        <p:txBody>
          <a:bodyPr/>
          <a:lstStyle/>
          <a:p>
            <a:fld id="{26059F0E-BBE4-4264-9E30-0EF38533A0A1}"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bwMode="auto">
          <a:xfrm>
            <a:off x="533400" y="609600"/>
            <a:ext cx="5638800" cy="3047999"/>
          </a:xfrm>
          <a:prstGeom prst="rect">
            <a:avLst/>
          </a:prstGeom>
        </p:spPr>
      </p:pic>
      <p:sp>
        <p:nvSpPr>
          <p:cNvPr id="47105" name="Rectangle 1"/>
          <p:cNvSpPr>
            <a:spLocks noChangeArrowheads="1"/>
          </p:cNvSpPr>
          <p:nvPr/>
        </p:nvSpPr>
        <p:spPr bwMode="auto">
          <a:xfrm>
            <a:off x="762000" y="4191000"/>
            <a:ext cx="7086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ea typeface="Times New Roman" pitchFamily="18" charset="0"/>
                <a:cs typeface="Mangal" pitchFamily="18" charset="0"/>
              </a:rPr>
              <a:t> Now, a directory containing </a:t>
            </a:r>
            <a:r>
              <a:rPr kumimoji="0" lang="en-US" sz="1600" b="1" i="0" u="none" strike="noStrike" cap="none" normalizeH="0" baseline="0" dirty="0">
                <a:ln>
                  <a:noFill/>
                </a:ln>
                <a:solidFill>
                  <a:schemeClr val="tx1"/>
                </a:solidFill>
                <a:effectLst/>
                <a:latin typeface="Calibri" pitchFamily="34" charset="0"/>
                <a:ea typeface="Times New Roman" pitchFamily="18" charset="0"/>
                <a:cs typeface="Mangal" pitchFamily="18" charset="0"/>
              </a:rPr>
              <a:t>SSL</a:t>
            </a:r>
            <a:r>
              <a:rPr kumimoji="0" lang="en-US" sz="1600" b="0" i="0" u="none" strike="noStrike" cap="none" normalizeH="0" baseline="0" dirty="0">
                <a:ln>
                  <a:noFill/>
                </a:ln>
                <a:solidFill>
                  <a:schemeClr val="tx1"/>
                </a:solidFill>
                <a:effectLst/>
                <a:latin typeface="Calibri" pitchFamily="34" charset="0"/>
                <a:ea typeface="Times New Roman" pitchFamily="18" charset="0"/>
                <a:cs typeface="Mangal" pitchFamily="18" charset="0"/>
              </a:rPr>
              <a:t> certificate information has been created on the server being used in the directory: /etc/letsencrypt as follows:</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a:off x="1600200" y="5105400"/>
            <a:ext cx="3733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1600" b="1" i="0" u="none" strike="noStrike" cap="none" normalizeH="0" baseline="0" dirty="0">
                <a:ln>
                  <a:noFill/>
                </a:ln>
                <a:solidFill>
                  <a:schemeClr val="tx1"/>
                </a:solidFill>
                <a:effectLst/>
                <a:latin typeface="Calibri" pitchFamily="34" charset="0"/>
                <a:ea typeface="Times New Roman" pitchFamily="18" charset="0"/>
                <a:cs typeface="Mangal" pitchFamily="18" charset="0"/>
              </a:rPr>
              <a:t>/etc/letsencrypt</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a:ln>
                  <a:noFill/>
                </a:ln>
                <a:solidFill>
                  <a:schemeClr val="tx1"/>
                </a:solidFill>
                <a:effectLst/>
                <a:latin typeface="Calibri" pitchFamily="34" charset="0"/>
                <a:ea typeface="Times New Roman" pitchFamily="18" charset="0"/>
                <a:cs typeface="Mangal" pitchFamily="18" charset="0"/>
              </a:rPr>
              <a:t>/etc/letsencrypt/live/{yourdomain.com}</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26059F0E-BBE4-4264-9E30-0EF38533A0A1}"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r>
              <a:rPr lang="en-US" dirty="0"/>
              <a:t>Step by step instructions are given to create </a:t>
            </a:r>
            <a:r>
              <a:rPr lang="en-US" dirty="0" err="1"/>
              <a:t>ssl</a:t>
            </a:r>
            <a:r>
              <a:rPr lang="en-US" dirty="0"/>
              <a:t> for the following software:</a:t>
            </a:r>
          </a:p>
          <a:p>
            <a:r>
              <a:rPr lang="en-US" dirty="0"/>
              <a:t>Koha ILS, WordPress, </a:t>
            </a:r>
            <a:r>
              <a:rPr lang="en-US" dirty="0" err="1"/>
              <a:t>VuFind</a:t>
            </a:r>
            <a:r>
              <a:rPr lang="en-US" dirty="0"/>
              <a:t> and </a:t>
            </a:r>
            <a:r>
              <a:rPr lang="en-US" dirty="0" err="1"/>
              <a:t>DSpace</a:t>
            </a:r>
            <a:r>
              <a:rPr lang="en-US" dirty="0"/>
              <a:t>.</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22</a:t>
            </a:fld>
            <a:endParaRPr lang="en-US" dirty="0"/>
          </a:p>
        </p:txBody>
      </p:sp>
    </p:spTree>
    <p:extLst>
      <p:ext uri="{BB962C8B-B14F-4D97-AF65-F5344CB8AC3E}">
        <p14:creationId xmlns:p14="http://schemas.microsoft.com/office/powerpoint/2010/main" val="356458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Autofit/>
          </a:bodyPr>
          <a:lstStyle/>
          <a:p>
            <a:r>
              <a:rPr lang="en-US" sz="3600" b="1" dirty="0"/>
              <a:t>Installing SSL with Let’s Encrypt in Koha ILS</a:t>
            </a:r>
            <a:endParaRPr lang="en-US" sz="3600" dirty="0"/>
          </a:p>
        </p:txBody>
      </p:sp>
      <p:sp>
        <p:nvSpPr>
          <p:cNvPr id="3" name="Content Placeholder 2"/>
          <p:cNvSpPr>
            <a:spLocks noGrp="1"/>
          </p:cNvSpPr>
          <p:nvPr>
            <p:ph idx="1"/>
          </p:nvPr>
        </p:nvSpPr>
        <p:spPr/>
        <p:txBody>
          <a:bodyPr/>
          <a:lstStyle/>
          <a:p>
            <a:r>
              <a:rPr lang="en-US" dirty="0"/>
              <a:t>Koha is widely used open source software in library automation. </a:t>
            </a:r>
          </a:p>
          <a:p>
            <a:r>
              <a:rPr lang="en-US" dirty="0"/>
              <a:t>By default, Koha has only one configuration file in the directory: /etc/apache2/sites-enabled/&lt;instance&gt;</a:t>
            </a:r>
          </a:p>
          <a:p>
            <a:r>
              <a:rPr lang="en-US" dirty="0"/>
              <a:t>We can create </a:t>
            </a:r>
            <a:r>
              <a:rPr lang="en-US" dirty="0" err="1"/>
              <a:t>ssl</a:t>
            </a:r>
            <a:r>
              <a:rPr lang="en-US" dirty="0"/>
              <a:t> with one file &lt;</a:t>
            </a:r>
            <a:r>
              <a:rPr lang="en-US" dirty="0" err="1"/>
              <a:t>instancename.conf</a:t>
            </a:r>
            <a:r>
              <a:rPr lang="en-US" dirty="0"/>
              <a:t>&gt; or we can create </a:t>
            </a:r>
            <a:r>
              <a:rPr lang="en-US" dirty="0" err="1"/>
              <a:t>ssl</a:t>
            </a:r>
            <a:r>
              <a:rPr lang="en-US" dirty="0"/>
              <a:t> by splitting the opac and admin parts into separate files as given in table of the next slide:</a:t>
            </a:r>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idx="1"/>
          </p:nvPr>
        </p:nvPicPr>
        <p:blipFill>
          <a:blip r:embed="rId2"/>
          <a:srcRect/>
          <a:stretch>
            <a:fillRect/>
          </a:stretch>
        </p:blipFill>
        <p:spPr bwMode="auto">
          <a:xfrm>
            <a:off x="685800" y="990600"/>
            <a:ext cx="7058025" cy="4233863"/>
          </a:xfrm>
          <a:prstGeom prst="rect">
            <a:avLst/>
          </a:prstGeom>
          <a:noFill/>
          <a:ln w="9525">
            <a:noFill/>
            <a:miter lim="800000"/>
            <a:headEnd/>
            <a:tailEnd/>
          </a:ln>
          <a:effectLst/>
        </p:spPr>
      </p:pic>
      <p:pic>
        <p:nvPicPr>
          <p:cNvPr id="65541" name="Picture 5"/>
          <p:cNvPicPr>
            <a:picLocks noChangeAspect="1" noChangeArrowheads="1"/>
          </p:cNvPicPr>
          <p:nvPr/>
        </p:nvPicPr>
        <p:blipFill>
          <a:blip r:embed="rId3"/>
          <a:srcRect/>
          <a:stretch>
            <a:fillRect/>
          </a:stretch>
        </p:blipFill>
        <p:spPr bwMode="auto">
          <a:xfrm>
            <a:off x="838200" y="5257800"/>
            <a:ext cx="6810375" cy="1190625"/>
          </a:xfrm>
          <a:prstGeom prst="rect">
            <a:avLst/>
          </a:prstGeom>
          <a:noFill/>
          <a:ln w="9525">
            <a:noFill/>
            <a:miter lim="800000"/>
            <a:headEnd/>
            <a:tailEnd/>
          </a:ln>
          <a:effectLst/>
        </p:spPr>
      </p:pic>
      <p:sp>
        <p:nvSpPr>
          <p:cNvPr id="8" name="Rectangle 7"/>
          <p:cNvSpPr/>
          <p:nvPr/>
        </p:nvSpPr>
        <p:spPr>
          <a:xfrm>
            <a:off x="457200" y="533400"/>
            <a:ext cx="8305800" cy="369332"/>
          </a:xfrm>
          <a:prstGeom prst="rect">
            <a:avLst/>
          </a:prstGeom>
        </p:spPr>
        <p:txBody>
          <a:bodyPr wrap="square">
            <a:spAutoFit/>
          </a:bodyPr>
          <a:lstStyle/>
          <a:p>
            <a:r>
              <a:rPr lang="en-US" dirty="0"/>
              <a:t>Example: library.conf contains both opac as well as admin config file as follows:</a:t>
            </a:r>
          </a:p>
        </p:txBody>
      </p:sp>
      <p:sp>
        <p:nvSpPr>
          <p:cNvPr id="5" name="Slide Number Placeholder 4"/>
          <p:cNvSpPr>
            <a:spLocks noGrp="1"/>
          </p:cNvSpPr>
          <p:nvPr>
            <p:ph type="sldNum" sz="quarter" idx="12"/>
          </p:nvPr>
        </p:nvSpPr>
        <p:spPr/>
        <p:txBody>
          <a:bodyPr/>
          <a:lstStyle/>
          <a:p>
            <a:fld id="{26059F0E-BBE4-4264-9E30-0EF38533A0A1}"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Make the aforementioned file into two parts: </a:t>
            </a:r>
          </a:p>
          <a:p>
            <a:pPr lvl="1"/>
            <a:r>
              <a:rPr lang="en-US" dirty="0"/>
              <a:t>one related to opac named  opaclibrarydvd.conf </a:t>
            </a:r>
          </a:p>
          <a:p>
            <a:pPr lvl="1"/>
            <a:r>
              <a:rPr lang="en-US" dirty="0"/>
              <a:t>and another one Intranet named as stafflibrarydvd.conf and should be created in the directory/etc/apache2/sites-available.</a:t>
            </a:r>
          </a:p>
          <a:p>
            <a:r>
              <a:rPr lang="en-US" dirty="0"/>
              <a:t>Run the following commands to create simlinks in the directory /etc/apache2/sites-enabled:</a:t>
            </a:r>
          </a:p>
          <a:p>
            <a:pPr lvl="1">
              <a:buNone/>
            </a:pPr>
            <a:r>
              <a:rPr lang="en-US" dirty="0"/>
              <a:t>#sudo a2ensite opaclibararydvd.healthnet.org.np</a:t>
            </a:r>
          </a:p>
          <a:p>
            <a:pPr lvl="1">
              <a:buNone/>
            </a:pPr>
            <a:r>
              <a:rPr lang="en-US" dirty="0"/>
              <a:t># sudo a2ensite  stafflibararydvd.healthnet.org.np</a:t>
            </a:r>
          </a:p>
          <a:p>
            <a:pPr lvl="1">
              <a:buNone/>
            </a:pPr>
            <a:r>
              <a:rPr lang="en-US" dirty="0"/>
              <a:t>sites-enabled.</a:t>
            </a:r>
          </a:p>
          <a:p>
            <a:pPr lvl="1">
              <a:buNone/>
            </a:pPr>
            <a:endParaRPr lang="en-US" dirty="0"/>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create SSL through let’s encrypt, run the following command:</a:t>
            </a:r>
          </a:p>
          <a:p>
            <a:pPr lvl="1">
              <a:buNone/>
            </a:pPr>
            <a:r>
              <a:rPr lang="en-US" dirty="0"/>
              <a:t># sudo wget https://dl.eff.org/certbot-auto -O /usr/sbin/certbot-auto</a:t>
            </a:r>
          </a:p>
          <a:p>
            <a:pPr lvl="1">
              <a:buNone/>
            </a:pPr>
            <a:r>
              <a:rPr lang="en-US" dirty="0"/>
              <a:t># sudo chmod a+x /usr/sbin/certbot-auto</a:t>
            </a:r>
          </a:p>
          <a:p>
            <a:pPr lvl="1">
              <a:buNone/>
            </a:pPr>
            <a:r>
              <a:rPr lang="en-US" dirty="0"/>
              <a:t>#sudo certbot-auto  --apache  -d opaclibararydvd.healthnet.org.np</a:t>
            </a:r>
          </a:p>
          <a:p>
            <a:pPr lvl="1">
              <a:buNone/>
            </a:pPr>
            <a:r>
              <a:rPr lang="en-US" dirty="0"/>
              <a:t>#sudo certbot-auto  --apache  -d stafflibrarydvd.healthnet.org.np</a:t>
            </a:r>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r>
              <a:rPr lang="en-US" dirty="0"/>
              <a:t>The domain name opaclibrarydvd.healthnet.org.np and stafflibrarydvd.healthnet.org.np should be replaced by the actual domain name.</a:t>
            </a:r>
          </a:p>
          <a:p>
            <a:r>
              <a:rPr lang="en-US" dirty="0"/>
              <a:t>The above command will redirect the:</a:t>
            </a:r>
          </a:p>
          <a:p>
            <a:pPr>
              <a:buNone/>
            </a:pPr>
            <a:r>
              <a:rPr lang="en-US" dirty="0"/>
              <a:t>http:// stafflibrarydvd.healthnet.org.np:8001 &gt;&gt; https:// stafflibrarydvd.healthnet.org.np</a:t>
            </a:r>
          </a:p>
          <a:p>
            <a:pPr>
              <a:buNone/>
            </a:pPr>
            <a:r>
              <a:rPr lang="en-US" dirty="0"/>
              <a:t>http:// opaclibararydvd.healthnet.org.np:8002 &gt;&gt; https:// opaclibararydvd.healthnet.org.np</a:t>
            </a:r>
          </a:p>
        </p:txBody>
      </p:sp>
      <p:sp>
        <p:nvSpPr>
          <p:cNvPr id="4" name="Slide Number Placeholder 3"/>
          <p:cNvSpPr>
            <a:spLocks noGrp="1"/>
          </p:cNvSpPr>
          <p:nvPr>
            <p:ph type="sldNum" sz="quarter" idx="12"/>
          </p:nvPr>
        </p:nvSpPr>
        <p:spPr/>
        <p:txBody>
          <a:bodyPr/>
          <a:lstStyle/>
          <a:p>
            <a:fld id="{26059F0E-BBE4-4264-9E30-0EF38533A0A1}"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3200" b="1" dirty="0"/>
              <a:t>Installing SSL with Let’s Encrypt in WordPress</a:t>
            </a:r>
            <a:endParaRPr lang="en-US" sz="3200" dirty="0"/>
          </a:p>
        </p:txBody>
      </p:sp>
      <p:sp>
        <p:nvSpPr>
          <p:cNvPr id="3" name="Content Placeholder 2"/>
          <p:cNvSpPr>
            <a:spLocks noGrp="1"/>
          </p:cNvSpPr>
          <p:nvPr>
            <p:ph idx="1"/>
          </p:nvPr>
        </p:nvSpPr>
        <p:spPr/>
        <p:txBody>
          <a:bodyPr>
            <a:normAutofit lnSpcReduction="10000"/>
          </a:bodyPr>
          <a:lstStyle/>
          <a:p>
            <a:r>
              <a:rPr lang="en-US" dirty="0"/>
              <a:t>Installing SSL with Let’s Encrypt in WordPress using the software  python3-certbot-apache</a:t>
            </a:r>
          </a:p>
          <a:p>
            <a:endParaRPr lang="en-US" dirty="0"/>
          </a:p>
          <a:p>
            <a:r>
              <a:rPr lang="en-US" dirty="0"/>
              <a:t>Create virtual host file in /etc/apache2/sites-available with the following information through an editor:</a:t>
            </a:r>
          </a:p>
          <a:p>
            <a:pPr>
              <a:buNone/>
            </a:pPr>
            <a:r>
              <a:rPr lang="en-US" dirty="0"/>
              <a:t>#sudo vim /etc/apache2/sites-available/wordpress.conf</a:t>
            </a:r>
          </a:p>
          <a:p>
            <a:pPr>
              <a:buNone/>
            </a:pPr>
            <a:r>
              <a:rPr lang="en-US" dirty="0"/>
              <a:t>Create or paste the following information:</a:t>
            </a:r>
          </a:p>
          <a:p>
            <a:pPr>
              <a:buNone/>
            </a:pPr>
            <a:r>
              <a:rPr lang="en-US" dirty="0"/>
              <a:t>Instead of mydomain.com, actual domain name can be written and in the DocumentRoot actual path of the wordpress folder should be given.</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458200" cy="5029200"/>
          </a:xfrm>
        </p:spPr>
        <p:txBody>
          <a:bodyPr>
            <a:normAutofit/>
          </a:bodyPr>
          <a:lstStyle/>
          <a:p>
            <a:pPr>
              <a:buNone/>
            </a:pPr>
            <a:r>
              <a:rPr lang="en-US" dirty="0"/>
              <a:t>&lt;VirtualHost *:80&gt; </a:t>
            </a:r>
          </a:p>
          <a:p>
            <a:pPr>
              <a:buNone/>
            </a:pPr>
            <a:r>
              <a:rPr lang="en-US" dirty="0" err="1"/>
              <a:t>ServerAdmin</a:t>
            </a:r>
            <a:r>
              <a:rPr lang="en-US" dirty="0"/>
              <a:t> </a:t>
            </a:r>
            <a:r>
              <a:rPr lang="en-US" dirty="0">
                <a:hlinkClick r:id="rId2"/>
              </a:rPr>
              <a:t>admin@mydomain.com</a:t>
            </a:r>
            <a:endParaRPr lang="en-US" dirty="0"/>
          </a:p>
          <a:p>
            <a:pPr>
              <a:buNone/>
            </a:pPr>
            <a:r>
              <a:rPr lang="en-US" dirty="0" err="1"/>
              <a:t>ServerName</a:t>
            </a:r>
            <a:r>
              <a:rPr lang="en-US" dirty="0"/>
              <a:t> mydomain.com</a:t>
            </a:r>
          </a:p>
          <a:p>
            <a:pPr>
              <a:buNone/>
            </a:pPr>
            <a:r>
              <a:rPr lang="en-US" dirty="0" err="1"/>
              <a:t>ServerAlias</a:t>
            </a:r>
            <a:r>
              <a:rPr lang="en-US" dirty="0"/>
              <a:t> </a:t>
            </a:r>
            <a:r>
              <a:rPr lang="en-US" dirty="0">
                <a:hlinkClick r:id="rId3"/>
              </a:rPr>
              <a:t>www.mydomain.com</a:t>
            </a:r>
            <a:endParaRPr lang="en-US" dirty="0"/>
          </a:p>
          <a:p>
            <a:pPr>
              <a:buNone/>
            </a:pPr>
            <a:r>
              <a:rPr lang="en-US" dirty="0" err="1"/>
              <a:t>DocumentRoot</a:t>
            </a:r>
            <a:r>
              <a:rPr lang="en-US" dirty="0"/>
              <a:t> /</a:t>
            </a:r>
            <a:r>
              <a:rPr lang="en-US" dirty="0" err="1"/>
              <a:t>var</a:t>
            </a:r>
            <a:r>
              <a:rPr lang="en-US" dirty="0"/>
              <a:t>/www/html/</a:t>
            </a:r>
            <a:r>
              <a:rPr lang="en-US" dirty="0" err="1"/>
              <a:t>wordpress</a:t>
            </a:r>
            <a:endParaRPr lang="en-US" dirty="0"/>
          </a:p>
          <a:p>
            <a:pPr>
              <a:buNone/>
            </a:pPr>
            <a:r>
              <a:rPr lang="en-US" dirty="0" err="1"/>
              <a:t>ErrorLog</a:t>
            </a:r>
            <a:r>
              <a:rPr lang="en-US" dirty="0"/>
              <a:t> </a:t>
            </a:r>
            <a:r>
              <a:rPr lang="en-US" sz="2400" dirty="0"/>
              <a:t>${APACHE_LOG_DIR}/</a:t>
            </a:r>
            <a:r>
              <a:rPr lang="en-US" sz="2400" dirty="0" err="1"/>
              <a:t>mydomain.com_error.log</a:t>
            </a:r>
            <a:endParaRPr lang="en-US" dirty="0"/>
          </a:p>
          <a:p>
            <a:pPr>
              <a:buNone/>
            </a:pPr>
            <a:r>
              <a:rPr lang="en-US" sz="2000" dirty="0" err="1"/>
              <a:t>CustomLog</a:t>
            </a:r>
            <a:r>
              <a:rPr lang="en-US" sz="2000" dirty="0"/>
              <a:t> ${APACHE_LOG_DIR}/</a:t>
            </a:r>
            <a:r>
              <a:rPr lang="en-US" sz="2000" dirty="0" err="1"/>
              <a:t>mydomain.com_access.log</a:t>
            </a:r>
            <a:r>
              <a:rPr lang="en-US" sz="2000" dirty="0"/>
              <a:t> combined</a:t>
            </a:r>
            <a:endParaRPr lang="en-US" sz="2400" dirty="0"/>
          </a:p>
          <a:p>
            <a:pPr>
              <a:buNone/>
            </a:pPr>
            <a:r>
              <a:rPr lang="en-US" dirty="0"/>
              <a:t>&lt;/VirtualHost&gt;</a:t>
            </a:r>
          </a:p>
        </p:txBody>
      </p:sp>
      <p:sp>
        <p:nvSpPr>
          <p:cNvPr id="4" name="Slide Number Placeholder 3"/>
          <p:cNvSpPr>
            <a:spLocks noGrp="1"/>
          </p:cNvSpPr>
          <p:nvPr>
            <p:ph type="sldNum" sz="quarter" idx="12"/>
          </p:nvPr>
        </p:nvSpPr>
        <p:spPr/>
        <p:txBody>
          <a:bodyPr/>
          <a:lstStyle/>
          <a:p>
            <a:fld id="{26059F0E-BBE4-4264-9E30-0EF38533A0A1}"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HTTPS (Hyper Text Transfer Protocol Secure) requires a TLS (Transport Layer Security) certificate to be installed on the server. </a:t>
            </a:r>
          </a:p>
          <a:p>
            <a:r>
              <a:rPr lang="en-US" dirty="0"/>
              <a:t>Certificates can be applied to different protocols, like HTTP (web), SMTP (email) and FTP. </a:t>
            </a:r>
          </a:p>
          <a:p>
            <a:r>
              <a:rPr lang="en-US" dirty="0"/>
              <a:t>An SSL or TLS certificate works by storing randomly generated keys (public and private) in a server.</a:t>
            </a:r>
          </a:p>
          <a:p>
            <a:r>
              <a:rPr lang="en-US" dirty="0"/>
              <a:t> The public key is verified with the client and the private key is used in the decryption process. </a:t>
            </a:r>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229600" cy="4389120"/>
          </a:xfrm>
        </p:spPr>
        <p:txBody>
          <a:bodyPr/>
          <a:lstStyle/>
          <a:p>
            <a:pPr>
              <a:buNone/>
            </a:pPr>
            <a:endParaRPr lang="en-US" dirty="0"/>
          </a:p>
          <a:p>
            <a:pPr>
              <a:buNone/>
            </a:pPr>
            <a:r>
              <a:rPr lang="en-US" dirty="0"/>
              <a:t>To enable the virtual host  just created, run the following command:</a:t>
            </a:r>
          </a:p>
          <a:p>
            <a:pPr>
              <a:buNone/>
            </a:pPr>
            <a:endParaRPr lang="en-US" dirty="0"/>
          </a:p>
          <a:p>
            <a:pPr>
              <a:buNone/>
            </a:pPr>
            <a:r>
              <a:rPr lang="en-US" dirty="0"/>
              <a:t>#sudo a2ensite wordpress.conf</a:t>
            </a:r>
          </a:p>
          <a:p>
            <a:pPr>
              <a:buNone/>
            </a:pPr>
            <a:r>
              <a:rPr lang="en-US" dirty="0"/>
              <a:t>#sudo a2enmod rewrite </a:t>
            </a:r>
          </a:p>
          <a:p>
            <a:pPr>
              <a:buNone/>
            </a:pPr>
            <a:endParaRPr lang="en-US" dirty="0"/>
          </a:p>
          <a:p>
            <a:pPr>
              <a:buNone/>
            </a:pPr>
            <a:r>
              <a:rPr lang="en-US" dirty="0"/>
              <a:t>Restart Apache2 with the following command:        </a:t>
            </a:r>
          </a:p>
          <a:p>
            <a:pPr>
              <a:buNone/>
            </a:pPr>
            <a:r>
              <a:rPr lang="en-US" dirty="0"/>
              <a:t>#sudo service apache2 restart</a:t>
            </a:r>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r>
              <a:rPr lang="en-US" b="1" dirty="0"/>
              <a:t>a2ensite</a:t>
            </a:r>
            <a:r>
              <a:rPr lang="en-US" dirty="0"/>
              <a:t> script enables the specified site (which contains a &lt;VirtualHost&gt; block) within the </a:t>
            </a:r>
            <a:r>
              <a:rPr lang="en-US" b="1" dirty="0"/>
              <a:t>apache2</a:t>
            </a:r>
            <a:r>
              <a:rPr lang="en-US" dirty="0"/>
              <a:t> configuration.</a:t>
            </a:r>
          </a:p>
          <a:p>
            <a:r>
              <a:rPr lang="en-US" dirty="0"/>
              <a:t>If no error is displayed, it will create symlinks within </a:t>
            </a:r>
            <a:r>
              <a:rPr lang="en-US" b="1" dirty="0"/>
              <a:t>/etc/apache2/sites-enabled</a:t>
            </a:r>
          </a:p>
          <a:p>
            <a:r>
              <a:rPr lang="en-US" b="1" dirty="0"/>
              <a:t>Setting up Let's Encrypt SSL certificate on Apache for WordPress</a:t>
            </a:r>
            <a:endParaRPr lang="en-US" dirty="0"/>
          </a:p>
          <a:p>
            <a:pPr>
              <a:buNone/>
            </a:pPr>
            <a:r>
              <a:rPr lang="pt-BR" dirty="0"/>
              <a:t>It is run under the folder:/etc/apache2/sites-enabled</a:t>
            </a:r>
            <a:endParaRPr lang="en-US" dirty="0"/>
          </a:p>
          <a:p>
            <a:pPr>
              <a:buNone/>
            </a:pPr>
            <a:r>
              <a:rPr lang="pt-BR" dirty="0"/>
              <a:t># sudo certbot –apache </a:t>
            </a:r>
            <a:endParaRPr lang="en-US" dirty="0"/>
          </a:p>
          <a:p>
            <a:pPr>
              <a:buNone/>
            </a:pPr>
            <a:r>
              <a:rPr lang="en-US" dirty="0"/>
              <a:t>It will provide list of domain names to be created. You have to select the appropriate one.</a:t>
            </a:r>
          </a:p>
          <a:p>
            <a:pPr>
              <a:buNone/>
            </a:pPr>
            <a:endParaRPr lang="en-US" b="1" dirty="0"/>
          </a:p>
          <a:p>
            <a:pPr>
              <a:buNone/>
            </a:pPr>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Autofit/>
          </a:bodyPr>
          <a:lstStyle/>
          <a:p>
            <a:r>
              <a:rPr lang="pt-BR" sz="3600" b="1" dirty="0"/>
              <a:t>Installing SSL with Let’s Encrypt in VuFind</a:t>
            </a:r>
            <a:endParaRPr lang="en-US" sz="3600" dirty="0"/>
          </a:p>
        </p:txBody>
      </p:sp>
      <p:sp>
        <p:nvSpPr>
          <p:cNvPr id="3" name="Content Placeholder 2"/>
          <p:cNvSpPr>
            <a:spLocks noGrp="1"/>
          </p:cNvSpPr>
          <p:nvPr>
            <p:ph idx="1"/>
          </p:nvPr>
        </p:nvSpPr>
        <p:spPr/>
        <p:txBody>
          <a:bodyPr/>
          <a:lstStyle/>
          <a:p>
            <a:pPr>
              <a:buNone/>
            </a:pPr>
            <a:r>
              <a:rPr lang="en-US" dirty="0"/>
              <a:t>Create the virtual host in the directory: /etc/apache2/sites-available as follows:</a:t>
            </a:r>
          </a:p>
          <a:p>
            <a:pPr>
              <a:buNone/>
            </a:pPr>
            <a:r>
              <a:rPr lang="en-US" dirty="0"/>
              <a:t>&lt;VirtualHost *:80&gt;</a:t>
            </a:r>
            <a:br>
              <a:rPr lang="en-US" dirty="0"/>
            </a:br>
            <a:r>
              <a:rPr lang="en-US" dirty="0"/>
              <a:t>ServerAdmin </a:t>
            </a:r>
            <a:r>
              <a:rPr lang="en-US" dirty="0">
                <a:hlinkClick r:id="rId2"/>
              </a:rPr>
              <a:t>pradhmohan@gmail.com</a:t>
            </a:r>
            <a:br>
              <a:rPr lang="en-US" dirty="0"/>
            </a:br>
            <a:r>
              <a:rPr lang="en-US" dirty="0"/>
              <a:t>ServerName </a:t>
            </a:r>
            <a:r>
              <a:rPr lang="en-US" dirty="0">
                <a:hlinkClick r:id="rId3"/>
              </a:rPr>
              <a:t>vufind.healthnet.org.np</a:t>
            </a:r>
            <a:br>
              <a:rPr lang="en-US" dirty="0"/>
            </a:br>
            <a:r>
              <a:rPr lang="en-US" dirty="0"/>
              <a:t>ServerAlias </a:t>
            </a:r>
            <a:r>
              <a:rPr lang="en-US" dirty="0">
                <a:hlinkClick r:id="rId4"/>
              </a:rPr>
              <a:t>www.vufind.healthnet.org.np</a:t>
            </a:r>
            <a:br>
              <a:rPr lang="en-US" dirty="0"/>
            </a:br>
            <a:r>
              <a:rPr lang="en-US" dirty="0"/>
              <a:t>DocumentRoot /usr/local/vufind</a:t>
            </a:r>
            <a:br>
              <a:rPr lang="en-US" dirty="0"/>
            </a:br>
            <a:r>
              <a:rPr lang="en-US" dirty="0"/>
              <a:t>ErrorLog /var/log/apache2/error.log</a:t>
            </a:r>
            <a:br>
              <a:rPr lang="en-US" dirty="0"/>
            </a:br>
            <a:r>
              <a:rPr lang="en-US" dirty="0"/>
              <a:t>&lt;/VirtualHost&gt;</a:t>
            </a:r>
          </a:p>
          <a:p>
            <a:pPr>
              <a:buNone/>
            </a:pPr>
            <a:r>
              <a:rPr lang="en-US" dirty="0"/>
              <a:t>Port was given:80 as mentioned above instead of 9090</a:t>
            </a:r>
          </a:p>
          <a:p>
            <a:pPr>
              <a:buNone/>
            </a:pPr>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Run the following commands to create simlinks in the directory /etc/apache2/sites-enabled:</a:t>
            </a:r>
          </a:p>
          <a:p>
            <a:pPr lvl="1">
              <a:buNone/>
            </a:pPr>
            <a:r>
              <a:rPr lang="en-US" dirty="0"/>
              <a:t>sudo a2ensite vufind.conf</a:t>
            </a:r>
          </a:p>
          <a:p>
            <a:pPr lvl="1"/>
            <a:r>
              <a:rPr lang="en-US" dirty="0"/>
              <a:t>Run the following command to create SSL :</a:t>
            </a:r>
          </a:p>
          <a:p>
            <a:pPr lvl="1">
              <a:buNone/>
            </a:pPr>
            <a:r>
              <a:rPr lang="en-US" dirty="0"/>
              <a:t>	sudo certbot --apache</a:t>
            </a:r>
          </a:p>
          <a:p>
            <a:r>
              <a:rPr lang="pt-BR" dirty="0"/>
              <a:t>Note: The domain vufind.healthnet.org.np  and serveradmin </a:t>
            </a:r>
            <a:r>
              <a:rPr lang="pt-BR" u="sng" dirty="0">
                <a:hlinkClick r:id="rId2"/>
              </a:rPr>
              <a:t>pradhmohan@gmail.com</a:t>
            </a:r>
            <a:r>
              <a:rPr lang="pt-BR" dirty="0"/>
              <a:t> should be replaced by the actual domain name.</a:t>
            </a:r>
            <a:endParaRPr lang="en-US" dirty="0"/>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59C2-E2E1-2094-9139-D5AB3BCFB098}"/>
              </a:ext>
            </a:extLst>
          </p:cNvPr>
          <p:cNvSpPr>
            <a:spLocks noGrp="1"/>
          </p:cNvSpPr>
          <p:nvPr>
            <p:ph type="title"/>
          </p:nvPr>
        </p:nvSpPr>
        <p:spPr/>
        <p:txBody>
          <a:bodyPr>
            <a:normAutofit/>
          </a:bodyPr>
          <a:lstStyle/>
          <a:p>
            <a:r>
              <a:rPr lang="en-US" sz="3600" b="1" i="0" kern="1200" dirty="0">
                <a:effectLst/>
                <a:latin typeface="+mj-lt"/>
                <a:ea typeface="+mj-ea"/>
                <a:cs typeface="+mj-cs"/>
              </a:rPr>
              <a:t>Enable SSL in </a:t>
            </a:r>
            <a:r>
              <a:rPr lang="en-US" sz="3600" b="1" i="0" kern="1200" dirty="0" err="1">
                <a:effectLst/>
                <a:latin typeface="+mj-lt"/>
                <a:ea typeface="+mj-ea"/>
                <a:cs typeface="+mj-cs"/>
              </a:rPr>
              <a:t>Dspace</a:t>
            </a:r>
            <a:r>
              <a:rPr lang="en-US" sz="3600" b="1" i="0" kern="1200" dirty="0">
                <a:effectLst/>
                <a:latin typeface="+mj-lt"/>
                <a:ea typeface="+mj-ea"/>
                <a:cs typeface="+mj-cs"/>
              </a:rPr>
              <a:t> 7.6 with </a:t>
            </a:r>
            <a:r>
              <a:rPr lang="en-US" sz="3600" b="1" i="0" kern="1200" dirty="0" err="1">
                <a:effectLst/>
                <a:latin typeface="+mj-lt"/>
                <a:ea typeface="+mj-ea"/>
                <a:cs typeface="+mj-cs"/>
              </a:rPr>
              <a:t>Certbot</a:t>
            </a:r>
            <a:endParaRPr lang="en-US" sz="3600" dirty="0"/>
          </a:p>
        </p:txBody>
      </p:sp>
      <p:sp>
        <p:nvSpPr>
          <p:cNvPr id="3" name="Content Placeholder 2">
            <a:extLst>
              <a:ext uri="{FF2B5EF4-FFF2-40B4-BE49-F238E27FC236}">
                <a16:creationId xmlns:a16="http://schemas.microsoft.com/office/drawing/2014/main" id="{4BE5E8EC-FEC8-A71E-5224-FA353406704C}"/>
              </a:ext>
            </a:extLst>
          </p:cNvPr>
          <p:cNvSpPr>
            <a:spLocks noGrp="1"/>
          </p:cNvSpPr>
          <p:nvPr>
            <p:ph idx="1"/>
          </p:nvPr>
        </p:nvSpPr>
        <p:spPr/>
        <p:txBody>
          <a:bodyPr>
            <a:normAutofit/>
          </a:bodyPr>
          <a:lstStyle/>
          <a:p>
            <a:r>
              <a:rPr lang="en-US" sz="2800" dirty="0"/>
              <a:t>Basic Requirements</a:t>
            </a:r>
          </a:p>
          <a:p>
            <a:pPr lvl="1"/>
            <a:r>
              <a:rPr lang="en-US" sz="2000" dirty="0"/>
              <a:t>To ensure that </a:t>
            </a:r>
            <a:r>
              <a:rPr lang="en-US" sz="2000" dirty="0" err="1"/>
              <a:t>DSpace</a:t>
            </a:r>
            <a:r>
              <a:rPr lang="en-US" sz="2000" dirty="0"/>
              <a:t> 7 operates on a custom domain name, it is necessary to activate HTTPS on the backend. </a:t>
            </a:r>
          </a:p>
          <a:p>
            <a:pPr lvl="1"/>
            <a:r>
              <a:rPr lang="en-US" sz="2000" dirty="0"/>
              <a:t>To get entry to your account you should be using HTTPS protocol. This applies to all users, including administrators as well. </a:t>
            </a:r>
          </a:p>
          <a:p>
            <a:pPr lvl="1"/>
            <a:r>
              <a:rPr lang="en-US" sz="2000" dirty="0"/>
              <a:t>This presentation explain </a:t>
            </a:r>
            <a:r>
              <a:rPr lang="en-US" sz="2000" dirty="0" err="1"/>
              <a:t>DSpace</a:t>
            </a:r>
            <a:r>
              <a:rPr lang="en-US" sz="2000" dirty="0"/>
              <a:t> version 7.6, with both the backend and frontend components hosted on the same server.</a:t>
            </a:r>
          </a:p>
          <a:p>
            <a:pPr lvl="2"/>
            <a:r>
              <a:rPr lang="en-US" sz="1900" dirty="0"/>
              <a:t>Ensure that </a:t>
            </a:r>
            <a:r>
              <a:rPr lang="en-US" sz="1900" dirty="0" err="1"/>
              <a:t>Solr</a:t>
            </a:r>
            <a:r>
              <a:rPr lang="en-US" sz="1900" dirty="0"/>
              <a:t> and Tomcat are functioning correctly.</a:t>
            </a:r>
          </a:p>
          <a:p>
            <a:pPr lvl="2"/>
            <a:r>
              <a:rPr lang="en-US" sz="1900" dirty="0"/>
              <a:t>Check your angular-based frontend. http://localhost:4000 </a:t>
            </a:r>
          </a:p>
          <a:p>
            <a:pPr lvl="2"/>
            <a:r>
              <a:rPr lang="en-US" sz="1900" dirty="0"/>
              <a:t>Check your backend/REST API. http://localhost:8080/server</a:t>
            </a:r>
          </a:p>
          <a:p>
            <a:pPr lvl="2"/>
            <a:r>
              <a:rPr lang="en-US" sz="1900" dirty="0"/>
              <a:t>Obtain/register your domain name (DNS).</a:t>
            </a:r>
          </a:p>
          <a:p>
            <a:endParaRPr lang="en-US" dirty="0"/>
          </a:p>
        </p:txBody>
      </p:sp>
      <p:sp>
        <p:nvSpPr>
          <p:cNvPr id="4" name="Slide Number Placeholder 3">
            <a:extLst>
              <a:ext uri="{FF2B5EF4-FFF2-40B4-BE49-F238E27FC236}">
                <a16:creationId xmlns:a16="http://schemas.microsoft.com/office/drawing/2014/main" id="{6760C199-40F0-045E-D3E1-57284A98ADE6}"/>
              </a:ext>
            </a:extLst>
          </p:cNvPr>
          <p:cNvSpPr>
            <a:spLocks noGrp="1"/>
          </p:cNvSpPr>
          <p:nvPr>
            <p:ph type="sldNum" sz="quarter" idx="12"/>
          </p:nvPr>
        </p:nvSpPr>
        <p:spPr/>
        <p:txBody>
          <a:bodyPr/>
          <a:lstStyle/>
          <a:p>
            <a:fld id="{26059F0E-BBE4-4264-9E30-0EF38533A0A1}" type="slidenum">
              <a:rPr lang="en-US" smtClean="0"/>
              <a:pPr/>
              <a:t>34</a:t>
            </a:fld>
            <a:endParaRPr lang="en-US" dirty="0"/>
          </a:p>
        </p:txBody>
      </p:sp>
    </p:spTree>
    <p:extLst>
      <p:ext uri="{BB962C8B-B14F-4D97-AF65-F5344CB8AC3E}">
        <p14:creationId xmlns:p14="http://schemas.microsoft.com/office/powerpoint/2010/main" val="3781112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9EF3-8951-C478-5CCC-CE0B124E994B}"/>
              </a:ext>
            </a:extLst>
          </p:cNvPr>
          <p:cNvSpPr>
            <a:spLocks noGrp="1"/>
          </p:cNvSpPr>
          <p:nvPr>
            <p:ph type="title"/>
          </p:nvPr>
        </p:nvSpPr>
        <p:spPr/>
        <p:txBody>
          <a:bodyPr>
            <a:normAutofit/>
          </a:bodyPr>
          <a:lstStyle/>
          <a:p>
            <a:r>
              <a:rPr lang="en-US" sz="3600" b="1" dirty="0"/>
              <a:t>Installation Process </a:t>
            </a:r>
          </a:p>
        </p:txBody>
      </p:sp>
      <p:sp>
        <p:nvSpPr>
          <p:cNvPr id="3" name="Content Placeholder 2">
            <a:extLst>
              <a:ext uri="{FF2B5EF4-FFF2-40B4-BE49-F238E27FC236}">
                <a16:creationId xmlns:a16="http://schemas.microsoft.com/office/drawing/2014/main" id="{CCC53C16-6F21-3067-8DE5-33B0D43B1C84}"/>
              </a:ext>
            </a:extLst>
          </p:cNvPr>
          <p:cNvSpPr>
            <a:spLocks noGrp="1"/>
          </p:cNvSpPr>
          <p:nvPr>
            <p:ph idx="1"/>
          </p:nvPr>
        </p:nvSpPr>
        <p:spPr/>
        <p:txBody>
          <a:bodyPr/>
          <a:lstStyle/>
          <a:p>
            <a:r>
              <a:rPr lang="en-US" sz="2200" dirty="0"/>
              <a:t>Install Apache2</a:t>
            </a:r>
          </a:p>
          <a:p>
            <a:pPr lvl="1"/>
            <a:r>
              <a:rPr lang="en-US" sz="2200" dirty="0" err="1"/>
              <a:t>sudo</a:t>
            </a:r>
            <a:r>
              <a:rPr lang="en-US" sz="2200" dirty="0"/>
              <a:t> apt-get install apache2</a:t>
            </a:r>
          </a:p>
          <a:p>
            <a:r>
              <a:rPr lang="en-US" sz="2200" dirty="0"/>
              <a:t>Verify if Apache works properly on port 80</a:t>
            </a:r>
          </a:p>
          <a:p>
            <a:pPr lvl="1"/>
            <a:r>
              <a:rPr lang="en-US" sz="2200" dirty="0"/>
              <a:t>Try to open http://yourIP (port 80)</a:t>
            </a:r>
          </a:p>
          <a:p>
            <a:r>
              <a:rPr lang="en-US" sz="2200" dirty="0"/>
              <a:t>Enable these mods in Apache2</a:t>
            </a:r>
          </a:p>
          <a:p>
            <a:pPr lvl="1"/>
            <a:r>
              <a:rPr lang="en-US" sz="2200" dirty="0" err="1"/>
              <a:t>sudo</a:t>
            </a:r>
            <a:r>
              <a:rPr lang="en-US" sz="2200" dirty="0"/>
              <a:t> a2enmod </a:t>
            </a:r>
            <a:r>
              <a:rPr lang="en-US" sz="2200" dirty="0" err="1"/>
              <a:t>proxy_http</a:t>
            </a:r>
            <a:r>
              <a:rPr lang="en-US" sz="2200" dirty="0"/>
              <a:t> </a:t>
            </a:r>
            <a:r>
              <a:rPr lang="en-US" sz="2200" dirty="0" err="1"/>
              <a:t>ssl</a:t>
            </a:r>
            <a:r>
              <a:rPr lang="en-US" sz="2200" dirty="0"/>
              <a:t> headers</a:t>
            </a:r>
          </a:p>
          <a:p>
            <a:pPr lvl="1"/>
            <a:r>
              <a:rPr lang="en-US" sz="2200" dirty="0" err="1"/>
              <a:t>sudo</a:t>
            </a:r>
            <a:r>
              <a:rPr lang="en-US" sz="2200" dirty="0"/>
              <a:t> </a:t>
            </a:r>
            <a:r>
              <a:rPr lang="en-US" sz="2200" dirty="0" err="1"/>
              <a:t>systemctl</a:t>
            </a:r>
            <a:r>
              <a:rPr lang="en-US" sz="2200" dirty="0"/>
              <a:t> restart apache2</a:t>
            </a:r>
          </a:p>
          <a:p>
            <a:endParaRPr lang="en-US" dirty="0"/>
          </a:p>
        </p:txBody>
      </p:sp>
      <p:sp>
        <p:nvSpPr>
          <p:cNvPr id="4" name="Slide Number Placeholder 3">
            <a:extLst>
              <a:ext uri="{FF2B5EF4-FFF2-40B4-BE49-F238E27FC236}">
                <a16:creationId xmlns:a16="http://schemas.microsoft.com/office/drawing/2014/main" id="{0276EB0B-2CF3-DAC7-C811-AB887458D3FA}"/>
              </a:ext>
            </a:extLst>
          </p:cNvPr>
          <p:cNvSpPr>
            <a:spLocks noGrp="1"/>
          </p:cNvSpPr>
          <p:nvPr>
            <p:ph type="sldNum" sz="quarter" idx="12"/>
          </p:nvPr>
        </p:nvSpPr>
        <p:spPr/>
        <p:txBody>
          <a:bodyPr/>
          <a:lstStyle/>
          <a:p>
            <a:fld id="{26059F0E-BBE4-4264-9E30-0EF38533A0A1}" type="slidenum">
              <a:rPr lang="en-US" smtClean="0"/>
              <a:pPr/>
              <a:t>35</a:t>
            </a:fld>
            <a:endParaRPr lang="en-US" dirty="0"/>
          </a:p>
        </p:txBody>
      </p:sp>
    </p:spTree>
    <p:extLst>
      <p:ext uri="{BB962C8B-B14F-4D97-AF65-F5344CB8AC3E}">
        <p14:creationId xmlns:p14="http://schemas.microsoft.com/office/powerpoint/2010/main" val="662332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AE76-A317-72D6-05E0-01ACCCC9FB0F}"/>
              </a:ext>
            </a:extLst>
          </p:cNvPr>
          <p:cNvSpPr>
            <a:spLocks noGrp="1"/>
          </p:cNvSpPr>
          <p:nvPr>
            <p:ph type="title"/>
          </p:nvPr>
        </p:nvSpPr>
        <p:spPr/>
        <p:txBody>
          <a:bodyPr>
            <a:noAutofit/>
          </a:bodyPr>
          <a:lstStyle/>
          <a:p>
            <a:r>
              <a:rPr lang="en-US" sz="3600" b="1" dirty="0"/>
              <a:t>Use </a:t>
            </a:r>
            <a:r>
              <a:rPr lang="en-US" sz="3600" b="1" dirty="0" err="1"/>
              <a:t>Certbot</a:t>
            </a:r>
            <a:r>
              <a:rPr lang="en-US" sz="3600" b="1" dirty="0"/>
              <a:t> to get &amp; install an SSL certificate for your domain</a:t>
            </a:r>
          </a:p>
        </p:txBody>
      </p:sp>
      <p:sp>
        <p:nvSpPr>
          <p:cNvPr id="3" name="Content Placeholder 2">
            <a:extLst>
              <a:ext uri="{FF2B5EF4-FFF2-40B4-BE49-F238E27FC236}">
                <a16:creationId xmlns:a16="http://schemas.microsoft.com/office/drawing/2014/main" id="{8169E8CD-1183-C8F4-8539-50EB594789EE}"/>
              </a:ext>
            </a:extLst>
          </p:cNvPr>
          <p:cNvSpPr>
            <a:spLocks noGrp="1"/>
          </p:cNvSpPr>
          <p:nvPr>
            <p:ph idx="1"/>
          </p:nvPr>
        </p:nvSpPr>
        <p:spPr/>
        <p:txBody>
          <a:bodyPr/>
          <a:lstStyle/>
          <a:p>
            <a:r>
              <a:rPr lang="en-US" sz="2200" dirty="0"/>
              <a:t>Follow the steps</a:t>
            </a:r>
          </a:p>
          <a:p>
            <a:pPr lvl="1"/>
            <a:r>
              <a:rPr lang="en-US" sz="2200" dirty="0" err="1"/>
              <a:t>sudo</a:t>
            </a:r>
            <a:r>
              <a:rPr lang="en-US" sz="2200" dirty="0"/>
              <a:t> apt install </a:t>
            </a:r>
            <a:r>
              <a:rPr lang="en-US" sz="2200" dirty="0" err="1"/>
              <a:t>snapd</a:t>
            </a:r>
            <a:endParaRPr lang="en-US" sz="2200" dirty="0"/>
          </a:p>
          <a:p>
            <a:pPr lvl="1"/>
            <a:r>
              <a:rPr lang="en-US" sz="2200" dirty="0" err="1"/>
              <a:t>sudo</a:t>
            </a:r>
            <a:r>
              <a:rPr lang="en-US" sz="2200" dirty="0"/>
              <a:t> apt install snap</a:t>
            </a:r>
          </a:p>
          <a:p>
            <a:pPr lvl="1"/>
            <a:r>
              <a:rPr lang="en-US" sz="2200" dirty="0" err="1"/>
              <a:t>sudo</a:t>
            </a:r>
            <a:r>
              <a:rPr lang="en-US" sz="2200" dirty="0"/>
              <a:t> snap install core</a:t>
            </a:r>
          </a:p>
          <a:p>
            <a:pPr lvl="1"/>
            <a:r>
              <a:rPr lang="en-US" sz="2200" dirty="0" err="1"/>
              <a:t>sudo</a:t>
            </a:r>
            <a:r>
              <a:rPr lang="en-US" sz="2200" dirty="0"/>
              <a:t> snap refresh core</a:t>
            </a:r>
          </a:p>
          <a:p>
            <a:pPr lvl="1"/>
            <a:r>
              <a:rPr lang="en-US" sz="2200" dirty="0" err="1"/>
              <a:t>sudo</a:t>
            </a:r>
            <a:r>
              <a:rPr lang="en-US" sz="2200" dirty="0"/>
              <a:t> snap install --classic </a:t>
            </a:r>
            <a:r>
              <a:rPr lang="en-US" sz="2200" dirty="0" err="1"/>
              <a:t>certbot</a:t>
            </a:r>
            <a:endParaRPr lang="en-US" sz="2200" dirty="0"/>
          </a:p>
          <a:p>
            <a:pPr lvl="1"/>
            <a:r>
              <a:rPr lang="en-US" sz="2200" dirty="0" err="1"/>
              <a:t>sudo</a:t>
            </a:r>
            <a:r>
              <a:rPr lang="en-US" sz="2200" dirty="0"/>
              <a:t> ln -s /snap/bin/</a:t>
            </a:r>
            <a:r>
              <a:rPr lang="en-US" sz="2200" dirty="0" err="1"/>
              <a:t>certbot</a:t>
            </a:r>
            <a:r>
              <a:rPr lang="en-US" sz="2200" dirty="0"/>
              <a:t> /</a:t>
            </a:r>
            <a:r>
              <a:rPr lang="en-US" sz="2200" dirty="0" err="1"/>
              <a:t>usr</a:t>
            </a:r>
            <a:r>
              <a:rPr lang="en-US" sz="2200" dirty="0"/>
              <a:t>/bin/</a:t>
            </a:r>
            <a:r>
              <a:rPr lang="en-US" sz="2200" dirty="0" err="1"/>
              <a:t>certbot</a:t>
            </a:r>
            <a:endParaRPr lang="en-US" sz="2200" dirty="0"/>
          </a:p>
          <a:p>
            <a:pPr lvl="1"/>
            <a:r>
              <a:rPr lang="en-US" sz="2200" dirty="0" err="1"/>
              <a:t>sudo</a:t>
            </a:r>
            <a:r>
              <a:rPr lang="en-US" sz="2200" dirty="0"/>
              <a:t> </a:t>
            </a:r>
            <a:r>
              <a:rPr lang="en-US" sz="2200" dirty="0" err="1"/>
              <a:t>certbot</a:t>
            </a:r>
            <a:r>
              <a:rPr lang="en-US" sz="2200" dirty="0"/>
              <a:t> --</a:t>
            </a:r>
            <a:r>
              <a:rPr lang="en-US" sz="2200" dirty="0" err="1"/>
              <a:t>apache</a:t>
            </a:r>
            <a:endParaRPr lang="en-US" sz="2200" dirty="0"/>
          </a:p>
          <a:p>
            <a:r>
              <a:rPr lang="en-US" sz="2200" dirty="0"/>
              <a:t>After this the screen will ask you for your domain name</a:t>
            </a:r>
          </a:p>
          <a:p>
            <a:pPr lvl="1"/>
            <a:r>
              <a:rPr lang="en-US" sz="2200" dirty="0" err="1"/>
              <a:t>sudo</a:t>
            </a:r>
            <a:r>
              <a:rPr lang="en-US" sz="2200" dirty="0"/>
              <a:t> </a:t>
            </a:r>
            <a:r>
              <a:rPr lang="en-US" sz="2200" dirty="0" err="1"/>
              <a:t>systemctl</a:t>
            </a:r>
            <a:r>
              <a:rPr lang="en-US" sz="2200" dirty="0"/>
              <a:t> restart apache2 </a:t>
            </a:r>
          </a:p>
          <a:p>
            <a:endParaRPr lang="en-US" dirty="0"/>
          </a:p>
        </p:txBody>
      </p:sp>
      <p:sp>
        <p:nvSpPr>
          <p:cNvPr id="4" name="Slide Number Placeholder 3">
            <a:extLst>
              <a:ext uri="{FF2B5EF4-FFF2-40B4-BE49-F238E27FC236}">
                <a16:creationId xmlns:a16="http://schemas.microsoft.com/office/drawing/2014/main" id="{58A2AEF2-5F41-6EAB-0816-29F4DE61D98E}"/>
              </a:ext>
            </a:extLst>
          </p:cNvPr>
          <p:cNvSpPr>
            <a:spLocks noGrp="1"/>
          </p:cNvSpPr>
          <p:nvPr>
            <p:ph type="sldNum" sz="quarter" idx="12"/>
          </p:nvPr>
        </p:nvSpPr>
        <p:spPr/>
        <p:txBody>
          <a:bodyPr/>
          <a:lstStyle/>
          <a:p>
            <a:fld id="{26059F0E-BBE4-4264-9E30-0EF38533A0A1}" type="slidenum">
              <a:rPr lang="en-US" smtClean="0"/>
              <a:pPr/>
              <a:t>36</a:t>
            </a:fld>
            <a:endParaRPr lang="en-US" dirty="0"/>
          </a:p>
        </p:txBody>
      </p:sp>
    </p:spTree>
    <p:extLst>
      <p:ext uri="{BB962C8B-B14F-4D97-AF65-F5344CB8AC3E}">
        <p14:creationId xmlns:p14="http://schemas.microsoft.com/office/powerpoint/2010/main" val="824359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F5D1-85D0-C1FE-39A5-B23C110EBCF2}"/>
              </a:ext>
            </a:extLst>
          </p:cNvPr>
          <p:cNvSpPr>
            <a:spLocks noGrp="1"/>
          </p:cNvSpPr>
          <p:nvPr>
            <p:ph type="title"/>
          </p:nvPr>
        </p:nvSpPr>
        <p:spPr/>
        <p:txBody>
          <a:bodyPr>
            <a:normAutofit/>
          </a:bodyPr>
          <a:lstStyle/>
          <a:p>
            <a:r>
              <a:rPr lang="en-US" sz="3600" b="1" dirty="0"/>
              <a:t>Create Apache configuration</a:t>
            </a:r>
          </a:p>
        </p:txBody>
      </p:sp>
      <p:sp>
        <p:nvSpPr>
          <p:cNvPr id="3" name="Content Placeholder 2">
            <a:extLst>
              <a:ext uri="{FF2B5EF4-FFF2-40B4-BE49-F238E27FC236}">
                <a16:creationId xmlns:a16="http://schemas.microsoft.com/office/drawing/2014/main" id="{C9B234F1-472B-080B-DDE6-1C0C7E5C02CA}"/>
              </a:ext>
            </a:extLst>
          </p:cNvPr>
          <p:cNvSpPr>
            <a:spLocks noGrp="1"/>
          </p:cNvSpPr>
          <p:nvPr>
            <p:ph idx="1"/>
          </p:nvPr>
        </p:nvSpPr>
        <p:spPr/>
        <p:txBody>
          <a:bodyPr/>
          <a:lstStyle/>
          <a:p>
            <a:r>
              <a:rPr lang="en-US" sz="2200" dirty="0"/>
              <a:t>Create a blank config file for your new </a:t>
            </a:r>
            <a:r>
              <a:rPr lang="en-US" sz="2200" dirty="0" err="1"/>
              <a:t>DSpace</a:t>
            </a:r>
            <a:r>
              <a:rPr lang="en-US" sz="2200" dirty="0"/>
              <a:t> site:</a:t>
            </a:r>
          </a:p>
          <a:p>
            <a:pPr lvl="1"/>
            <a:r>
              <a:rPr lang="en-US" sz="2200" dirty="0"/>
              <a:t>nano /</a:t>
            </a:r>
            <a:r>
              <a:rPr lang="en-US" sz="2200" dirty="0" err="1"/>
              <a:t>etc</a:t>
            </a:r>
            <a:r>
              <a:rPr lang="en-US" sz="2200" dirty="0"/>
              <a:t>/apache2/sites-available/</a:t>
            </a:r>
            <a:r>
              <a:rPr lang="en-US" sz="2200" dirty="0" err="1"/>
              <a:t>dspace.conf</a:t>
            </a:r>
            <a:endParaRPr lang="en-US" sz="2200" dirty="0"/>
          </a:p>
          <a:p>
            <a:r>
              <a:rPr lang="en-US" sz="2200" dirty="0"/>
              <a:t>Edit and customize your </a:t>
            </a:r>
            <a:r>
              <a:rPr lang="en-US" sz="2200" dirty="0" err="1"/>
              <a:t>dspace.conf</a:t>
            </a:r>
            <a:r>
              <a:rPr lang="en-US" sz="2200" dirty="0"/>
              <a:t> file. Use your own domain name </a:t>
            </a:r>
          </a:p>
          <a:p>
            <a:r>
              <a:rPr lang="en-US" sz="2200" dirty="0"/>
              <a:t>Do not forget to change the used paths for SSL certificates </a:t>
            </a:r>
          </a:p>
          <a:p>
            <a:r>
              <a:rPr lang="en-US" sz="2000" dirty="0"/>
              <a:t>Disable old Apache Conf files</a:t>
            </a:r>
          </a:p>
          <a:p>
            <a:r>
              <a:rPr lang="en-US" sz="2000" dirty="0"/>
              <a:t>Enable your site in Apache2 and restart Apache2:</a:t>
            </a:r>
          </a:p>
          <a:p>
            <a:pPr lvl="1"/>
            <a:r>
              <a:rPr lang="en-US" sz="2000" dirty="0" err="1"/>
              <a:t>sudo</a:t>
            </a:r>
            <a:r>
              <a:rPr lang="en-US" sz="2000" dirty="0"/>
              <a:t> a2ensite </a:t>
            </a:r>
            <a:r>
              <a:rPr lang="en-US" sz="2000" dirty="0" err="1"/>
              <a:t>dspace.conf</a:t>
            </a:r>
            <a:endParaRPr lang="en-US" sz="2000" dirty="0"/>
          </a:p>
          <a:p>
            <a:endParaRPr lang="en-US" dirty="0"/>
          </a:p>
        </p:txBody>
      </p:sp>
      <p:sp>
        <p:nvSpPr>
          <p:cNvPr id="4" name="Slide Number Placeholder 3">
            <a:extLst>
              <a:ext uri="{FF2B5EF4-FFF2-40B4-BE49-F238E27FC236}">
                <a16:creationId xmlns:a16="http://schemas.microsoft.com/office/drawing/2014/main" id="{D7F8CAED-A3D5-13B5-E9A9-60012BB1797E}"/>
              </a:ext>
            </a:extLst>
          </p:cNvPr>
          <p:cNvSpPr>
            <a:spLocks noGrp="1"/>
          </p:cNvSpPr>
          <p:nvPr>
            <p:ph type="sldNum" sz="quarter" idx="12"/>
          </p:nvPr>
        </p:nvSpPr>
        <p:spPr/>
        <p:txBody>
          <a:bodyPr/>
          <a:lstStyle/>
          <a:p>
            <a:fld id="{26059F0E-BBE4-4264-9E30-0EF38533A0A1}" type="slidenum">
              <a:rPr lang="en-US" smtClean="0"/>
              <a:pPr/>
              <a:t>37</a:t>
            </a:fld>
            <a:endParaRPr lang="en-US" dirty="0"/>
          </a:p>
        </p:txBody>
      </p:sp>
    </p:spTree>
    <p:extLst>
      <p:ext uri="{BB962C8B-B14F-4D97-AF65-F5344CB8AC3E}">
        <p14:creationId xmlns:p14="http://schemas.microsoft.com/office/powerpoint/2010/main" val="1268230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7944-9E2B-DB59-40FB-EB36BBBC994C}"/>
              </a:ext>
            </a:extLst>
          </p:cNvPr>
          <p:cNvSpPr>
            <a:spLocks noGrp="1"/>
          </p:cNvSpPr>
          <p:nvPr>
            <p:ph type="title"/>
          </p:nvPr>
        </p:nvSpPr>
        <p:spPr/>
        <p:txBody>
          <a:bodyPr>
            <a:normAutofit/>
          </a:bodyPr>
          <a:lstStyle/>
          <a:p>
            <a:r>
              <a:rPr lang="en-US" sz="3600" b="1" dirty="0" err="1"/>
              <a:t>Dspace</a:t>
            </a:r>
            <a:r>
              <a:rPr lang="en-US" sz="3600" b="1" dirty="0"/>
              <a:t> Configuration</a:t>
            </a:r>
          </a:p>
        </p:txBody>
      </p:sp>
      <p:sp>
        <p:nvSpPr>
          <p:cNvPr id="3" name="Content Placeholder 2">
            <a:extLst>
              <a:ext uri="{FF2B5EF4-FFF2-40B4-BE49-F238E27FC236}">
                <a16:creationId xmlns:a16="http://schemas.microsoft.com/office/drawing/2014/main" id="{6DDA45ED-A7B7-468F-1B84-D2EEA72ECB16}"/>
              </a:ext>
            </a:extLst>
          </p:cNvPr>
          <p:cNvSpPr>
            <a:spLocks noGrp="1"/>
          </p:cNvSpPr>
          <p:nvPr>
            <p:ph idx="1"/>
          </p:nvPr>
        </p:nvSpPr>
        <p:spPr/>
        <p:txBody>
          <a:bodyPr/>
          <a:lstStyle/>
          <a:p>
            <a:r>
              <a:rPr lang="en-US" sz="2000" dirty="0"/>
              <a:t>Edit the </a:t>
            </a:r>
            <a:r>
              <a:rPr lang="en-US" sz="2000" dirty="0" err="1"/>
              <a:t>DSpace</a:t>
            </a:r>
            <a:r>
              <a:rPr lang="en-US" sz="2000" dirty="0"/>
              <a:t> backend settings</a:t>
            </a:r>
          </a:p>
          <a:p>
            <a:pPr lvl="1"/>
            <a:r>
              <a:rPr lang="en-US" sz="2000" dirty="0" err="1"/>
              <a:t>sudo</a:t>
            </a:r>
            <a:r>
              <a:rPr lang="en-US" sz="2000" dirty="0"/>
              <a:t> nano /</a:t>
            </a:r>
            <a:r>
              <a:rPr lang="en-US" sz="2000" dirty="0" err="1"/>
              <a:t>dspace</a:t>
            </a:r>
            <a:r>
              <a:rPr lang="en-US" sz="2000" dirty="0"/>
              <a:t>/conf/</a:t>
            </a:r>
            <a:r>
              <a:rPr lang="en-US" sz="2000" dirty="0" err="1"/>
              <a:t>local.cfg</a:t>
            </a:r>
            <a:endParaRPr lang="en-US" sz="2000" dirty="0"/>
          </a:p>
          <a:p>
            <a:endParaRPr lang="en-US" dirty="0"/>
          </a:p>
        </p:txBody>
      </p:sp>
      <p:sp>
        <p:nvSpPr>
          <p:cNvPr id="4" name="Slide Number Placeholder 3">
            <a:extLst>
              <a:ext uri="{FF2B5EF4-FFF2-40B4-BE49-F238E27FC236}">
                <a16:creationId xmlns:a16="http://schemas.microsoft.com/office/drawing/2014/main" id="{79953D64-981D-E18A-50FF-D6DAF8D8BB47}"/>
              </a:ext>
            </a:extLst>
          </p:cNvPr>
          <p:cNvSpPr>
            <a:spLocks noGrp="1"/>
          </p:cNvSpPr>
          <p:nvPr>
            <p:ph type="sldNum" sz="quarter" idx="12"/>
          </p:nvPr>
        </p:nvSpPr>
        <p:spPr/>
        <p:txBody>
          <a:bodyPr/>
          <a:lstStyle/>
          <a:p>
            <a:fld id="{26059F0E-BBE4-4264-9E30-0EF38533A0A1}" type="slidenum">
              <a:rPr lang="en-US" smtClean="0"/>
              <a:pPr/>
              <a:t>38</a:t>
            </a:fld>
            <a:endParaRPr lang="en-US" dirty="0"/>
          </a:p>
        </p:txBody>
      </p:sp>
      <p:pic>
        <p:nvPicPr>
          <p:cNvPr id="5" name="Picture 4">
            <a:extLst>
              <a:ext uri="{FF2B5EF4-FFF2-40B4-BE49-F238E27FC236}">
                <a16:creationId xmlns:a16="http://schemas.microsoft.com/office/drawing/2014/main" id="{D45D7711-F4B9-667A-7692-98AECBA38530}"/>
              </a:ext>
            </a:extLst>
          </p:cNvPr>
          <p:cNvPicPr>
            <a:picLocks noChangeAspect="1"/>
          </p:cNvPicPr>
          <p:nvPr/>
        </p:nvPicPr>
        <p:blipFill>
          <a:blip r:embed="rId2"/>
          <a:stretch>
            <a:fillRect/>
          </a:stretch>
        </p:blipFill>
        <p:spPr>
          <a:xfrm>
            <a:off x="647700" y="2971800"/>
            <a:ext cx="7848600" cy="2069907"/>
          </a:xfrm>
          <a:prstGeom prst="rect">
            <a:avLst/>
          </a:prstGeom>
        </p:spPr>
      </p:pic>
    </p:spTree>
    <p:extLst>
      <p:ext uri="{BB962C8B-B14F-4D97-AF65-F5344CB8AC3E}">
        <p14:creationId xmlns:p14="http://schemas.microsoft.com/office/powerpoint/2010/main" val="1861118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2562C-2115-E124-C37F-210E6D4E575C}"/>
              </a:ext>
            </a:extLst>
          </p:cNvPr>
          <p:cNvSpPr>
            <a:spLocks noGrp="1"/>
          </p:cNvSpPr>
          <p:nvPr>
            <p:ph type="title"/>
          </p:nvPr>
        </p:nvSpPr>
        <p:spPr/>
        <p:txBody>
          <a:bodyPr>
            <a:normAutofit/>
          </a:bodyPr>
          <a:lstStyle/>
          <a:p>
            <a:r>
              <a:rPr lang="en-US" sz="3600" b="1" dirty="0" err="1"/>
              <a:t>Dspace</a:t>
            </a:r>
            <a:r>
              <a:rPr lang="en-US" sz="3600" b="1" dirty="0"/>
              <a:t> Configuration</a:t>
            </a:r>
          </a:p>
        </p:txBody>
      </p:sp>
      <p:sp>
        <p:nvSpPr>
          <p:cNvPr id="3" name="Content Placeholder 2">
            <a:extLst>
              <a:ext uri="{FF2B5EF4-FFF2-40B4-BE49-F238E27FC236}">
                <a16:creationId xmlns:a16="http://schemas.microsoft.com/office/drawing/2014/main" id="{E31D846D-957C-29E3-C2D7-0B66BEF9F250}"/>
              </a:ext>
            </a:extLst>
          </p:cNvPr>
          <p:cNvSpPr>
            <a:spLocks noGrp="1"/>
          </p:cNvSpPr>
          <p:nvPr>
            <p:ph idx="1"/>
          </p:nvPr>
        </p:nvSpPr>
        <p:spPr/>
        <p:txBody>
          <a:bodyPr/>
          <a:lstStyle/>
          <a:p>
            <a:r>
              <a:rPr lang="en-US" sz="2800" dirty="0"/>
              <a:t>Frontend production config file</a:t>
            </a:r>
          </a:p>
          <a:p>
            <a:pPr lvl="1"/>
            <a:r>
              <a:rPr lang="en-US" sz="2000" dirty="0"/>
              <a:t>cd /home/</a:t>
            </a:r>
            <a:r>
              <a:rPr lang="en-US" sz="2000" dirty="0" err="1"/>
              <a:t>dspace</a:t>
            </a:r>
            <a:r>
              <a:rPr lang="en-US" sz="2000" dirty="0"/>
              <a:t>/dspace-angular-dspace-7.6/config/</a:t>
            </a:r>
          </a:p>
          <a:p>
            <a:pPr lvl="1"/>
            <a:r>
              <a:rPr lang="en-US" sz="2000" dirty="0"/>
              <a:t>nano </a:t>
            </a:r>
            <a:r>
              <a:rPr lang="en-US" sz="2000" dirty="0" err="1"/>
              <a:t>config.prod.yml</a:t>
            </a:r>
            <a:endParaRPr lang="en-US" sz="2000" dirty="0"/>
          </a:p>
          <a:p>
            <a:endParaRPr lang="en-US" dirty="0"/>
          </a:p>
        </p:txBody>
      </p:sp>
      <p:sp>
        <p:nvSpPr>
          <p:cNvPr id="4" name="Slide Number Placeholder 3">
            <a:extLst>
              <a:ext uri="{FF2B5EF4-FFF2-40B4-BE49-F238E27FC236}">
                <a16:creationId xmlns:a16="http://schemas.microsoft.com/office/drawing/2014/main" id="{B9F26BA3-49AE-5056-66B9-0283C0FEEF51}"/>
              </a:ext>
            </a:extLst>
          </p:cNvPr>
          <p:cNvSpPr>
            <a:spLocks noGrp="1"/>
          </p:cNvSpPr>
          <p:nvPr>
            <p:ph type="sldNum" sz="quarter" idx="12"/>
          </p:nvPr>
        </p:nvSpPr>
        <p:spPr/>
        <p:txBody>
          <a:bodyPr/>
          <a:lstStyle/>
          <a:p>
            <a:fld id="{26059F0E-BBE4-4264-9E30-0EF38533A0A1}" type="slidenum">
              <a:rPr lang="en-US" smtClean="0"/>
              <a:pPr/>
              <a:t>39</a:t>
            </a:fld>
            <a:endParaRPr lang="en-US" dirty="0"/>
          </a:p>
        </p:txBody>
      </p:sp>
      <p:grpSp>
        <p:nvGrpSpPr>
          <p:cNvPr id="7" name="Group 6">
            <a:extLst>
              <a:ext uri="{FF2B5EF4-FFF2-40B4-BE49-F238E27FC236}">
                <a16:creationId xmlns:a16="http://schemas.microsoft.com/office/drawing/2014/main" id="{4F5B9585-8A5F-7515-8C02-D7769234ED0C}"/>
              </a:ext>
            </a:extLst>
          </p:cNvPr>
          <p:cNvGrpSpPr/>
          <p:nvPr/>
        </p:nvGrpSpPr>
        <p:grpSpPr>
          <a:xfrm>
            <a:off x="762000" y="3314956"/>
            <a:ext cx="6400800" cy="3130461"/>
            <a:chOff x="762000" y="3314956"/>
            <a:chExt cx="6400800" cy="3130461"/>
          </a:xfrm>
        </p:grpSpPr>
        <p:pic>
          <p:nvPicPr>
            <p:cNvPr id="5" name="Picture 4">
              <a:extLst>
                <a:ext uri="{FF2B5EF4-FFF2-40B4-BE49-F238E27FC236}">
                  <a16:creationId xmlns:a16="http://schemas.microsoft.com/office/drawing/2014/main" id="{C83FC792-2F61-3210-570A-2AFD68BEB710}"/>
                </a:ext>
              </a:extLst>
            </p:cNvPr>
            <p:cNvPicPr>
              <a:picLocks noChangeAspect="1"/>
            </p:cNvPicPr>
            <p:nvPr/>
          </p:nvPicPr>
          <p:blipFill rotWithShape="1">
            <a:blip r:embed="rId2"/>
            <a:srcRect l="3206" t="18803" r="33225" b="25926"/>
            <a:stretch/>
          </p:blipFill>
          <p:spPr bwMode="auto">
            <a:xfrm>
              <a:off x="762000" y="3314956"/>
              <a:ext cx="6400800" cy="3130461"/>
            </a:xfrm>
            <a:prstGeom prst="rect">
              <a:avLst/>
            </a:prstGeom>
            <a:extLst>
              <a:ext uri="{53640926-AAD7-44D8-BBD7-CCE9431645EC}">
                <a14:shadowObscured xmlns:a14="http://schemas.microsoft.com/office/drawing/2010/main"/>
              </a:ext>
            </a:extLst>
          </p:spPr>
        </p:pic>
        <p:sp>
          <p:nvSpPr>
            <p:cNvPr id="6" name="Arrow: Left 5">
              <a:extLst>
                <a:ext uri="{FF2B5EF4-FFF2-40B4-BE49-F238E27FC236}">
                  <a16:creationId xmlns:a16="http://schemas.microsoft.com/office/drawing/2014/main" id="{BD704AF6-3E55-AC0E-E1B3-7F73D7FBA41E}"/>
                </a:ext>
              </a:extLst>
            </p:cNvPr>
            <p:cNvSpPr/>
            <p:nvPr/>
          </p:nvSpPr>
          <p:spPr>
            <a:xfrm rot="20462944">
              <a:off x="2893448" y="4869045"/>
              <a:ext cx="2362200" cy="3810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847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HTTP is just a protocol, but when paired with TLS it becomes encrypted.</a:t>
            </a:r>
          </a:p>
          <a:p>
            <a:r>
              <a:rPr lang="en-US" dirty="0"/>
              <a:t> When HTTP is combined with TLS, it is called HTTPS. This is the secure version of HTTP.</a:t>
            </a:r>
          </a:p>
          <a:p>
            <a:r>
              <a:rPr lang="en-US" dirty="0"/>
              <a:t> HTTPS appears in the URL. Symbolically, https is shown through a padlock icon or lock icon: </a:t>
            </a:r>
          </a:p>
          <a:p>
            <a:endParaRPr lang="en-US" dirty="0"/>
          </a:p>
        </p:txBody>
      </p:sp>
      <p:pic>
        <p:nvPicPr>
          <p:cNvPr id="4" name="Picture 3"/>
          <p:cNvPicPr/>
          <p:nvPr/>
        </p:nvPicPr>
        <p:blipFill>
          <a:blip r:embed="rId2"/>
          <a:stretch>
            <a:fillRect/>
          </a:stretch>
        </p:blipFill>
        <p:spPr bwMode="auto">
          <a:xfrm>
            <a:off x="2286000" y="4724400"/>
            <a:ext cx="3200400" cy="1295400"/>
          </a:xfrm>
          <a:prstGeom prst="rect">
            <a:avLst/>
          </a:prstGeom>
        </p:spPr>
      </p:pic>
      <p:sp>
        <p:nvSpPr>
          <p:cNvPr id="5" name="Slide Number Placeholder 4"/>
          <p:cNvSpPr>
            <a:spLocks noGrp="1"/>
          </p:cNvSpPr>
          <p:nvPr>
            <p:ph type="sldNum" sz="quarter" idx="12"/>
          </p:nvPr>
        </p:nvSpPr>
        <p:spPr/>
        <p:txBody>
          <a:bodyPr/>
          <a:lstStyle/>
          <a:p>
            <a:fld id="{26059F0E-BBE4-4264-9E30-0EF38533A0A1}"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F1C0-98F4-0B07-248F-2EBE54034C9D}"/>
              </a:ext>
            </a:extLst>
          </p:cNvPr>
          <p:cNvSpPr>
            <a:spLocks noGrp="1"/>
          </p:cNvSpPr>
          <p:nvPr>
            <p:ph type="title"/>
          </p:nvPr>
        </p:nvSpPr>
        <p:spPr/>
        <p:txBody>
          <a:bodyPr>
            <a:normAutofit/>
          </a:bodyPr>
          <a:lstStyle/>
          <a:p>
            <a:r>
              <a:rPr lang="en-US" sz="3600" b="1" dirty="0" err="1"/>
              <a:t>Dspace</a:t>
            </a:r>
            <a:r>
              <a:rPr lang="en-US" sz="3600" b="1" dirty="0"/>
              <a:t> Configuration</a:t>
            </a:r>
          </a:p>
        </p:txBody>
      </p:sp>
      <p:sp>
        <p:nvSpPr>
          <p:cNvPr id="3" name="Content Placeholder 2">
            <a:extLst>
              <a:ext uri="{FF2B5EF4-FFF2-40B4-BE49-F238E27FC236}">
                <a16:creationId xmlns:a16="http://schemas.microsoft.com/office/drawing/2014/main" id="{76304BEF-F1A2-F460-F180-EB771D26DA5C}"/>
              </a:ext>
            </a:extLst>
          </p:cNvPr>
          <p:cNvSpPr>
            <a:spLocks noGrp="1"/>
          </p:cNvSpPr>
          <p:nvPr>
            <p:ph idx="1"/>
          </p:nvPr>
        </p:nvSpPr>
        <p:spPr/>
        <p:txBody>
          <a:bodyPr/>
          <a:lstStyle/>
          <a:p>
            <a:r>
              <a:rPr lang="en-US" dirty="0"/>
              <a:t>restart frontend via pm2:</a:t>
            </a:r>
          </a:p>
          <a:p>
            <a:pPr lvl="1"/>
            <a:r>
              <a:rPr lang="en-US" sz="2000" dirty="0"/>
              <a:t>pm2 stop /home/</a:t>
            </a:r>
            <a:r>
              <a:rPr lang="en-US" sz="2000" dirty="0" err="1"/>
              <a:t>dspace</a:t>
            </a:r>
            <a:r>
              <a:rPr lang="en-US" sz="2000" dirty="0"/>
              <a:t>/dspace-angular-dspace-7.6/</a:t>
            </a:r>
            <a:r>
              <a:rPr lang="en-US" sz="2000" dirty="0" err="1"/>
              <a:t>dspace-ui.json</a:t>
            </a:r>
            <a:endParaRPr lang="en-US" sz="2000" dirty="0"/>
          </a:p>
          <a:p>
            <a:r>
              <a:rPr lang="en-US" dirty="0"/>
              <a:t>then start it again by:</a:t>
            </a:r>
          </a:p>
          <a:p>
            <a:pPr lvl="1"/>
            <a:r>
              <a:rPr lang="en-US" sz="2000" dirty="0"/>
              <a:t>pm2 start /home/</a:t>
            </a:r>
            <a:r>
              <a:rPr lang="en-US" sz="2000" dirty="0" err="1"/>
              <a:t>dspace</a:t>
            </a:r>
            <a:r>
              <a:rPr lang="en-US" sz="2000" dirty="0"/>
              <a:t>/dspace-angular-dspace-7.6/</a:t>
            </a:r>
            <a:r>
              <a:rPr lang="en-US" sz="2000" dirty="0" err="1"/>
              <a:t>dspace-ui.json</a:t>
            </a:r>
            <a:endParaRPr lang="en-US" sz="2000" dirty="0"/>
          </a:p>
          <a:p>
            <a:r>
              <a:rPr lang="en-US" dirty="0"/>
              <a:t>now available at https://yourdomain </a:t>
            </a:r>
          </a:p>
          <a:p>
            <a:endParaRPr lang="en-US" dirty="0"/>
          </a:p>
        </p:txBody>
      </p:sp>
      <p:sp>
        <p:nvSpPr>
          <p:cNvPr id="4" name="Slide Number Placeholder 3">
            <a:extLst>
              <a:ext uri="{FF2B5EF4-FFF2-40B4-BE49-F238E27FC236}">
                <a16:creationId xmlns:a16="http://schemas.microsoft.com/office/drawing/2014/main" id="{5EA6F04D-068F-8AF2-E60E-D09E905C348F}"/>
              </a:ext>
            </a:extLst>
          </p:cNvPr>
          <p:cNvSpPr>
            <a:spLocks noGrp="1"/>
          </p:cNvSpPr>
          <p:nvPr>
            <p:ph type="sldNum" sz="quarter" idx="12"/>
          </p:nvPr>
        </p:nvSpPr>
        <p:spPr/>
        <p:txBody>
          <a:bodyPr/>
          <a:lstStyle/>
          <a:p>
            <a:fld id="{26059F0E-BBE4-4264-9E30-0EF38533A0A1}" type="slidenum">
              <a:rPr lang="en-US" smtClean="0"/>
              <a:pPr/>
              <a:t>40</a:t>
            </a:fld>
            <a:endParaRPr lang="en-US" dirty="0"/>
          </a:p>
        </p:txBody>
      </p:sp>
      <p:pic>
        <p:nvPicPr>
          <p:cNvPr id="6" name="Picture 5">
            <a:extLst>
              <a:ext uri="{FF2B5EF4-FFF2-40B4-BE49-F238E27FC236}">
                <a16:creationId xmlns:a16="http://schemas.microsoft.com/office/drawing/2014/main" id="{5C849059-37ED-2CB2-0681-7A46E41FEB6C}"/>
              </a:ext>
            </a:extLst>
          </p:cNvPr>
          <p:cNvPicPr>
            <a:picLocks noChangeAspect="1"/>
          </p:cNvPicPr>
          <p:nvPr/>
        </p:nvPicPr>
        <p:blipFill rotWithShape="1">
          <a:blip r:embed="rId2"/>
          <a:srcRect r="50000" b="55093"/>
          <a:stretch/>
        </p:blipFill>
        <p:spPr>
          <a:xfrm>
            <a:off x="650164" y="4303987"/>
            <a:ext cx="7239931" cy="1828800"/>
          </a:xfrm>
          <a:prstGeom prst="rect">
            <a:avLst/>
          </a:prstGeom>
        </p:spPr>
      </p:pic>
    </p:spTree>
    <p:extLst>
      <p:ext uri="{BB962C8B-B14F-4D97-AF65-F5344CB8AC3E}">
        <p14:creationId xmlns:p14="http://schemas.microsoft.com/office/powerpoint/2010/main" val="786917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Renewal of the SSL certificates</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The certificate created through let’s encrypt is valid for 90 days only. </a:t>
            </a:r>
          </a:p>
          <a:p>
            <a:r>
              <a:rPr lang="en-US" dirty="0"/>
              <a:t>Before expiry, let’s encrypt will send notice 30 days earlier. </a:t>
            </a:r>
          </a:p>
          <a:p>
            <a:r>
              <a:rPr lang="en-US" dirty="0"/>
              <a:t>The certificate can be renewed with the following command. With this command all the certificate due for renew will be renewed.</a:t>
            </a:r>
          </a:p>
          <a:p>
            <a:pPr>
              <a:buNone/>
            </a:pPr>
            <a:r>
              <a:rPr lang="en-US" dirty="0"/>
              <a:t>#certbot renew</a:t>
            </a:r>
          </a:p>
          <a:p>
            <a:pPr>
              <a:buNone/>
            </a:pPr>
            <a:r>
              <a:rPr lang="en-US" dirty="0"/>
              <a:t>The command can also be put into cronjob like this:</a:t>
            </a:r>
          </a:p>
          <a:p>
            <a:pPr>
              <a:buNone/>
            </a:pPr>
            <a:r>
              <a:rPr lang="en-US" dirty="0"/>
              <a:t># sudo crontab –e</a:t>
            </a:r>
          </a:p>
          <a:p>
            <a:pPr>
              <a:buNone/>
            </a:pPr>
            <a:r>
              <a:rPr lang="en-US" dirty="0"/>
              <a:t>Add the below command at end of file and save it. It will run every day at 1 am.</a:t>
            </a:r>
          </a:p>
          <a:p>
            <a:pPr>
              <a:buNone/>
            </a:pPr>
            <a:r>
              <a:rPr lang="en-US" dirty="0"/>
              <a:t>1 * * * /usr/bin/certbot-auto renew</a:t>
            </a:r>
            <a:endParaRPr lang="en-US" b="1" dirty="0"/>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endParaRPr lang="en-US" dirty="0"/>
          </a:p>
        </p:txBody>
      </p:sp>
      <p:sp>
        <p:nvSpPr>
          <p:cNvPr id="3" name="Content Placeholder 2"/>
          <p:cNvSpPr>
            <a:spLocks noGrp="1"/>
          </p:cNvSpPr>
          <p:nvPr>
            <p:ph idx="1"/>
          </p:nvPr>
        </p:nvSpPr>
        <p:spPr/>
        <p:txBody>
          <a:bodyPr/>
          <a:lstStyle/>
          <a:p>
            <a:r>
              <a:rPr lang="en-US" dirty="0"/>
              <a:t>In this study, process has been given to create domain validated certificates for apache tomcat used for DSpace, Let’s encrypt for Apache used in Koha ILS, WordPress, and VuFind. </a:t>
            </a:r>
          </a:p>
          <a:p>
            <a:r>
              <a:rPr lang="en-US" dirty="0"/>
              <a:t>All these procedures help to create SSL free of cost which may be helpful for library professionals in developing countries or to those library organizations who want ssl free of cost.</a:t>
            </a:r>
          </a:p>
        </p:txBody>
      </p:sp>
      <p:sp>
        <p:nvSpPr>
          <p:cNvPr id="4" name="Slide Number Placeholder 3"/>
          <p:cNvSpPr>
            <a:spLocks noGrp="1"/>
          </p:cNvSpPr>
          <p:nvPr>
            <p:ph type="sldNum" sz="quarter" idx="12"/>
          </p:nvPr>
        </p:nvSpPr>
        <p:spPr/>
        <p:txBody>
          <a:bodyPr/>
          <a:lstStyle/>
          <a:p>
            <a:fld id="{26059F0E-BBE4-4264-9E30-0EF38533A0A1}"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r>
              <a:rPr lang="en-US" dirty="0"/>
              <a:t>Ellingwood, Justin, Boucheron, B. and D. M. (2018). How to create a self-signed SSL certificate for Apache in Debian 9. Retrieved February 1, 2020, from https://www.digitalocean.com/community/tutorials/how-to-create-a-self-signed-ssl-certificate-for-apache-in-debian-9</a:t>
            </a:r>
          </a:p>
          <a:p>
            <a:r>
              <a:rPr lang="en-US" dirty="0"/>
              <a:t>Follow, M. K. S. (2018). How to install Let’s Encrypt with Tomcat. Retrieved February 2, 2020, from https://medium.com/@raupach/how-to-install-lets-encrypt-with-tomcat-3db8a469e3d2</a:t>
            </a:r>
          </a:p>
          <a:p>
            <a:r>
              <a:rPr lang="en-US" dirty="0"/>
              <a:t>o7planning.org. (2019). Install a free SSL certificate Let’s Encrypt for Tomcat Server on Ubuntu https://o7planning.org/en/12243/install-a-free-ssl-certificate-lets-encrypt-...</a:t>
            </a:r>
          </a:p>
          <a:p>
            <a:r>
              <a:rPr lang="en-US" dirty="0"/>
              <a:t>SSL Renewals.com. (2020). Free SSL vs Paid SSL Certificate – Which is Right for You ? Retrieved January 30, 2020, from https://sslrenewals.com/blog/difference-between-free-ssl-certificate-and-paid-ssl-certificate</a:t>
            </a:r>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algn="ctr">
              <a:buNone/>
            </a:pPr>
            <a:r>
              <a:rPr lang="en-US" sz="3200" b="1" dirty="0"/>
              <a:t>Thank you</a:t>
            </a:r>
          </a:p>
        </p:txBody>
      </p:sp>
      <p:sp>
        <p:nvSpPr>
          <p:cNvPr id="4" name="Slide Number Placeholder 3"/>
          <p:cNvSpPr>
            <a:spLocks noGrp="1"/>
          </p:cNvSpPr>
          <p:nvPr>
            <p:ph type="sldNum" sz="quarter" idx="12"/>
          </p:nvPr>
        </p:nvSpPr>
        <p:spPr/>
        <p:txBody>
          <a:bodyPr/>
          <a:lstStyle/>
          <a:p>
            <a:fld id="{26059F0E-BBE4-4264-9E30-0EF38533A0A1}" type="slidenum">
              <a:rPr lang="en-US" smtClean="0"/>
              <a:pPr/>
              <a:t>44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In this study, the  discussion is limited to free SSL certificate  due to its availability free of cost and suitable to library software in developing countries like Nepal. </a:t>
            </a:r>
          </a:p>
          <a:p>
            <a:r>
              <a:rPr lang="en-US" dirty="0"/>
              <a:t>Free SSL certificate provides the same level of encryption as the paid ones.</a:t>
            </a:r>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Free SSL certificates fit into two categories : “Self-Signed Certificates”  and “certificate authority (CA)”</a:t>
            </a:r>
            <a:endParaRPr lang="en-US" u="sng" dirty="0"/>
          </a:p>
          <a:p>
            <a:r>
              <a:rPr lang="en-US" u="sng" dirty="0"/>
              <a:t>‘Self-Signed Certificates’</a:t>
            </a:r>
            <a:r>
              <a:rPr lang="en-US" dirty="0"/>
              <a:t> are the ones in which there is no need for any Certificate Authority to sign them.</a:t>
            </a:r>
          </a:p>
          <a:p>
            <a:pPr lvl="1"/>
            <a:r>
              <a:rPr lang="en-US" dirty="0"/>
              <a:t> They are signed by the issuer him/herself.</a:t>
            </a:r>
          </a:p>
          <a:p>
            <a:pPr lvl="1"/>
            <a:r>
              <a:rPr lang="en-US" dirty="0"/>
              <a:t>This type of certificate is used for IP address whether private or public.</a:t>
            </a:r>
          </a:p>
          <a:p>
            <a:pPr lvl="1"/>
            <a:r>
              <a:rPr lang="en-US" dirty="0"/>
              <a:t>It may be appropriate if domain name associated with the server is not available and have only IP address.</a:t>
            </a:r>
          </a:p>
        </p:txBody>
      </p:sp>
      <p:sp>
        <p:nvSpPr>
          <p:cNvPr id="4" name="Slide Number Placeholder 3"/>
          <p:cNvSpPr>
            <a:spLocks noGrp="1"/>
          </p:cNvSpPr>
          <p:nvPr>
            <p:ph type="sldNum" sz="quarter" idx="12"/>
          </p:nvPr>
        </p:nvSpPr>
        <p:spPr/>
        <p:txBody>
          <a:bodyPr/>
          <a:lstStyle/>
          <a:p>
            <a:fld id="{26059F0E-BBE4-4264-9E30-0EF38533A0A1}"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a:t>
            </a:r>
          </a:p>
        </p:txBody>
      </p:sp>
      <p:sp>
        <p:nvSpPr>
          <p:cNvPr id="3" name="Content Placeholder 2"/>
          <p:cNvSpPr>
            <a:spLocks noGrp="1"/>
          </p:cNvSpPr>
          <p:nvPr>
            <p:ph idx="1"/>
          </p:nvPr>
        </p:nvSpPr>
        <p:spPr>
          <a:xfrm>
            <a:off x="533400" y="1905000"/>
            <a:ext cx="8229600" cy="4221163"/>
          </a:xfrm>
        </p:spPr>
        <p:txBody>
          <a:bodyPr>
            <a:normAutofit/>
          </a:bodyPr>
          <a:lstStyle/>
          <a:p>
            <a:pPr>
              <a:buNone/>
            </a:pPr>
            <a:endParaRPr lang="en-US" u="sng" dirty="0"/>
          </a:p>
          <a:p>
            <a:r>
              <a:rPr lang="en-US" u="sng" dirty="0"/>
              <a:t>“certificate authority (CA)”</a:t>
            </a:r>
            <a:r>
              <a:rPr lang="en-US" dirty="0"/>
              <a:t>  is the  another free SSL certificate signed by certificate authority and it is limited to domain validated.</a:t>
            </a:r>
          </a:p>
          <a:p>
            <a:pPr lvl="1"/>
            <a:r>
              <a:rPr lang="en-US" dirty="0"/>
              <a:t> If domain name is available. It is better to use Certificate Authority (CA)-signed certificate. </a:t>
            </a:r>
          </a:p>
          <a:p>
            <a:pPr lvl="1"/>
            <a:endParaRPr lang="en-US" dirty="0"/>
          </a:p>
          <a:p>
            <a:pPr>
              <a:buNone/>
            </a:pPr>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bwMode="auto">
          <a:xfrm>
            <a:off x="1219200" y="1447800"/>
            <a:ext cx="6248400" cy="3872524"/>
          </a:xfrm>
          <a:prstGeom prst="rect">
            <a:avLst/>
          </a:prstGeom>
        </p:spPr>
      </p:pic>
      <p:sp>
        <p:nvSpPr>
          <p:cNvPr id="1025" name="Rectangle 1"/>
          <p:cNvSpPr>
            <a:spLocks noChangeArrowheads="1"/>
          </p:cNvSpPr>
          <p:nvPr/>
        </p:nvSpPr>
        <p:spPr bwMode="auto">
          <a:xfrm>
            <a:off x="2438400" y="5486400"/>
            <a:ext cx="4343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Figure 1 : SSL Communication Diagram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048000" y="5791200"/>
            <a:ext cx="5867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(Source: https://www.mike-irving.co.uk/web-design-blog/?blogid=100)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609600" y="685800"/>
            <a:ext cx="7391400" cy="646331"/>
          </a:xfrm>
          <a:prstGeom prst="rect">
            <a:avLst/>
          </a:prstGeom>
        </p:spPr>
        <p:txBody>
          <a:bodyPr wrap="square">
            <a:spAutoFit/>
          </a:bodyPr>
          <a:lstStyle/>
          <a:p>
            <a:r>
              <a:rPr lang="en-US" dirty="0"/>
              <a:t>The following is a standard SSL handshake when RSA key exchange algorithm is used:</a:t>
            </a:r>
          </a:p>
        </p:txBody>
      </p:sp>
      <p:sp>
        <p:nvSpPr>
          <p:cNvPr id="6" name="Slide Number Placeholder 5"/>
          <p:cNvSpPr>
            <a:spLocks noGrp="1"/>
          </p:cNvSpPr>
          <p:nvPr>
            <p:ph type="sldNum" sz="quarter" idx="12"/>
          </p:nvPr>
        </p:nvSpPr>
        <p:spPr/>
        <p:txBody>
          <a:bodyPr/>
          <a:lstStyle/>
          <a:p>
            <a:fld id="{26059F0E-BBE4-4264-9E30-0EF38533A0A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Prerequisites</a:t>
            </a:r>
          </a:p>
        </p:txBody>
      </p:sp>
      <p:sp>
        <p:nvSpPr>
          <p:cNvPr id="3" name="Content Placeholder 2"/>
          <p:cNvSpPr>
            <a:spLocks noGrp="1"/>
          </p:cNvSpPr>
          <p:nvPr>
            <p:ph idx="1"/>
          </p:nvPr>
        </p:nvSpPr>
        <p:spPr/>
        <p:txBody>
          <a:bodyPr/>
          <a:lstStyle/>
          <a:p>
            <a:pPr lvl="0"/>
            <a:r>
              <a:rPr lang="en-US" dirty="0" err="1"/>
              <a:t>Debian</a:t>
            </a:r>
            <a:r>
              <a:rPr lang="en-US" dirty="0"/>
              <a:t> 11 installed on Server (can be virtual or dedicated — doesn’t matter)</a:t>
            </a:r>
          </a:p>
          <a:p>
            <a:pPr lvl="0"/>
            <a:r>
              <a:rPr lang="en-US" dirty="0"/>
              <a:t>SSH with </a:t>
            </a:r>
            <a:r>
              <a:rPr lang="en-US" dirty="0" err="1"/>
              <a:t>sudo</a:t>
            </a:r>
            <a:r>
              <a:rPr lang="en-US" dirty="0"/>
              <a:t> or root access</a:t>
            </a:r>
          </a:p>
          <a:p>
            <a:pPr lvl="0"/>
            <a:r>
              <a:rPr lang="en-US" dirty="0"/>
              <a:t>Comfort with </a:t>
            </a:r>
            <a:r>
              <a:rPr lang="en-US" dirty="0" err="1"/>
              <a:t>linux</a:t>
            </a:r>
            <a:r>
              <a:rPr lang="en-US" dirty="0"/>
              <a:t> commands</a:t>
            </a:r>
          </a:p>
          <a:p>
            <a:pPr lvl="0"/>
            <a:r>
              <a:rPr lang="en-US" dirty="0"/>
              <a:t>Port 80 and 443 allowed on firewall/</a:t>
            </a:r>
            <a:r>
              <a:rPr lang="en-US" dirty="0" err="1"/>
              <a:t>iptables</a:t>
            </a:r>
            <a:endParaRPr lang="en-US" dirty="0"/>
          </a:p>
          <a:p>
            <a:endParaRPr lang="en-US" dirty="0"/>
          </a:p>
        </p:txBody>
      </p:sp>
      <p:sp>
        <p:nvSpPr>
          <p:cNvPr id="4" name="Slide Number Placeholder 3"/>
          <p:cNvSpPr>
            <a:spLocks noGrp="1"/>
          </p:cNvSpPr>
          <p:nvPr>
            <p:ph type="sldNum" sz="quarter" idx="12"/>
          </p:nvPr>
        </p:nvSpPr>
        <p:spPr/>
        <p:txBody>
          <a:bodyPr/>
          <a:lstStyle/>
          <a:p>
            <a:fld id="{26059F0E-BBE4-4264-9E30-0EF38533A0A1}" type="slidenum">
              <a:rPr lang="en-US" smtClean="0"/>
              <a:pPr/>
              <a:t>9</a:t>
            </a:fld>
            <a:endParaRPr lang="en-US" dirty="0"/>
          </a:p>
        </p:txBody>
      </p:sp>
    </p:spTree>
    <p:extLst>
      <p:ext uri="{BB962C8B-B14F-4D97-AF65-F5344CB8AC3E}">
        <p14:creationId xmlns:p14="http://schemas.microsoft.com/office/powerpoint/2010/main" val="121787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1453</TotalTime>
  <Words>3069</Words>
  <Application>Microsoft Office PowerPoint</Application>
  <PresentationFormat>On-screen Show (4:3)</PresentationFormat>
  <Paragraphs>329</Paragraphs>
  <Slides>44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Constantia</vt:lpstr>
      <vt:lpstr>Open Sans</vt:lpstr>
      <vt:lpstr>Times New Roman</vt:lpstr>
      <vt:lpstr>Wingdings 2</vt:lpstr>
      <vt:lpstr>Flow</vt:lpstr>
      <vt:lpstr>    SSL (Secure Sockets Layer) for Library Software with Reference to Free SSL Certificate </vt:lpstr>
      <vt:lpstr>Introduction</vt:lpstr>
      <vt:lpstr>Introduction…</vt:lpstr>
      <vt:lpstr>Introduction…</vt:lpstr>
      <vt:lpstr>Introduction…</vt:lpstr>
      <vt:lpstr>Introduction…</vt:lpstr>
      <vt:lpstr>Introduction… </vt:lpstr>
      <vt:lpstr>PowerPoint Presentation</vt:lpstr>
      <vt:lpstr>Prerequisites</vt:lpstr>
      <vt:lpstr>Materials and methods</vt:lpstr>
      <vt:lpstr>PowerPoint Presentation</vt:lpstr>
      <vt:lpstr>PowerPoint Presentation</vt:lpstr>
      <vt:lpstr>Commands to be run to enable the new virtualhost </vt:lpstr>
      <vt:lpstr>PowerPoint Presentation</vt:lpstr>
      <vt:lpstr>Software to be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Installing SSL with Let’s Encrypt in Koha ILS</vt:lpstr>
      <vt:lpstr>PowerPoint Presentation</vt:lpstr>
      <vt:lpstr>PowerPoint Presentation</vt:lpstr>
      <vt:lpstr>PowerPoint Presentation</vt:lpstr>
      <vt:lpstr>PowerPoint Presentation</vt:lpstr>
      <vt:lpstr>Installing SSL with Let’s Encrypt in WordPress</vt:lpstr>
      <vt:lpstr>PowerPoint Presentation</vt:lpstr>
      <vt:lpstr>PowerPoint Presentation</vt:lpstr>
      <vt:lpstr>PowerPoint Presentation</vt:lpstr>
      <vt:lpstr>Installing SSL with Let’s Encrypt in VuFind</vt:lpstr>
      <vt:lpstr>PowerPoint Presentation</vt:lpstr>
      <vt:lpstr>Enable SSL in Dspace 7.6 with Certbot</vt:lpstr>
      <vt:lpstr>Installation Process </vt:lpstr>
      <vt:lpstr>Use Certbot to get &amp; install an SSL certificate for your domain</vt:lpstr>
      <vt:lpstr>Create Apache configuration</vt:lpstr>
      <vt:lpstr>Dspace Configuration</vt:lpstr>
      <vt:lpstr>Dspace Configuration</vt:lpstr>
      <vt:lpstr>Dspace Configuration</vt:lpstr>
      <vt:lpstr>Renewal of the SSL certificates </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SSL (Secure Sockets Layer) for Library Software with Reference to Free SSL Certificate</dc:title>
  <dc:creator>DELL</dc:creator>
  <cp:lastModifiedBy>Jayakananthan, Mariyapillai (IWMI)</cp:lastModifiedBy>
  <cp:revision>128</cp:revision>
  <dcterms:created xsi:type="dcterms:W3CDTF">2020-09-26T06:31:03Z</dcterms:created>
  <dcterms:modified xsi:type="dcterms:W3CDTF">2023-08-24T08:11:55Z</dcterms:modified>
</cp:coreProperties>
</file>