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307" r:id="rId6"/>
    <p:sldId id="279" r:id="rId7"/>
    <p:sldId id="304" r:id="rId8"/>
    <p:sldId id="281" r:id="rId9"/>
    <p:sldId id="306" r:id="rId10"/>
    <p:sldId id="305" r:id="rId11"/>
    <p:sldId id="303" r:id="rId12"/>
    <p:sldId id="295" r:id="rId13"/>
  </p:sldIdLst>
  <p:sldSz cx="12192000" cy="6858000"/>
  <p:notesSz cx="6858000" cy="92662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FFFF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312E7B-EA33-4BBD-8E8C-DBBEDFCAE5F8}" v="1212" dt="2023-08-16T14:38:55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4706" autoAdjust="0"/>
  </p:normalViewPr>
  <p:slideViewPr>
    <p:cSldViewPr>
      <p:cViewPr varScale="1">
        <p:scale>
          <a:sx n="62" d="100"/>
          <a:sy n="62" d="100"/>
        </p:scale>
        <p:origin x="752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mian Katz" userId="516f7dda-f77a-44ea-855e-f2a6c92ef2e8" providerId="ADAL" clId="{74312E7B-EA33-4BBD-8E8C-DBBEDFCAE5F8}"/>
    <pc:docChg chg="undo custSel modSld sldOrd">
      <pc:chgData name="Demian Katz" userId="516f7dda-f77a-44ea-855e-f2a6c92ef2e8" providerId="ADAL" clId="{74312E7B-EA33-4BBD-8E8C-DBBEDFCAE5F8}" dt="2023-08-16T14:38:55.409" v="1283"/>
      <pc:docMkLst>
        <pc:docMk/>
      </pc:docMkLst>
      <pc:sldChg chg="modSp mod">
        <pc:chgData name="Demian Katz" userId="516f7dda-f77a-44ea-855e-f2a6c92ef2e8" providerId="ADAL" clId="{74312E7B-EA33-4BBD-8E8C-DBBEDFCAE5F8}" dt="2023-08-16T13:11:16.361" v="15" actId="20577"/>
        <pc:sldMkLst>
          <pc:docMk/>
          <pc:sldMk cId="0" sldId="256"/>
        </pc:sldMkLst>
        <pc:spChg chg="mod">
          <ac:chgData name="Demian Katz" userId="516f7dda-f77a-44ea-855e-f2a6c92ef2e8" providerId="ADAL" clId="{74312E7B-EA33-4BBD-8E8C-DBBEDFCAE5F8}" dt="2023-08-16T13:11:16.361" v="15" actId="20577"/>
          <ac:spMkLst>
            <pc:docMk/>
            <pc:sldMk cId="0" sldId="256"/>
            <ac:spMk id="4098" creationId="{A014BB83-FE27-4226-9BF7-00A1798FFA5D}"/>
          </ac:spMkLst>
        </pc:spChg>
      </pc:sldChg>
      <pc:sldChg chg="modSp modAnim">
        <pc:chgData name="Demian Katz" userId="516f7dda-f77a-44ea-855e-f2a6c92ef2e8" providerId="ADAL" clId="{74312E7B-EA33-4BBD-8E8C-DBBEDFCAE5F8}" dt="2023-08-16T13:34:35.474" v="980"/>
        <pc:sldMkLst>
          <pc:docMk/>
          <pc:sldMk cId="0" sldId="279"/>
        </pc:sldMkLst>
        <pc:spChg chg="mod">
          <ac:chgData name="Demian Katz" userId="516f7dda-f77a-44ea-855e-f2a6c92ef2e8" providerId="ADAL" clId="{74312E7B-EA33-4BBD-8E8C-DBBEDFCAE5F8}" dt="2023-08-16T13:33:13.960" v="979" actId="20577"/>
          <ac:spMkLst>
            <pc:docMk/>
            <pc:sldMk cId="0" sldId="279"/>
            <ac:spMk id="7171" creationId="{4F669C69-4B16-4D15-8666-BB26FBA25B73}"/>
          </ac:spMkLst>
        </pc:spChg>
      </pc:sldChg>
      <pc:sldChg chg="modSp modAnim">
        <pc:chgData name="Demian Katz" userId="516f7dda-f77a-44ea-855e-f2a6c92ef2e8" providerId="ADAL" clId="{74312E7B-EA33-4BBD-8E8C-DBBEDFCAE5F8}" dt="2023-08-16T13:34:47.175" v="982"/>
        <pc:sldMkLst>
          <pc:docMk/>
          <pc:sldMk cId="0" sldId="281"/>
        </pc:sldMkLst>
        <pc:spChg chg="mod">
          <ac:chgData name="Demian Katz" userId="516f7dda-f77a-44ea-855e-f2a6c92ef2e8" providerId="ADAL" clId="{74312E7B-EA33-4BBD-8E8C-DBBEDFCAE5F8}" dt="2023-08-16T13:23:46.651" v="741" actId="20577"/>
          <ac:spMkLst>
            <pc:docMk/>
            <pc:sldMk cId="0" sldId="281"/>
            <ac:spMk id="9219" creationId="{B18BCD0F-4F2D-4FFA-AF98-4ACD8E96FCD4}"/>
          </ac:spMkLst>
        </pc:spChg>
      </pc:sldChg>
      <pc:sldChg chg="modSp mod">
        <pc:chgData name="Demian Katz" userId="516f7dda-f77a-44ea-855e-f2a6c92ef2e8" providerId="ADAL" clId="{74312E7B-EA33-4BBD-8E8C-DBBEDFCAE5F8}" dt="2023-08-16T13:27:39.396" v="909" actId="207"/>
        <pc:sldMkLst>
          <pc:docMk/>
          <pc:sldMk cId="0" sldId="295"/>
        </pc:sldMkLst>
        <pc:spChg chg="mod">
          <ac:chgData name="Demian Katz" userId="516f7dda-f77a-44ea-855e-f2a6c92ef2e8" providerId="ADAL" clId="{74312E7B-EA33-4BBD-8E8C-DBBEDFCAE5F8}" dt="2023-08-16T13:27:39.396" v="909" actId="207"/>
          <ac:spMkLst>
            <pc:docMk/>
            <pc:sldMk cId="0" sldId="295"/>
            <ac:spMk id="14339" creationId="{57A935F8-77BB-4036-A926-8C8194972B2D}"/>
          </ac:spMkLst>
        </pc:spChg>
      </pc:sldChg>
      <pc:sldChg chg="modSp">
        <pc:chgData name="Demian Katz" userId="516f7dda-f77a-44ea-855e-f2a6c92ef2e8" providerId="ADAL" clId="{74312E7B-EA33-4BBD-8E8C-DBBEDFCAE5F8}" dt="2023-08-16T13:50:54.353" v="1269" actId="20577"/>
        <pc:sldMkLst>
          <pc:docMk/>
          <pc:sldMk cId="0" sldId="303"/>
        </pc:sldMkLst>
        <pc:spChg chg="mod">
          <ac:chgData name="Demian Katz" userId="516f7dda-f77a-44ea-855e-f2a6c92ef2e8" providerId="ADAL" clId="{74312E7B-EA33-4BBD-8E8C-DBBEDFCAE5F8}" dt="2023-08-16T13:50:54.353" v="1269" actId="20577"/>
          <ac:spMkLst>
            <pc:docMk/>
            <pc:sldMk cId="0" sldId="303"/>
            <ac:spMk id="13315" creationId="{6BDFF1AB-EEB2-473F-9210-421B88C80CDB}"/>
          </ac:spMkLst>
        </pc:spChg>
      </pc:sldChg>
      <pc:sldChg chg="modSp modAnim">
        <pc:chgData name="Demian Katz" userId="516f7dda-f77a-44ea-855e-f2a6c92ef2e8" providerId="ADAL" clId="{74312E7B-EA33-4BBD-8E8C-DBBEDFCAE5F8}" dt="2023-08-16T13:34:42.249" v="981"/>
        <pc:sldMkLst>
          <pc:docMk/>
          <pc:sldMk cId="0" sldId="304"/>
        </pc:sldMkLst>
        <pc:spChg chg="mod">
          <ac:chgData name="Demian Katz" userId="516f7dda-f77a-44ea-855e-f2a6c92ef2e8" providerId="ADAL" clId="{74312E7B-EA33-4BBD-8E8C-DBBEDFCAE5F8}" dt="2023-08-16T13:19:52.627" v="490" actId="20577"/>
          <ac:spMkLst>
            <pc:docMk/>
            <pc:sldMk cId="0" sldId="304"/>
            <ac:spMk id="11267" creationId="{0BCEA2F0-4D26-48B2-B249-2873481F7061}"/>
          </ac:spMkLst>
        </pc:spChg>
      </pc:sldChg>
      <pc:sldChg chg="modSp modAnim">
        <pc:chgData name="Demian Katz" userId="516f7dda-f77a-44ea-855e-f2a6c92ef2e8" providerId="ADAL" clId="{74312E7B-EA33-4BBD-8E8C-DBBEDFCAE5F8}" dt="2023-08-16T13:25:25.720" v="872" actId="20577"/>
        <pc:sldMkLst>
          <pc:docMk/>
          <pc:sldMk cId="3069227446" sldId="305"/>
        </pc:sldMkLst>
        <pc:spChg chg="mod">
          <ac:chgData name="Demian Katz" userId="516f7dda-f77a-44ea-855e-f2a6c92ef2e8" providerId="ADAL" clId="{74312E7B-EA33-4BBD-8E8C-DBBEDFCAE5F8}" dt="2023-08-16T13:25:25.720" v="872" actId="20577"/>
          <ac:spMkLst>
            <pc:docMk/>
            <pc:sldMk cId="3069227446" sldId="305"/>
            <ac:spMk id="3" creationId="{8C354F3D-34F2-479C-98D1-D6CD6C9D1536}"/>
          </ac:spMkLst>
        </pc:spChg>
      </pc:sldChg>
      <pc:sldChg chg="modSp mod modAnim">
        <pc:chgData name="Demian Katz" userId="516f7dda-f77a-44ea-855e-f2a6c92ef2e8" providerId="ADAL" clId="{74312E7B-EA33-4BBD-8E8C-DBBEDFCAE5F8}" dt="2023-08-16T13:44:25.477" v="1246"/>
        <pc:sldMkLst>
          <pc:docMk/>
          <pc:sldMk cId="572450344" sldId="306"/>
        </pc:sldMkLst>
        <pc:spChg chg="mod">
          <ac:chgData name="Demian Katz" userId="516f7dda-f77a-44ea-855e-f2a6c92ef2e8" providerId="ADAL" clId="{74312E7B-EA33-4BBD-8E8C-DBBEDFCAE5F8}" dt="2023-08-16T13:44:10.295" v="1245" actId="20577"/>
          <ac:spMkLst>
            <pc:docMk/>
            <pc:sldMk cId="572450344" sldId="306"/>
            <ac:spMk id="9219" creationId="{B18BCD0F-4F2D-4FFA-AF98-4ACD8E96FCD4}"/>
          </ac:spMkLst>
        </pc:spChg>
      </pc:sldChg>
      <pc:sldChg chg="addSp delSp modSp mod ord modAnim">
        <pc:chgData name="Demian Katz" userId="516f7dda-f77a-44ea-855e-f2a6c92ef2e8" providerId="ADAL" clId="{74312E7B-EA33-4BBD-8E8C-DBBEDFCAE5F8}" dt="2023-08-16T14:38:55.409" v="1283"/>
        <pc:sldMkLst>
          <pc:docMk/>
          <pc:sldMk cId="3116186411" sldId="307"/>
        </pc:sldMkLst>
        <pc:spChg chg="mod">
          <ac:chgData name="Demian Katz" userId="516f7dda-f77a-44ea-855e-f2a6c92ef2e8" providerId="ADAL" clId="{74312E7B-EA33-4BBD-8E8C-DBBEDFCAE5F8}" dt="2023-08-16T13:12:02.097" v="37" actId="20577"/>
          <ac:spMkLst>
            <pc:docMk/>
            <pc:sldMk cId="3116186411" sldId="307"/>
            <ac:spMk id="11266" creationId="{5FF90D60-9E52-47ED-BF6F-0EA82075B27C}"/>
          </ac:spMkLst>
        </pc:spChg>
        <pc:spChg chg="mod">
          <ac:chgData name="Demian Katz" userId="516f7dda-f77a-44ea-855e-f2a6c92ef2e8" providerId="ADAL" clId="{74312E7B-EA33-4BBD-8E8C-DBBEDFCAE5F8}" dt="2023-08-16T13:16:11.355" v="208" actId="20577"/>
          <ac:spMkLst>
            <pc:docMk/>
            <pc:sldMk cId="3116186411" sldId="307"/>
            <ac:spMk id="11267" creationId="{0BCEA2F0-4D26-48B2-B249-2873481F7061}"/>
          </ac:spMkLst>
        </pc:spChg>
        <pc:picChg chg="mod">
          <ac:chgData name="Demian Katz" userId="516f7dda-f77a-44ea-855e-f2a6c92ef2e8" providerId="ADAL" clId="{74312E7B-EA33-4BBD-8E8C-DBBEDFCAE5F8}" dt="2023-08-16T13:13:10.418" v="144" actId="14100"/>
          <ac:picMkLst>
            <pc:docMk/>
            <pc:sldMk cId="3116186411" sldId="307"/>
            <ac:picMk id="3" creationId="{607A2E98-91B3-4376-9B6F-5717CD080D9E}"/>
          </ac:picMkLst>
        </pc:picChg>
        <pc:picChg chg="add mod">
          <ac:chgData name="Demian Katz" userId="516f7dda-f77a-44ea-855e-f2a6c92ef2e8" providerId="ADAL" clId="{74312E7B-EA33-4BBD-8E8C-DBBEDFCAE5F8}" dt="2023-08-16T14:38:43.024" v="1281" actId="1076"/>
          <ac:picMkLst>
            <pc:docMk/>
            <pc:sldMk cId="3116186411" sldId="307"/>
            <ac:picMk id="4" creationId="{0CEA3CBE-8309-C9A8-7B59-63DDCFCF33CE}"/>
          </ac:picMkLst>
        </pc:picChg>
        <pc:picChg chg="add del mod">
          <ac:chgData name="Demian Katz" userId="516f7dda-f77a-44ea-855e-f2a6c92ef2e8" providerId="ADAL" clId="{74312E7B-EA33-4BBD-8E8C-DBBEDFCAE5F8}" dt="2023-08-16T13:13:21.322" v="147" actId="478"/>
          <ac:picMkLst>
            <pc:docMk/>
            <pc:sldMk cId="3116186411" sldId="307"/>
            <ac:picMk id="4" creationId="{44F14FDC-D9DF-FD3F-4B21-3BC4AF08EC64}"/>
          </ac:picMkLst>
        </pc:picChg>
        <pc:picChg chg="add mod">
          <ac:chgData name="Demian Katz" userId="516f7dda-f77a-44ea-855e-f2a6c92ef2e8" providerId="ADAL" clId="{74312E7B-EA33-4BBD-8E8C-DBBEDFCAE5F8}" dt="2023-08-16T13:14:00.385" v="150" actId="14100"/>
          <ac:picMkLst>
            <pc:docMk/>
            <pc:sldMk cId="3116186411" sldId="307"/>
            <ac:picMk id="6" creationId="{F59A14DC-D41D-8C12-DBA5-043F2767A66D}"/>
          </ac:picMkLst>
        </pc:picChg>
        <pc:picChg chg="add mod">
          <ac:chgData name="Demian Katz" userId="516f7dda-f77a-44ea-855e-f2a6c92ef2e8" providerId="ADAL" clId="{74312E7B-EA33-4BBD-8E8C-DBBEDFCAE5F8}" dt="2023-08-16T13:14:13.120" v="155" actId="14100"/>
          <ac:picMkLst>
            <pc:docMk/>
            <pc:sldMk cId="3116186411" sldId="307"/>
            <ac:picMk id="8" creationId="{F023ACE4-9169-EEDC-F00D-9D6D8FD8111D}"/>
          </ac:picMkLst>
        </pc:picChg>
        <pc:picChg chg="add del mod">
          <ac:chgData name="Demian Katz" userId="516f7dda-f77a-44ea-855e-f2a6c92ef2e8" providerId="ADAL" clId="{74312E7B-EA33-4BBD-8E8C-DBBEDFCAE5F8}" dt="2023-08-16T13:14:24.837" v="157"/>
          <ac:picMkLst>
            <pc:docMk/>
            <pc:sldMk cId="3116186411" sldId="307"/>
            <ac:picMk id="10" creationId="{18954FF2-D7FC-4954-C434-62A1EDD8BC7E}"/>
          </ac:picMkLst>
        </pc:picChg>
        <pc:picChg chg="add mod">
          <ac:chgData name="Demian Katz" userId="516f7dda-f77a-44ea-855e-f2a6c92ef2e8" providerId="ADAL" clId="{74312E7B-EA33-4BBD-8E8C-DBBEDFCAE5F8}" dt="2023-08-16T14:38:34.904" v="1279" actId="1076"/>
          <ac:picMkLst>
            <pc:docMk/>
            <pc:sldMk cId="3116186411" sldId="307"/>
            <ac:picMk id="12" creationId="{A1BB2AC8-82D8-9D9B-1A58-69A89C7B4C74}"/>
          </ac:picMkLst>
        </pc:picChg>
        <pc:picChg chg="add mod">
          <ac:chgData name="Demian Katz" userId="516f7dda-f77a-44ea-855e-f2a6c92ef2e8" providerId="ADAL" clId="{74312E7B-EA33-4BBD-8E8C-DBBEDFCAE5F8}" dt="2023-08-16T14:38:37.720" v="1280" actId="1076"/>
          <ac:picMkLst>
            <pc:docMk/>
            <pc:sldMk cId="3116186411" sldId="307"/>
            <ac:picMk id="14" creationId="{DF8B1BE0-CFC6-3BAC-1A11-D3FC2A17A20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BE36D2AB-6266-42AA-B034-C92902C4751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1053245-9085-4FB6-A0CA-C74D5A7A040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F8B9B67F-C7EF-48FD-A4C1-2A9E9D65C58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110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2D4EB15B-AB1F-47D7-9C57-3B1281F39FB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0110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669C615-52C0-447D-95CD-479A455DF7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D94BC02-0E0A-433C-833E-840CA0D430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047E6BD-6A3A-422E-BCB4-CCE5010467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F878392-17B4-4D04-AD41-5FEFA889CD6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695325"/>
            <a:ext cx="6176962" cy="3475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7467F86-6975-4C83-8522-3AEA79FD33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02138"/>
            <a:ext cx="5486400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B1805ED2-2802-41FB-896C-1AE49DC9FD3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110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6A866FF7-7990-445E-AF03-A8E73B03C3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0110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D85B6EB-4CDD-46E4-9522-4EA6447200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BF552DFF-E03D-43DE-85D0-8DE95508B6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EE660E-AF8A-445B-A8DF-81A8D3432272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E642972-D799-448B-8AB2-5C26C036D9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8798354-EDF9-46D8-BD4B-1CFD51361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E7A42C2A-5A25-471B-B2AA-AF3027741F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4989BB15-4815-450B-B2EA-B9741F5AD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0E94E5DE-8862-4937-9BF1-CAB83DCF60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E2B2E8-0B45-454C-B4C7-DB2F943F5559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916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7F79F023-49C9-4C6B-B560-15458756EB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25820D92-EC8F-495D-959A-F5BCA0F3B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2CA3EBEB-A5A8-43A7-AFFC-9AD855285C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01505E-7B26-4545-A403-25E2F25A948E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E7A42C2A-5A25-471B-B2AA-AF3027741F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4989BB15-4815-450B-B2EA-B9741F5AD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0E94E5DE-8862-4937-9BF1-CAB83DCF60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E2B2E8-0B45-454C-B4C7-DB2F943F5559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E5587E-B410-4C64-9F8A-E6D2D01DDD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FC5173-A2D6-4BC1-B876-72D54695E7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AB23FD-0614-4C6C-811D-7F29694BA1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526A2-2713-4716-9BFE-E0773CEDDC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39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00B40E-2A0F-4F52-A678-39A741D9F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F31F48-E349-45F7-BD27-0B0C3085F6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2FFF8E-B553-4690-867D-9842F9DE83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BFB58-44C7-44DF-9474-97FCF96E8C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15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4389E0-15C0-4B8C-A4BE-54EDFBAA38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E89CD4-7D70-4B89-B2E8-B6570C194D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BF96F9-EC70-4EF1-845C-2E58759541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3C963-FBB4-4F32-A042-8CF51DB06D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63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27BCCB-242C-476B-86D2-DBAAA80F37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8313DA-BB4C-4E52-8304-6D52C634EE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826E2C-9035-4BCF-B975-2E3A9D2571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58E94-3B03-467D-B66D-668947E1C4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07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D7B25D-9194-4CD9-B3E4-1ECFDFC0F2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72E36E-3453-4C56-A637-12FF2A05EC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7BF0D8-DA83-446B-A89E-A3FAF58113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088A7-3B3F-422C-B19E-FF3FF2EB3C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82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EE158E-780A-4286-8A59-749980B236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A557DF-258D-49EB-9C4D-52B202167C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5A80CC-5E01-4568-9F83-FC7480092C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512-D4C6-47B5-BE5F-EF7790263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36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D2D4572-CF02-45C0-9CB3-BAA880C1E7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E4348F0-38B2-4B65-A500-3DA973A219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C298D9-6A04-4AA2-955D-F31B63BD4F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A3144-8C92-4309-9E3E-3C19F86875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9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2D2EFBB-15A7-4D31-977F-79486A8F18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CE05894-8730-4C5F-BA63-C73A1C115C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5AFB29C-E1B7-42A0-BFBD-C0CD844152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D4515-AA53-48FE-8A8A-42E6687636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69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A49C07-DD4C-436F-894D-2282F25093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885F921-410E-435F-B2D1-4A302736F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B9AAB31-0ACA-4B56-9B80-024C14C65E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4735C-C0CD-4AD6-A6BA-C4A49C646D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16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388BAE-BE30-4998-85B2-7C3AFE7A24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B5426F-5B8D-416F-BD2F-728586A977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BE8FFC-6196-4355-A98D-333E7E8889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7F3D5-EB96-4DE3-9C89-D0D5556617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30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64F4D0-1856-4589-A3D4-E6CC7953CD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54C7B1-4486-4E9B-9E10-4986FDCAC7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9A4CD1-9284-43DD-BA67-04CBF7005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11BFD-3187-4A05-8BC0-0BFC0A048A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20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0FB0F19-9DF6-4D4C-A95E-63874B88BD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B5615A2-CC2F-4B6F-B34B-634A1F572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F65EB76-D37C-4A8A-BFCB-555953859AE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65A5F92-B6F4-44BD-838D-4B6CCE4451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76014E0-1E80-4CEE-BEB4-FE33645340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80A40E1-7FC8-4C74-B3BD-602C5449E4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FF33"/>
          </a:solidFill>
          <a:latin typeface="Franklin Gothic Heavy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s://vufind.org/vufind/support.html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ufind.org/donat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ufind.org/wiki/community:conferences:summit_2023" TargetMode="External"/><Relationship Id="rId2" Type="http://schemas.openxmlformats.org/officeDocument/2006/relationships/hyperlink" Target="http://vufind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emian.katz@villanov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14BB83-FE27-4226-9BF7-00A1798FFA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05000" y="3276600"/>
            <a:ext cx="82296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VuFind</a:t>
            </a:r>
            <a:r>
              <a:rPr lang="en-US" altLang="en-US" sz="3300" dirty="0"/>
              <a:t>®</a:t>
            </a:r>
            <a:r>
              <a:rPr lang="en-US" altLang="en-US" dirty="0"/>
              <a:t> Summit </a:t>
            </a:r>
            <a:br>
              <a:rPr lang="en-US" altLang="en-US" dirty="0"/>
            </a:br>
            <a:r>
              <a:rPr lang="en-US" altLang="en-US" dirty="0"/>
              <a:t>@ </a:t>
            </a:r>
            <a:r>
              <a:rPr lang="en-US" altLang="en-US" dirty="0" err="1"/>
              <a:t>WOLFcon</a:t>
            </a:r>
            <a:r>
              <a:rPr lang="en-US" altLang="en-US" dirty="0"/>
              <a:t> 2023</a:t>
            </a:r>
            <a:br>
              <a:rPr lang="en-US" altLang="en-US" dirty="0"/>
            </a:br>
            <a:r>
              <a:rPr lang="en-US" altLang="en-US" sz="2800" dirty="0">
                <a:solidFill>
                  <a:schemeClr val="bg1"/>
                </a:solidFill>
              </a:rPr>
              <a:t>State of the Project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pic>
        <p:nvPicPr>
          <p:cNvPr id="4099" name="Picture 4" descr="magnify">
            <a:extLst>
              <a:ext uri="{FF2B5EF4-FFF2-40B4-BE49-F238E27FC236}">
                <a16:creationId xmlns:a16="http://schemas.microsoft.com/office/drawing/2014/main" id="{3B149EBF-7B96-4A85-BCAD-69DE28462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85800"/>
            <a:ext cx="23717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3">
            <a:extLst>
              <a:ext uri="{FF2B5EF4-FFF2-40B4-BE49-F238E27FC236}">
                <a16:creationId xmlns:a16="http://schemas.microsoft.com/office/drawing/2014/main" id="{27D12A36-88BC-4CE9-87B0-A9E49F48F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181600"/>
            <a:ext cx="3505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Demian Katz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Director of Library Technology,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Falvey Memorial Library,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Villanova University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demian.katz@villanova.edu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5FF90D60-9E52-47ED-BF6F-0EA82075B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Welcome, and Thanks!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0BCEA2F0-4D26-48B2-B249-2873481F70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Open Library Foundation</a:t>
            </a:r>
          </a:p>
          <a:p>
            <a:r>
              <a:rPr lang="en-US" altLang="en-US" dirty="0" err="1"/>
              <a:t>WOLFcon</a:t>
            </a:r>
            <a:r>
              <a:rPr lang="en-US" altLang="en-US" dirty="0"/>
              <a:t> Planning Group</a:t>
            </a:r>
          </a:p>
          <a:p>
            <a:r>
              <a:rPr lang="en-US" altLang="en-US" dirty="0" err="1"/>
              <a:t>VuFind®’s</a:t>
            </a:r>
            <a:r>
              <a:rPr lang="en-US" altLang="en-US" dirty="0"/>
              <a:t> Registered Service Providers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   (details at </a:t>
            </a:r>
            <a:r>
              <a:rPr lang="en-US" altLang="en-US" dirty="0">
                <a:solidFill>
                  <a:srgbClr val="CCFF3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https://vufind.org/vufind/support.html</a:t>
            </a:r>
            <a:r>
              <a:rPr lang="en-US" altLang="en-US" dirty="0"/>
              <a:t>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7A2E98-91B3-4376-9B6F-5717CD080D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3429000"/>
            <a:ext cx="2656114" cy="838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9A14DC-D41D-8C12-DBA5-043F2767A6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4829" y="3429000"/>
            <a:ext cx="2781852" cy="838200"/>
          </a:xfrm>
          <a:prstGeom prst="rect">
            <a:avLst/>
          </a:prstGeom>
        </p:spPr>
      </p:pic>
      <p:pic>
        <p:nvPicPr>
          <p:cNvPr id="8" name="Picture 7" descr="A blue background with white text&#10;&#10;Description automatically generated">
            <a:extLst>
              <a:ext uri="{FF2B5EF4-FFF2-40B4-BE49-F238E27FC236}">
                <a16:creationId xmlns:a16="http://schemas.microsoft.com/office/drawing/2014/main" id="{F023ACE4-9169-EEDC-F00D-9D6D8FD811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395" y="3429000"/>
            <a:ext cx="3662289" cy="838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1BB2AC8-82D8-9D9B-1A58-69A89C7B4C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36747" y="4472779"/>
            <a:ext cx="2294356" cy="1089819"/>
          </a:xfrm>
          <a:prstGeom prst="rect">
            <a:avLst/>
          </a:prstGeom>
        </p:spPr>
      </p:pic>
      <p:pic>
        <p:nvPicPr>
          <p:cNvPr id="14" name="Picture 13" descr="A grey and yellow logo&#10;&#10;Description automatically generated">
            <a:extLst>
              <a:ext uri="{FF2B5EF4-FFF2-40B4-BE49-F238E27FC236}">
                <a16:creationId xmlns:a16="http://schemas.microsoft.com/office/drawing/2014/main" id="{DF8B1BE0-CFC6-3BAC-1A11-D3FC2A17A20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407" y="4472779"/>
            <a:ext cx="2554263" cy="1089819"/>
          </a:xfrm>
          <a:prstGeom prst="rect">
            <a:avLst/>
          </a:prstGeom>
        </p:spPr>
      </p:pic>
      <p:pic>
        <p:nvPicPr>
          <p:cNvPr id="4" name="Picture 3" descr="A close-up of a logo&#10;&#10;Description automatically generated">
            <a:extLst>
              <a:ext uri="{FF2B5EF4-FFF2-40B4-BE49-F238E27FC236}">
                <a16:creationId xmlns:a16="http://schemas.microsoft.com/office/drawing/2014/main" id="{0CEA3CBE-8309-C9A8-7B59-63DDCFCF33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605" y="4434474"/>
            <a:ext cx="847725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18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F0F57FD6-5325-4464-B9CA-6BD51682F4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What’s New?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4F669C69-4B16-4D15-8666-BB26FBA25B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VuFind® 9.0 / 9.0.1 / 9.0.2 / 9.0.3</a:t>
            </a:r>
          </a:p>
          <a:p>
            <a:pPr lvl="1"/>
            <a:r>
              <a:rPr lang="en-US" altLang="en-US" dirty="0"/>
              <a:t>Blended search</a:t>
            </a:r>
          </a:p>
          <a:p>
            <a:pPr lvl="1"/>
            <a:r>
              <a:rPr lang="en-US" altLang="en-US" dirty="0"/>
              <a:t>Cookie consent dialog</a:t>
            </a:r>
          </a:p>
          <a:p>
            <a:pPr lvl="1"/>
            <a:r>
              <a:rPr lang="en-US" altLang="en-US" dirty="0"/>
              <a:t>Star ratings</a:t>
            </a:r>
          </a:p>
          <a:p>
            <a:pPr lvl="1"/>
            <a:r>
              <a:rPr lang="en-US" altLang="en-US" dirty="0"/>
              <a:t>More efficient/reliable MARC handling/storage</a:t>
            </a:r>
          </a:p>
          <a:p>
            <a:pPr lvl="1"/>
            <a:r>
              <a:rPr lang="en-US" altLang="en-US" dirty="0"/>
              <a:t>Proxy user support (FOLIO-only, for now)</a:t>
            </a:r>
          </a:p>
          <a:p>
            <a:pPr lvl="1"/>
            <a:r>
              <a:rPr lang="en-US" altLang="en-US" dirty="0"/>
              <a:t>Richer feedback handling and administration</a:t>
            </a:r>
          </a:p>
          <a:p>
            <a:pPr lvl="1"/>
            <a:r>
              <a:rPr lang="en-US" altLang="en-US" dirty="0"/>
              <a:t>Interval CAPTCHA</a:t>
            </a:r>
          </a:p>
          <a:p>
            <a:pPr lvl="1"/>
            <a:r>
              <a:rPr lang="en-US" altLang="en-US" dirty="0"/>
              <a:t>Significant theme improvements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5FF90D60-9E52-47ED-BF6F-0EA82075B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What’s New?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0BCEA2F0-4D26-48B2-B249-2873481F70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Community growth</a:t>
            </a:r>
          </a:p>
          <a:p>
            <a:pPr lvl="1"/>
            <a:r>
              <a:rPr lang="en-US" altLang="en-US" dirty="0"/>
              <a:t>The monthly Community Call has become more focused on development and release planning.</a:t>
            </a:r>
          </a:p>
          <a:p>
            <a:pPr lvl="1"/>
            <a:r>
              <a:rPr lang="en-US" altLang="en-US" dirty="0"/>
              <a:t>The Registered Service Provider program has been a success.</a:t>
            </a:r>
          </a:p>
          <a:p>
            <a:pPr lvl="1"/>
            <a:r>
              <a:rPr lang="en-US" altLang="en-US" dirty="0"/>
              <a:t>We’re currently running our first fundraising campaign (</a:t>
            </a:r>
            <a:r>
              <a:rPr lang="en-US" altLang="en-US" dirty="0">
                <a:solidFill>
                  <a:srgbClr val="CCFF3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https://vufind.org/donate</a:t>
            </a:r>
            <a:r>
              <a:rPr lang="en-US" altLang="en-US" dirty="0"/>
              <a:t>).</a:t>
            </a:r>
          </a:p>
          <a:p>
            <a:pPr lvl="1"/>
            <a:r>
              <a:rPr lang="en-US" altLang="en-US" dirty="0"/>
              <a:t>Project Management Committee continues to work on administrative matters.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5F26117-D759-497D-ABF6-40164104C1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What’s Next?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B18BCD0F-4F2D-4FFA-AF98-4ACD8E96FC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VuFind® 9.1 (October, 2023)</a:t>
            </a:r>
          </a:p>
          <a:p>
            <a:pPr lvl="1"/>
            <a:r>
              <a:rPr lang="en-US" altLang="en-US" sz="2500" dirty="0"/>
              <a:t>New search backends: EBSCO Publication Finder, </a:t>
            </a:r>
            <a:r>
              <a:rPr lang="en-US" altLang="en-US" sz="2500" dirty="0" err="1"/>
              <a:t>LibGuides</a:t>
            </a:r>
            <a:r>
              <a:rPr lang="en-US" altLang="en-US" sz="2500" dirty="0"/>
              <a:t> A-Z</a:t>
            </a:r>
          </a:p>
          <a:p>
            <a:pPr lvl="1"/>
            <a:r>
              <a:rPr lang="en-US" altLang="en-US" sz="2500" dirty="0"/>
              <a:t>Self-service user transaction history purging (where supported by ILS)</a:t>
            </a:r>
          </a:p>
          <a:p>
            <a:pPr lvl="1"/>
            <a:r>
              <a:rPr lang="en-US" altLang="en-US" sz="2500" dirty="0"/>
              <a:t>Removal of PHP 7 support; potential to begin taking advantage of new PHP 8 language features</a:t>
            </a:r>
          </a:p>
          <a:p>
            <a:pPr lvl="1"/>
            <a:r>
              <a:rPr lang="en-US" altLang="en-US" sz="2500" dirty="0"/>
              <a:t>Accessibility improvements</a:t>
            </a:r>
          </a:p>
          <a:p>
            <a:pPr lvl="1"/>
            <a:r>
              <a:rPr lang="en-US" altLang="en-US" sz="2500" dirty="0"/>
              <a:t>Many smaller bug fixes and enhancements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5F26117-D759-497D-ABF6-40164104C1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What’s Next?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B18BCD0F-4F2D-4FFA-AF98-4ACD8E96FC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VuFind® 10.0 (2024)</a:t>
            </a:r>
          </a:p>
          <a:p>
            <a:pPr lvl="1"/>
            <a:r>
              <a:rPr lang="en-US" altLang="en-US" sz="2500" dirty="0"/>
              <a:t>Major theme overhaul (to be discussed in September Community Call).</a:t>
            </a:r>
          </a:p>
          <a:p>
            <a:pPr lvl="2"/>
            <a:r>
              <a:rPr lang="en-US" altLang="en-US" sz="2100" dirty="0"/>
              <a:t>Better lightbox/SSO integration</a:t>
            </a:r>
          </a:p>
          <a:p>
            <a:pPr lvl="2"/>
            <a:r>
              <a:rPr lang="en-US" altLang="en-US" sz="2100" dirty="0"/>
              <a:t>Dynamic loading of search results (instead of full-page reload)</a:t>
            </a:r>
          </a:p>
          <a:p>
            <a:pPr lvl="2"/>
            <a:r>
              <a:rPr lang="en-US" altLang="en-US" sz="2100" dirty="0"/>
              <a:t>Ongoing accessibility improvements</a:t>
            </a:r>
          </a:p>
          <a:p>
            <a:pPr lvl="1"/>
            <a:r>
              <a:rPr lang="en-US" altLang="en-US" sz="2500" dirty="0" err="1"/>
              <a:t>WorldCat</a:t>
            </a:r>
            <a:r>
              <a:rPr lang="en-US" altLang="en-US" sz="2500" dirty="0"/>
              <a:t> API v2 support</a:t>
            </a:r>
          </a:p>
          <a:p>
            <a:pPr lvl="1"/>
            <a:r>
              <a:rPr lang="en-US" altLang="en-US" sz="2500" dirty="0"/>
              <a:t>Ongoing upgrades/modernization (time permitting)</a:t>
            </a:r>
          </a:p>
          <a:p>
            <a:pPr lvl="2"/>
            <a:r>
              <a:rPr lang="en-US" altLang="en-US" sz="2100" dirty="0"/>
              <a:t>Raise PHP requirement to 8.1.</a:t>
            </a:r>
          </a:p>
          <a:p>
            <a:pPr lvl="2"/>
            <a:r>
              <a:rPr lang="en-US" altLang="en-US" sz="2100" dirty="0"/>
              <a:t>Replace deprecated Laminas components (DB/HTTP)</a:t>
            </a:r>
          </a:p>
          <a:p>
            <a:pPr lvl="2"/>
            <a:r>
              <a:rPr lang="en-US" altLang="en-US" sz="2100" dirty="0"/>
              <a:t>Replace deprecated </a:t>
            </a:r>
            <a:r>
              <a:rPr lang="en-US" altLang="en-US" sz="2100" dirty="0" err="1"/>
              <a:t>Solr</a:t>
            </a:r>
            <a:r>
              <a:rPr lang="en-US" altLang="en-US" sz="2100" dirty="0"/>
              <a:t> features (old facet API)</a:t>
            </a:r>
          </a:p>
        </p:txBody>
      </p:sp>
    </p:spTree>
    <p:extLst>
      <p:ext uri="{BB962C8B-B14F-4D97-AF65-F5344CB8AC3E}">
        <p14:creationId xmlns:p14="http://schemas.microsoft.com/office/powerpoint/2010/main" val="57245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D0727-514C-4169-9A6F-C2D25C883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54F3D-34F2-479C-98D1-D6CD6C9D1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900" dirty="0">
                <a:sym typeface="Wingdings" panose="05000000000000000000" pitchFamily="2" charset="2"/>
              </a:rPr>
              <a:t>Community Development</a:t>
            </a:r>
          </a:p>
          <a:p>
            <a:pPr lvl="1"/>
            <a:r>
              <a:rPr lang="en-US" altLang="en-US" sz="2500" dirty="0">
                <a:sym typeface="Wingdings" panose="05000000000000000000" pitchFamily="2" charset="2"/>
              </a:rPr>
              <a:t>Next steps:</a:t>
            </a:r>
          </a:p>
          <a:p>
            <a:pPr lvl="2"/>
            <a:r>
              <a:rPr lang="en-US" altLang="en-US" sz="2100" dirty="0">
                <a:sym typeface="Wingdings" panose="05000000000000000000" pitchFamily="2" charset="2"/>
              </a:rPr>
              <a:t>Raising funds (ongoing)</a:t>
            </a:r>
          </a:p>
          <a:p>
            <a:pPr lvl="2"/>
            <a:r>
              <a:rPr lang="en-US" altLang="en-US" sz="2100" dirty="0">
                <a:sym typeface="Wingdings" panose="05000000000000000000" pitchFamily="2" charset="2"/>
              </a:rPr>
              <a:t>Continue Improving Documentation (ongoing)</a:t>
            </a:r>
          </a:p>
          <a:p>
            <a:pPr lvl="2"/>
            <a:r>
              <a:rPr lang="en-US" altLang="en-US" sz="2100" dirty="0">
                <a:sym typeface="Wingdings" panose="05000000000000000000" pitchFamily="2" charset="2"/>
              </a:rPr>
              <a:t>Finish implementation of a standard translation platform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2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0D236B40-DD3B-4348-8CCC-2C202F1E5B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Roadmapping</a:t>
            </a:r>
            <a:endParaRPr lang="en-US" altLang="en-US" dirty="0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6BDFF1AB-EEB2-473F-9210-421B88C80C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Things to think about:</a:t>
            </a:r>
          </a:p>
          <a:p>
            <a:pPr lvl="1"/>
            <a:r>
              <a:rPr lang="en-US" altLang="en-US" dirty="0"/>
              <a:t>Theme development logistics</a:t>
            </a:r>
          </a:p>
          <a:p>
            <a:pPr lvl="1"/>
            <a:r>
              <a:rPr lang="en-US" altLang="en-US" dirty="0"/>
              <a:t>Community development</a:t>
            </a:r>
          </a:p>
          <a:p>
            <a:pPr lvl="1"/>
            <a:r>
              <a:rPr lang="en-US" altLang="en-US" dirty="0"/>
              <a:t>Features needed by your institutions</a:t>
            </a:r>
          </a:p>
          <a:p>
            <a:pPr lvl="1"/>
            <a:r>
              <a:rPr lang="en-US" altLang="en-US" dirty="0"/>
              <a:t>Local code that you can share</a:t>
            </a:r>
          </a:p>
          <a:p>
            <a:pPr lvl="1"/>
            <a:r>
              <a:rPr lang="en-US" altLang="en-US" dirty="0"/>
              <a:t>Tutorial/documentation/training needs</a:t>
            </a:r>
          </a:p>
          <a:p>
            <a:pPr lvl="1"/>
            <a:r>
              <a:rPr lang="en-US" altLang="en-US" dirty="0"/>
              <a:t>Lightning talk ideas (Thursday at </a:t>
            </a:r>
            <a:r>
              <a:rPr lang="en-US" altLang="en-US"/>
              <a:t>10:45am CT / 3:45pm GMT)</a:t>
            </a:r>
            <a:endParaRPr lang="en-US" altLang="en-US" dirty="0"/>
          </a:p>
          <a:p>
            <a:pPr lvl="1"/>
            <a:r>
              <a:rPr lang="en-US" altLang="en-US" dirty="0"/>
              <a:t>How you can help (outreach, time commitment, etc.)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1B74D6AF-217B-4570-8D3C-C600A6B47A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Questions, Comments, Discussion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57A935F8-77BB-4036-A926-8C8194972B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More details: </a:t>
            </a:r>
            <a:r>
              <a:rPr lang="en-US" altLang="en-US" dirty="0">
                <a:solidFill>
                  <a:srgbClr val="CCFF3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http://vufind.org</a:t>
            </a:r>
            <a:endParaRPr lang="en-US" altLang="en-US" dirty="0">
              <a:solidFill>
                <a:srgbClr val="CCFF33"/>
              </a:solidFill>
            </a:endParaRPr>
          </a:p>
          <a:p>
            <a:r>
              <a:rPr lang="en-US" altLang="en-US" dirty="0"/>
              <a:t>Conference planning document available from: </a:t>
            </a:r>
            <a:r>
              <a:rPr lang="en-US" altLang="en-US" sz="3000" dirty="0">
                <a:solidFill>
                  <a:srgbClr val="CCFF3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https://vufind.org/wiki/community:conferences:summit_2023</a:t>
            </a:r>
            <a:endParaRPr lang="en-US" altLang="en-US" sz="3000" dirty="0">
              <a:solidFill>
                <a:srgbClr val="CCFF33"/>
              </a:solidFill>
            </a:endParaRPr>
          </a:p>
          <a:p>
            <a:pPr marL="0" indent="0">
              <a:buNone/>
            </a:pPr>
            <a:r>
              <a:rPr lang="en-US" altLang="en-US" sz="3000" dirty="0">
                <a:solidFill>
                  <a:srgbClr val="CCFF33"/>
                </a:solidFill>
              </a:rPr>
              <a:t>   </a:t>
            </a:r>
            <a:r>
              <a:rPr lang="en-US" altLang="en-US" sz="3000" dirty="0"/>
              <a:t>(Link available in banner on vufind.org homepage)</a:t>
            </a:r>
          </a:p>
          <a:p>
            <a:r>
              <a:rPr lang="en-US" altLang="en-US" dirty="0"/>
              <a:t>Contact Demian later: </a:t>
            </a:r>
            <a:r>
              <a:rPr lang="en-US" altLang="en-US" dirty="0">
                <a:solidFill>
                  <a:srgbClr val="CCFF33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demian.katz@villanova.edu</a:t>
            </a:r>
            <a:endParaRPr lang="en-US" altLang="en-US" dirty="0">
              <a:solidFill>
                <a:srgbClr val="CCFF33"/>
              </a:solidFill>
            </a:endParaRPr>
          </a:p>
          <a:p>
            <a:r>
              <a:rPr lang="en-US" altLang="en-US" dirty="0"/>
              <a:t>@</a:t>
            </a:r>
            <a:r>
              <a:rPr lang="en-US" altLang="en-US" dirty="0" err="1"/>
              <a:t>demiankatz</a:t>
            </a:r>
            <a:r>
              <a:rPr lang="en-US" altLang="en-US" dirty="0"/>
              <a:t> on vufind.slack.com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Franklin Gothic Heavy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2830A5AD00D847B2459B151F227C3F" ma:contentTypeVersion="12" ma:contentTypeDescription="Create a new document." ma:contentTypeScope="" ma:versionID="0bf20f46bbd4236d50fb930b2f711c67">
  <xsd:schema xmlns:xsd="http://www.w3.org/2001/XMLSchema" xmlns:xs="http://www.w3.org/2001/XMLSchema" xmlns:p="http://schemas.microsoft.com/office/2006/metadata/properties" xmlns:ns3="eace232b-4977-4cc9-a0b5-d6da5bcde6af" xmlns:ns4="88e78823-837a-4204-b625-c7d5e47182eb" targetNamespace="http://schemas.microsoft.com/office/2006/metadata/properties" ma:root="true" ma:fieldsID="483cc036f83a35ce29acc78a5d90ff1e" ns3:_="" ns4:_="">
    <xsd:import namespace="eace232b-4977-4cc9-a0b5-d6da5bcde6af"/>
    <xsd:import namespace="88e78823-837a-4204-b625-c7d5e47182e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ce232b-4977-4cc9-a0b5-d6da5bcde6a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e78823-837a-4204-b625-c7d5e47182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AB9CFA-36DA-40C8-B4FE-CCAE466FCB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ce232b-4977-4cc9-a0b5-d6da5bcde6af"/>
    <ds:schemaRef ds:uri="88e78823-837a-4204-b625-c7d5e47182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8C6B75-D155-4630-B6DB-02D3AB54F3A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72A393F-65C9-4376-B0E9-CF20644ED6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1729</TotalTime>
  <Words>446</Words>
  <Application>Microsoft Office PowerPoint</Application>
  <PresentationFormat>Widescreen</PresentationFormat>
  <Paragraphs>75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Franklin Gothic Heavy</vt:lpstr>
      <vt:lpstr>Default Design</vt:lpstr>
      <vt:lpstr>VuFind® Summit  @ WOLFcon 2023 State of the Project</vt:lpstr>
      <vt:lpstr>Welcome, and Thanks!</vt:lpstr>
      <vt:lpstr>What’s New?</vt:lpstr>
      <vt:lpstr>What’s New?</vt:lpstr>
      <vt:lpstr>What’s Next?</vt:lpstr>
      <vt:lpstr>What’s Next?</vt:lpstr>
      <vt:lpstr>What’s Next?</vt:lpstr>
      <vt:lpstr>Roadmapping</vt:lpstr>
      <vt:lpstr>Questions, Comments, Discussion</vt:lpstr>
    </vt:vector>
  </TitlesOfParts>
  <Company>Villanova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2.0</dc:title>
  <dc:creator>support</dc:creator>
  <cp:lastModifiedBy>Demian Katz</cp:lastModifiedBy>
  <cp:revision>213</cp:revision>
  <dcterms:created xsi:type="dcterms:W3CDTF">2007-07-20T18:59:19Z</dcterms:created>
  <dcterms:modified xsi:type="dcterms:W3CDTF">2023-08-16T14:38:58Z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0x010100022830A5AD00D847B2459B151F227C3F</vt:lpwstr>
  </property>
</Properties>
</file>