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3" r:id="rId9"/>
    <p:sldId id="310" r:id="rId10"/>
    <p:sldId id="264" r:id="rId11"/>
    <p:sldId id="271" r:id="rId12"/>
    <p:sldId id="276" r:id="rId13"/>
    <p:sldId id="311" r:id="rId14"/>
    <p:sldId id="277" r:id="rId15"/>
    <p:sldId id="312" r:id="rId16"/>
    <p:sldId id="284" r:id="rId17"/>
    <p:sldId id="313" r:id="rId18"/>
    <p:sldId id="314" r:id="rId19"/>
    <p:sldId id="286" r:id="rId20"/>
    <p:sldId id="287" r:id="rId21"/>
    <p:sldId id="288" r:id="rId22"/>
    <p:sldId id="315" r:id="rId23"/>
    <p:sldId id="293" r:id="rId24"/>
    <p:sldId id="296" r:id="rId25"/>
    <p:sldId id="297" r:id="rId26"/>
    <p:sldId id="308" r:id="rId27"/>
    <p:sldId id="298" r:id="rId28"/>
    <p:sldId id="299" r:id="rId29"/>
    <p:sldId id="300" r:id="rId30"/>
    <p:sldId id="309" r:id="rId31"/>
    <p:sldId id="301" r:id="rId32"/>
    <p:sldId id="302" r:id="rId33"/>
    <p:sldId id="303" r:id="rId34"/>
    <p:sldId id="305" r:id="rId35"/>
    <p:sldId id="306" r:id="rId36"/>
    <p:sldId id="304" r:id="rId37"/>
    <p:sldId id="30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46BDE-06AD-43CA-974B-40092C5A553E}" type="datetimeFigureOut">
              <a:rPr lang="en-US" smtClean="0"/>
              <a:pPr/>
              <a:t>8/23/2023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84373-595C-4FBF-B643-46B894563BA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784373-595C-4FBF-B643-46B894563BAD}"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784373-595C-4FBF-B643-46B894563BAD}"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A7B955E-570A-4160-AF06-81D06873D4F5}" type="datetime1">
              <a:rPr lang="en-US" smtClean="0"/>
              <a:pPr/>
              <a:t>8/23/2023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A0E250-AF8D-4BEA-B935-4A37478A7D97}" type="datetime1">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844D99-C609-4E6E-B1DE-8DD9C29E7591}" type="datetime1">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09E3C3-D439-4AD3-BE36-2C3BB14668E4}" type="datetime1">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BB7283-FE4A-412F-94EC-C954A8B74BFF}" type="datetime1">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5C3ABAA-1135-4884-9856-FCF6912875C2}" type="datetime1">
              <a:rPr lang="en-US" smtClean="0"/>
              <a:pPr/>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75BFDD-3DEB-46B8-874A-841A9EA4F953}" type="datetime1">
              <a:rPr lang="en-US" smtClean="0"/>
              <a:pPr/>
              <a:t>8/23/2023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128DC6-461D-4D28-A63F-2B41DFB17B6A}" type="datetime1">
              <a:rPr lang="en-US" smtClean="0"/>
              <a:pPr/>
              <a:t>8/23/2023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EC9A6-B43E-41C4-BA40-E3B78B4FBC31}" type="datetime1">
              <a:rPr lang="en-US" smtClean="0"/>
              <a:pPr/>
              <a:t>8/23/2023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0CA0F5-A513-41A2-A4BA-B25A67179727}" type="datetime1">
              <a:rPr lang="en-US" smtClean="0"/>
              <a:pPr/>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59F0E-BBE4-4264-9E30-0EF38533A0A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AB25BD-3A36-4821-B7BC-04626A66242F}" type="datetime1">
              <a:rPr lang="en-US" smtClean="0"/>
              <a:pPr/>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6059F0E-BBE4-4264-9E30-0EF38533A0A1}"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23C094-3399-4628-B1D8-1B65597952F6}" type="datetime1">
              <a:rPr lang="en-US" smtClean="0"/>
              <a:pPr/>
              <a:t>8/23/2023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059F0E-BBE4-4264-9E30-0EF38533A0A1}"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ydomain.com/" TargetMode="External"/><Relationship Id="rId2" Type="http://schemas.openxmlformats.org/officeDocument/2006/relationships/hyperlink" Target="mailto:admin@mydomain.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vufind.healthnet.org.np/" TargetMode="External"/><Relationship Id="rId2" Type="http://schemas.openxmlformats.org/officeDocument/2006/relationships/hyperlink" Target="mailto:pradhmohan@gmail.com" TargetMode="External"/><Relationship Id="rId1" Type="http://schemas.openxmlformats.org/officeDocument/2006/relationships/slideLayout" Target="../slideLayouts/slideLayout2.xml"/><Relationship Id="rId4" Type="http://schemas.openxmlformats.org/officeDocument/2006/relationships/hyperlink" Target="http://www.vufind.healthnet.org.np/"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mailto:pradhmohan@gmail.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2438400"/>
          </a:xfrm>
        </p:spPr>
        <p:txBody>
          <a:bodyPr>
            <a:normAutofit fontScale="90000"/>
          </a:bodyPr>
          <a:lstStyle/>
          <a:p>
            <a:r>
              <a:rPr lang="en-US" b="1" dirty="0" smtClean="0"/>
              <a:t/>
            </a:r>
            <a:br>
              <a:rPr lang="en-US" b="1" dirty="0" smtClean="0"/>
            </a:br>
            <a:r>
              <a:rPr lang="en-US" dirty="0" smtClean="0"/>
              <a:t/>
            </a:r>
            <a:br>
              <a:rPr lang="en-US" dirty="0" smtClean="0"/>
            </a:br>
            <a:r>
              <a:rPr lang="en-US" dirty="0" smtClean="0"/>
              <a:t/>
            </a:r>
            <a:br>
              <a:rPr lang="en-US" dirty="0" smtClean="0"/>
            </a:br>
            <a:r>
              <a:rPr lang="en-US" dirty="0"/>
              <a:t/>
            </a:r>
            <a:br>
              <a:rPr lang="en-US" dirty="0"/>
            </a:br>
            <a:r>
              <a:rPr lang="en-US" sz="4000" b="1" dirty="0" smtClean="0"/>
              <a:t>SSL </a:t>
            </a:r>
            <a:r>
              <a:rPr lang="en-US" sz="4000" b="1" dirty="0"/>
              <a:t>(Secure Sockets Layer) for </a:t>
            </a:r>
            <a:r>
              <a:rPr lang="en-US" sz="4000" b="1" dirty="0" smtClean="0"/>
              <a:t>Library Software </a:t>
            </a:r>
            <a:r>
              <a:rPr lang="en-US" sz="4000" b="1" dirty="0"/>
              <a:t>with </a:t>
            </a:r>
            <a:r>
              <a:rPr lang="en-US" sz="4000" b="1" dirty="0" smtClean="0"/>
              <a:t>Reference </a:t>
            </a:r>
            <a:r>
              <a:rPr lang="en-US" sz="4000" b="1" dirty="0" smtClean="0"/>
              <a:t>to Free SSL </a:t>
            </a:r>
            <a:r>
              <a:rPr lang="en-US" sz="4000" b="1" dirty="0"/>
              <a:t>Certificate</a:t>
            </a:r>
            <a:r>
              <a:rPr lang="en-US" sz="4000" dirty="0"/>
              <a:t/>
            </a:r>
            <a:br>
              <a:rPr lang="en-US" sz="4000" dirty="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Mohan Raj Pradhan</a:t>
            </a:r>
          </a:p>
          <a:p>
            <a:r>
              <a:rPr lang="en-US" dirty="0" smtClean="0"/>
              <a:t>Chairman</a:t>
            </a:r>
          </a:p>
          <a:p>
            <a:r>
              <a:rPr lang="en-US" dirty="0" err="1" smtClean="0"/>
              <a:t>HealthNet</a:t>
            </a:r>
            <a:r>
              <a:rPr lang="en-US" dirty="0" smtClean="0"/>
              <a:t> Nepal</a:t>
            </a:r>
          </a:p>
          <a:p>
            <a:r>
              <a:rPr lang="en-US" dirty="0" smtClean="0"/>
              <a:t>and</a:t>
            </a:r>
          </a:p>
          <a:p>
            <a:r>
              <a:rPr lang="en-US" dirty="0" smtClean="0"/>
              <a:t>Secretary</a:t>
            </a:r>
          </a:p>
          <a:p>
            <a:r>
              <a:rPr lang="en-US" dirty="0" err="1" smtClean="0"/>
              <a:t>VuFind</a:t>
            </a:r>
            <a:r>
              <a:rPr lang="en-US" dirty="0" smtClean="0"/>
              <a:t> Software</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methods</a:t>
            </a:r>
            <a:endParaRPr lang="en-US" dirty="0"/>
          </a:p>
        </p:txBody>
      </p:sp>
      <p:sp>
        <p:nvSpPr>
          <p:cNvPr id="3" name="Content Placeholder 2"/>
          <p:cNvSpPr>
            <a:spLocks noGrp="1"/>
          </p:cNvSpPr>
          <p:nvPr>
            <p:ph idx="1"/>
          </p:nvPr>
        </p:nvSpPr>
        <p:spPr/>
        <p:txBody>
          <a:bodyPr>
            <a:normAutofit lnSpcReduction="10000"/>
          </a:bodyPr>
          <a:lstStyle/>
          <a:p>
            <a:r>
              <a:rPr lang="en-US" b="1" dirty="0"/>
              <a:t>Self-Signed Certificate for Apache2</a:t>
            </a:r>
            <a:endParaRPr lang="en-US" dirty="0"/>
          </a:p>
          <a:p>
            <a:r>
              <a:rPr lang="en-US" dirty="0"/>
              <a:t>As a prerequisite, a non-root user configured with </a:t>
            </a:r>
            <a:r>
              <a:rPr lang="en-US" dirty="0" err="1"/>
              <a:t>sudo</a:t>
            </a:r>
            <a:r>
              <a:rPr lang="en-US" dirty="0"/>
              <a:t> privileges and apache web server are needed. </a:t>
            </a:r>
          </a:p>
          <a:p>
            <a:endParaRPr lang="en-US" sz="2800" dirty="0" smtClean="0"/>
          </a:p>
          <a:p>
            <a:r>
              <a:rPr lang="en-US" sz="2800" dirty="0" smtClean="0"/>
              <a:t>In this presentation, we are focusing on   certificate authority signed free SSL with reference to Let’s encrypt.</a:t>
            </a:r>
            <a:endParaRPr lang="en-US" sz="2800" dirty="0" smtClean="0"/>
          </a:p>
          <a:p>
            <a:r>
              <a:rPr lang="en-US" sz="2800" dirty="0" smtClean="0"/>
              <a:t>The procedures for creating free SSL certificates for the following software </a:t>
            </a:r>
            <a:r>
              <a:rPr lang="en-US" sz="2800" dirty="0" smtClean="0"/>
              <a:t>will be presented</a:t>
            </a:r>
            <a:r>
              <a:rPr lang="en-US" sz="2800" dirty="0" smtClean="0"/>
              <a:t>:</a:t>
            </a:r>
            <a:endParaRPr lang="en-US" sz="2800" dirty="0" smtClean="0"/>
          </a:p>
          <a:p>
            <a:pPr lvl="1"/>
            <a:r>
              <a:rPr lang="en-US" dirty="0" smtClean="0"/>
              <a:t>Koha </a:t>
            </a:r>
            <a:r>
              <a:rPr lang="en-US" dirty="0" smtClean="0"/>
              <a:t>ILS, DSpace, </a:t>
            </a:r>
            <a:r>
              <a:rPr lang="en-US" dirty="0" err="1" smtClean="0"/>
              <a:t>VuFind</a:t>
            </a:r>
            <a:r>
              <a:rPr lang="en-US" dirty="0" smtClean="0"/>
              <a:t> and  </a:t>
            </a:r>
            <a:r>
              <a:rPr lang="en-US" dirty="0" smtClean="0"/>
              <a:t>WordPress.</a:t>
            </a:r>
            <a:endParaRPr lang="en-US" sz="2800" dirty="0" smtClean="0"/>
          </a:p>
        </p:txBody>
      </p:sp>
      <p:sp>
        <p:nvSpPr>
          <p:cNvPr id="4" name="Slide Number Placeholder 3"/>
          <p:cNvSpPr>
            <a:spLocks noGrp="1"/>
          </p:cNvSpPr>
          <p:nvPr>
            <p:ph type="sldNum" sz="quarter" idx="12"/>
          </p:nvPr>
        </p:nvSpPr>
        <p:spPr/>
        <p:txBody>
          <a:bodyPr/>
          <a:lstStyle/>
          <a:p>
            <a:fld id="{26059F0E-BBE4-4264-9E30-0EF38533A0A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b="1" dirty="0" smtClean="0"/>
              <a:t>Step 1 — Configuring Apache to Use SSL</a:t>
            </a:r>
          </a:p>
          <a:p>
            <a:pPr>
              <a:buNone/>
            </a:pPr>
            <a:endParaRPr lang="en-US" b="1" dirty="0" smtClean="0"/>
          </a:p>
          <a:p>
            <a:r>
              <a:rPr lang="en-US" dirty="0" smtClean="0"/>
              <a:t>The key and certificate files are saved under the /</a:t>
            </a:r>
            <a:r>
              <a:rPr lang="en-US" dirty="0" err="1" smtClean="0"/>
              <a:t>etc</a:t>
            </a:r>
            <a:r>
              <a:rPr lang="en-US" dirty="0" smtClean="0"/>
              <a:t>/</a:t>
            </a:r>
            <a:r>
              <a:rPr lang="en-US" dirty="0" err="1" smtClean="0"/>
              <a:t>letsencrypt</a:t>
            </a:r>
            <a:r>
              <a:rPr lang="en-US" dirty="0" smtClean="0"/>
              <a:t> </a:t>
            </a:r>
            <a:r>
              <a:rPr lang="en-US" dirty="0" smtClean="0"/>
              <a:t>directory. Apache configuration has to be modified to take advantage of these.</a:t>
            </a:r>
          </a:p>
          <a:p>
            <a:r>
              <a:rPr lang="en-US" dirty="0" smtClean="0"/>
              <a:t>The adjustment to the configuration file is made as follows:</a:t>
            </a:r>
          </a:p>
          <a:p>
            <a:pPr lvl="1"/>
            <a:r>
              <a:rPr lang="en-US" dirty="0" smtClean="0"/>
              <a:t>Creating a configuration snippet to specify strong default SSL settings.</a:t>
            </a:r>
          </a:p>
          <a:p>
            <a:pPr lvl="1"/>
            <a:r>
              <a:rPr lang="en-US" dirty="0" smtClean="0"/>
              <a:t>Modify the included SSL Apache Virtual Host file to point to the generated SSL certificates.</a:t>
            </a:r>
          </a:p>
        </p:txBody>
      </p:sp>
      <p:sp>
        <p:nvSpPr>
          <p:cNvPr id="4" name="Slide Number Placeholder 3"/>
          <p:cNvSpPr>
            <a:spLocks noGrp="1"/>
          </p:cNvSpPr>
          <p:nvPr>
            <p:ph type="sldNum" sz="quarter" idx="12"/>
          </p:nvPr>
        </p:nvSpPr>
        <p:spPr/>
        <p:txBody>
          <a:bodyPr/>
          <a:lstStyle/>
          <a:p>
            <a:fld id="{26059F0E-BBE4-4264-9E30-0EF38533A0A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648200"/>
          </a:xfrm>
        </p:spPr>
        <p:txBody>
          <a:bodyPr>
            <a:normAutofit fontScale="92500" lnSpcReduction="10000"/>
          </a:bodyPr>
          <a:lstStyle/>
          <a:p>
            <a:pPr>
              <a:buNone/>
            </a:pPr>
            <a:r>
              <a:rPr lang="en-US" b="1" dirty="0" smtClean="0"/>
              <a:t>Step 2 — Enabling the Changes in Apache</a:t>
            </a:r>
          </a:p>
          <a:p>
            <a:pPr>
              <a:buNone/>
            </a:pPr>
            <a:endParaRPr lang="en-US" b="1" dirty="0" smtClean="0"/>
          </a:p>
          <a:p>
            <a:endParaRPr lang="en-US" dirty="0" smtClean="0"/>
          </a:p>
          <a:p>
            <a:r>
              <a:rPr lang="en-US" dirty="0" smtClean="0"/>
              <a:t>Instance name has to be created in /</a:t>
            </a:r>
            <a:r>
              <a:rPr lang="en-US" dirty="0" err="1" smtClean="0"/>
              <a:t>etc</a:t>
            </a:r>
            <a:r>
              <a:rPr lang="en-US" dirty="0" smtClean="0"/>
              <a:t>/apache2/sites-available&lt;instance-name&gt;.</a:t>
            </a:r>
          </a:p>
          <a:p>
            <a:r>
              <a:rPr lang="en-US" dirty="0" smtClean="0"/>
              <a:t> In some software package, it is automatically created while installing the software such as Koha ILS, </a:t>
            </a:r>
            <a:r>
              <a:rPr lang="en-US" dirty="0" err="1" smtClean="0"/>
              <a:t>Dspace</a:t>
            </a:r>
            <a:r>
              <a:rPr lang="en-US" dirty="0" smtClean="0"/>
              <a:t>, and WordPress. </a:t>
            </a:r>
          </a:p>
          <a:p>
            <a:r>
              <a:rPr lang="en-US" dirty="0" smtClean="0"/>
              <a:t>If the instance name file is not being created at the time of installation. It has to be created manually with the command:</a:t>
            </a:r>
          </a:p>
          <a:p>
            <a:r>
              <a:rPr lang="en-US" dirty="0" err="1"/>
              <a:t>s</a:t>
            </a:r>
            <a:r>
              <a:rPr lang="en-US" dirty="0" err="1" smtClean="0"/>
              <a:t>udo</a:t>
            </a:r>
            <a:r>
              <a:rPr lang="en-US" dirty="0" smtClean="0"/>
              <a:t> </a:t>
            </a:r>
            <a:r>
              <a:rPr lang="en-US" dirty="0" err="1" smtClean="0"/>
              <a:t>nano</a:t>
            </a:r>
            <a:r>
              <a:rPr lang="en-US" dirty="0" smtClean="0"/>
              <a:t> /</a:t>
            </a:r>
            <a:r>
              <a:rPr lang="en-US" dirty="0" err="1" smtClean="0"/>
              <a:t>etc</a:t>
            </a:r>
            <a:r>
              <a:rPr lang="en-US" dirty="0" smtClean="0"/>
              <a:t>/apache2/sites-available/&lt;instance-name&gt;</a:t>
            </a:r>
          </a:p>
          <a:p>
            <a:pPr marL="0" indent="0">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26059F0E-BBE4-4264-9E30-0EF38533A0A1}"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Commands to be run </a:t>
            </a:r>
            <a:r>
              <a:rPr lang="en-US" dirty="0"/>
              <a:t>to enable the new </a:t>
            </a:r>
            <a:r>
              <a:rPr lang="en-US" dirty="0" err="1"/>
              <a:t>virtualhost</a:t>
            </a:r>
            <a:r>
              <a:rPr lang="en-US" dirty="0"/>
              <a:t> </a:t>
            </a:r>
            <a:endParaRPr lang="en-US" dirty="0"/>
          </a:p>
        </p:txBody>
      </p:sp>
      <p:sp>
        <p:nvSpPr>
          <p:cNvPr id="3" name="Content Placeholder 2"/>
          <p:cNvSpPr>
            <a:spLocks noGrp="1"/>
          </p:cNvSpPr>
          <p:nvPr>
            <p:ph idx="1"/>
          </p:nvPr>
        </p:nvSpPr>
        <p:spPr/>
        <p:txBody>
          <a:bodyPr>
            <a:normAutofit/>
          </a:bodyPr>
          <a:lstStyle/>
          <a:p>
            <a:r>
              <a:rPr lang="en-US" dirty="0" smtClean="0"/>
              <a:t>The following commands have to be run inside the directory : /</a:t>
            </a:r>
            <a:r>
              <a:rPr lang="en-US" dirty="0" err="1" smtClean="0"/>
              <a:t>etc</a:t>
            </a:r>
            <a:r>
              <a:rPr lang="en-US" dirty="0" smtClean="0"/>
              <a:t>/apache2/sites-available</a:t>
            </a:r>
          </a:p>
          <a:p>
            <a:r>
              <a:rPr lang="en-US" dirty="0" err="1" smtClean="0"/>
              <a:t>sudo</a:t>
            </a:r>
            <a:r>
              <a:rPr lang="en-US" dirty="0" smtClean="0"/>
              <a:t> </a:t>
            </a:r>
            <a:r>
              <a:rPr lang="en-US" dirty="0"/>
              <a:t>a2ensite </a:t>
            </a:r>
            <a:r>
              <a:rPr lang="en-US" dirty="0" smtClean="0"/>
              <a:t>&lt;virtual-host&gt;</a:t>
            </a:r>
          </a:p>
          <a:p>
            <a:r>
              <a:rPr lang="en-US" dirty="0" smtClean="0"/>
              <a:t>This will enable </a:t>
            </a:r>
            <a:r>
              <a:rPr lang="en-US" dirty="0"/>
              <a:t>the new </a:t>
            </a:r>
            <a:r>
              <a:rPr lang="en-US" dirty="0" err="1"/>
              <a:t>virtualhost</a:t>
            </a:r>
            <a:r>
              <a:rPr lang="en-US" dirty="0"/>
              <a:t> </a:t>
            </a:r>
            <a:endParaRPr lang="en-US" dirty="0" smtClean="0"/>
          </a:p>
          <a:p>
            <a:r>
              <a:rPr lang="en-US" b="1" dirty="0"/>
              <a:t>  </a:t>
            </a:r>
            <a:r>
              <a:rPr lang="en-US" dirty="0" err="1"/>
              <a:t>sudo</a:t>
            </a:r>
            <a:r>
              <a:rPr lang="en-US" dirty="0"/>
              <a:t> a2enmod </a:t>
            </a:r>
            <a:r>
              <a:rPr lang="en-US" dirty="0" smtClean="0"/>
              <a:t>rewrite</a:t>
            </a:r>
          </a:p>
          <a:p>
            <a:r>
              <a:rPr lang="en-US" dirty="0"/>
              <a:t>This will enable the rewrite</a:t>
            </a:r>
          </a:p>
          <a:p>
            <a:r>
              <a:rPr lang="en-US" dirty="0" err="1" smtClean="0"/>
              <a:t>sudo</a:t>
            </a:r>
            <a:r>
              <a:rPr lang="en-US" dirty="0" smtClean="0"/>
              <a:t> </a:t>
            </a:r>
            <a:r>
              <a:rPr lang="en-US" dirty="0" err="1"/>
              <a:t>systemctl</a:t>
            </a:r>
            <a:r>
              <a:rPr lang="en-US" dirty="0"/>
              <a:t> restart </a:t>
            </a:r>
            <a:r>
              <a:rPr lang="en-US" dirty="0" smtClean="0"/>
              <a:t>apache2.service</a:t>
            </a:r>
          </a:p>
          <a:p>
            <a:r>
              <a:rPr lang="en-US" dirty="0"/>
              <a:t>Restart apache web server to allow all changes to take place.</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13</a:t>
            </a:fld>
            <a:endParaRPr lang="en-US" dirty="0"/>
          </a:p>
        </p:txBody>
      </p:sp>
    </p:spTree>
    <p:extLst>
      <p:ext uri="{BB962C8B-B14F-4D97-AF65-F5344CB8AC3E}">
        <p14:creationId xmlns:p14="http://schemas.microsoft.com/office/powerpoint/2010/main" val="61660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t>If there is no syntax error, the configtest can be done, with the  following command:</a:t>
            </a:r>
          </a:p>
          <a:p>
            <a:pPr>
              <a:buNone/>
            </a:pPr>
            <a:endParaRPr lang="en-US" dirty="0" smtClean="0"/>
          </a:p>
          <a:p>
            <a:pPr>
              <a:buNone/>
            </a:pPr>
            <a:r>
              <a:rPr lang="en-US" dirty="0" smtClean="0"/>
              <a:t>#sudo apache2ctl configtest  </a:t>
            </a:r>
          </a:p>
          <a:p>
            <a:pPr>
              <a:buNone/>
            </a:pPr>
            <a:endParaRPr lang="en-US" dirty="0" smtClean="0"/>
          </a:p>
          <a:p>
            <a:pPr>
              <a:buNone/>
            </a:pPr>
            <a:r>
              <a:rPr lang="en-US" dirty="0" smtClean="0"/>
              <a:t>The following result will be displayed, if everything is successful:</a:t>
            </a:r>
          </a:p>
          <a:p>
            <a:pPr>
              <a:buNone/>
            </a:pPr>
            <a:r>
              <a:rPr lang="en-US" dirty="0" smtClean="0"/>
              <a:t> </a:t>
            </a:r>
          </a:p>
          <a:p>
            <a:pPr lvl="2">
              <a:buNone/>
            </a:pPr>
            <a:r>
              <a:rPr lang="en-US" dirty="0" smtClean="0"/>
              <a:t>Output</a:t>
            </a:r>
          </a:p>
          <a:p>
            <a:pPr lvl="2">
              <a:buNone/>
            </a:pPr>
            <a:r>
              <a:rPr lang="en-US" dirty="0" smtClean="0"/>
              <a:t>Syntax OK</a:t>
            </a:r>
          </a:p>
          <a:p>
            <a:pPr lvl="2">
              <a:buNone/>
            </a:pPr>
            <a:r>
              <a:rPr lang="en-US" dirty="0" smtClean="0"/>
              <a:t> </a:t>
            </a:r>
          </a:p>
          <a:p>
            <a:pPr>
              <a:buNone/>
            </a:pPr>
            <a:r>
              <a:rPr lang="en-US" dirty="0" smtClean="0"/>
              <a:t>:</a:t>
            </a:r>
            <a:endParaRPr lang="en-US" dirty="0" smtClean="0"/>
          </a:p>
          <a:p>
            <a:pPr>
              <a:buNone/>
            </a:pPr>
            <a:r>
              <a:rPr lang="en-US" dirty="0" smtClean="0"/>
              <a:t>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to be used</a:t>
            </a:r>
            <a:endParaRPr lang="en-US" dirty="0"/>
          </a:p>
        </p:txBody>
      </p:sp>
      <p:sp>
        <p:nvSpPr>
          <p:cNvPr id="3" name="Content Placeholder 2"/>
          <p:cNvSpPr>
            <a:spLocks noGrp="1"/>
          </p:cNvSpPr>
          <p:nvPr>
            <p:ph idx="1"/>
          </p:nvPr>
        </p:nvSpPr>
        <p:spPr/>
        <p:txBody>
          <a:bodyPr/>
          <a:lstStyle/>
          <a:p>
            <a:r>
              <a:rPr lang="en-US" dirty="0"/>
              <a:t>There are two types of software for creating SSL through Let’s Encrypt. One is </a:t>
            </a:r>
            <a:r>
              <a:rPr lang="en-US" dirty="0" smtClean="0"/>
              <a:t>snap and the other is</a:t>
            </a:r>
            <a:r>
              <a:rPr lang="en-US" dirty="0"/>
              <a:t> </a:t>
            </a:r>
            <a:r>
              <a:rPr lang="en-US" dirty="0" smtClean="0"/>
              <a:t>python3-certbot-apache. </a:t>
            </a:r>
            <a:endParaRPr lang="en-US" dirty="0"/>
          </a:p>
          <a:p>
            <a:r>
              <a:rPr lang="en-US" dirty="0"/>
              <a:t>They are the same application, but different methods of distributing. The </a:t>
            </a:r>
            <a:r>
              <a:rPr lang="en-US" dirty="0" err="1"/>
              <a:t>certbot</a:t>
            </a:r>
            <a:r>
              <a:rPr lang="en-US" dirty="0"/>
              <a:t> team recommends using snap, as it will be most up to date.</a:t>
            </a:r>
          </a:p>
          <a:p>
            <a:r>
              <a:rPr lang="en-US" dirty="0"/>
              <a:t>Using the snap distribution method will give the best chance of best compatibility in the future</a:t>
            </a: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15</a:t>
            </a:fld>
            <a:endParaRPr lang="en-US" dirty="0"/>
          </a:p>
        </p:txBody>
      </p:sp>
    </p:spTree>
    <p:extLst>
      <p:ext uri="{BB962C8B-B14F-4D97-AF65-F5344CB8AC3E}">
        <p14:creationId xmlns:p14="http://schemas.microsoft.com/office/powerpoint/2010/main" val="1197543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b="1" dirty="0" smtClean="0"/>
              <a:t>Step1: </a:t>
            </a:r>
            <a:r>
              <a:rPr lang="en-US" b="1" dirty="0"/>
              <a:t>Step-by-step instructions to install </a:t>
            </a:r>
            <a:r>
              <a:rPr lang="en-US" b="1" dirty="0" err="1"/>
              <a:t>Certbot</a:t>
            </a:r>
            <a:r>
              <a:rPr lang="en-US" b="1" dirty="0"/>
              <a:t> on </a:t>
            </a:r>
            <a:r>
              <a:rPr lang="en-US" b="1" dirty="0" err="1"/>
              <a:t>Debian</a:t>
            </a:r>
            <a:r>
              <a:rPr lang="en-US" b="1" dirty="0"/>
              <a:t> 11 through </a:t>
            </a:r>
            <a:r>
              <a:rPr lang="en-US" b="1" dirty="0" smtClean="0"/>
              <a:t>snap software</a:t>
            </a:r>
          </a:p>
          <a:p>
            <a:pPr lvl="0"/>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059F0E-BBE4-4264-9E30-0EF38533A0A1}" type="slidenum">
              <a:rPr lang="en-US" smtClean="0"/>
              <a:pPr/>
              <a:t>17</a:t>
            </a:fld>
            <a:endParaRPr lang="en-US" dirty="0"/>
          </a:p>
        </p:txBody>
      </p:sp>
      <p:sp>
        <p:nvSpPr>
          <p:cNvPr id="5" name="Rectangle 1"/>
          <p:cNvSpPr>
            <a:spLocks noGrp="1" noChangeArrowheads="1"/>
          </p:cNvSpPr>
          <p:nvPr>
            <p:ph idx="1"/>
          </p:nvPr>
        </p:nvSpPr>
        <p:spPr bwMode="auto">
          <a:xfrm>
            <a:off x="457201" y="1821715"/>
            <a:ext cx="83820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1. Install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snapd</a:t>
            </a:r>
            <a:endParaRPr kumimoji="0" lang="en-US" altLang="en-US" sz="2000" b="0" i="0" u="none" strike="noStrike" cap="none" normalizeH="0" baseline="0" dirty="0" smtClean="0">
              <a:ln>
                <a:noFill/>
              </a:ln>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doe@localhost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sudo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apt update</a:t>
            </a:r>
            <a:b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b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doe@localhost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sudo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apt install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snapd</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Once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snapd</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is installed, exit the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ssh</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terminal and re-login to ensure snap’s paths are updated properly.</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2. Update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snapd</a:t>
            </a:r>
            <a:endParaRPr kumimoji="0" lang="en-US" altLang="en-US" sz="2000" b="0" i="0" u="none" strike="noStrike" cap="none" normalizeH="0" baseline="0" dirty="0" smtClean="0">
              <a:ln>
                <a:noFill/>
              </a:ln>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Once you are back on the terminal, install the core snap to ensure the latest version of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snapd</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is installed. Execute the following command: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doe@localhost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sudo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snap install core</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000" b="0" i="0" u="none" strike="noStrike" cap="none" normalizeH="0" baseline="0" dirty="0" smtClean="0">
              <a:ln>
                <a:noFill/>
              </a:ln>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Step 3. Remove previous </a:t>
            </a:r>
            <a:r>
              <a:rPr kumimoji="0" lang="en-US" altLang="en-US" sz="2000" b="1"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Certbot</a:t>
            </a:r>
            <a:r>
              <a:rPr kumimoji="0" lang="en-US" altLang="en-US" sz="20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packages</a:t>
            </a:r>
            <a:endParaRPr kumimoji="0" lang="en-US" altLang="en-US" sz="2000" b="0" i="0" u="none" strike="noStrike" cap="none" normalizeH="0" baseline="0" dirty="0" smtClean="0">
              <a:ln>
                <a:noFill/>
              </a:ln>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Before installing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Certbot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snap, you need to ensure any previous installations of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Certbot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packages are completely removed from the server. You can do so by executing this command:</a:t>
            </a: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doe@localhost</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sudo</a:t>
            </a:r>
            <a:r>
              <a:rPr kumimoji="0" lang="en-US" altLang="en-US" sz="20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apt-get remove </a:t>
            </a:r>
            <a:r>
              <a:rPr kumimoji="0" lang="en-US" altLang="en-US" sz="2000" b="0" i="0" u="none" strike="noStrike" cap="none" normalizeH="0" baseline="0" dirty="0" err="1"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certbot</a:t>
            </a:r>
            <a:r>
              <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000" b="0" i="0" u="none" strike="noStrike" cap="none" normalizeH="0" baseline="0" dirty="0" smtClean="0">
              <a:ln>
                <a:noFill/>
              </a:ln>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069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eaLnBrk="0" fontAlgn="base" hangingPunct="0">
              <a:spcBef>
                <a:spcPct val="0"/>
              </a:spcBef>
              <a:spcAft>
                <a:spcPct val="0"/>
              </a:spcAft>
              <a:buClrTx/>
              <a:buSzTx/>
              <a:buNone/>
            </a:pPr>
            <a:r>
              <a:rPr lang="en-US" alt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Step 4. </a:t>
            </a:r>
            <a:r>
              <a:rPr lang="en-US" alt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Install </a:t>
            </a:r>
            <a:r>
              <a:rPr lang="en-US" alt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Certbot</a:t>
            </a:r>
            <a:endParaRPr lang="en-US" altLang="en-US" sz="2800" b="1" dirty="0">
              <a:solidFill>
                <a:srgbClr val="2E74B5"/>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ClrTx/>
              <a:buSzTx/>
              <a:buNone/>
            </a:pP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The following command will install </a:t>
            </a:r>
            <a:r>
              <a:rPr lang="en-US" altLang="en-US" sz="2800" dirty="0" err="1" smtClean="0">
                <a:latin typeface="Times New Roman" panose="02020603050405020304" pitchFamily="18" charset="0"/>
                <a:ea typeface="Times New Roman" panose="02020603050405020304" pitchFamily="18" charset="0"/>
                <a:cs typeface="Times New Roman" panose="02020603050405020304" pitchFamily="18" charset="0"/>
              </a:rPr>
              <a:t>Certbot</a:t>
            </a:r>
            <a:r>
              <a:rPr lang="en-US" altLang="en-US" sz="2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8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ClrTx/>
              <a:buSzTx/>
              <a:buNone/>
            </a:pP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doe@localhost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sudo</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snap install --classic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certbot</a:t>
            </a:r>
            <a:r>
              <a:rPr lang="en-US" altLang="en-US" sz="2800" dirty="0">
                <a:latin typeface="Times New Roman" panose="02020603050405020304" pitchFamily="18" charset="0"/>
                <a:cs typeface="Times New Roman" panose="02020603050405020304" pitchFamily="18" charset="0"/>
              </a:rPr>
              <a:t> </a:t>
            </a:r>
          </a:p>
          <a:p>
            <a:pPr marL="0" lvl="0" indent="0" eaLnBrk="0" fontAlgn="base" hangingPunct="0">
              <a:spcBef>
                <a:spcPct val="0"/>
              </a:spcBef>
              <a:spcAft>
                <a:spcPct val="0"/>
              </a:spcAft>
              <a:buClrTx/>
              <a:buSzTx/>
              <a:buNone/>
            </a:pP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Once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certbot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is installed, execute the following command to ensure the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certbot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command can be run:</a:t>
            </a:r>
            <a:endParaRPr lang="en-US" altLang="en-US" sz="2800" dirty="0">
              <a:latin typeface="Times New Roman" panose="02020603050405020304" pitchFamily="18" charset="0"/>
              <a:cs typeface="Times New Roman" panose="02020603050405020304" pitchFamily="18" charset="0"/>
            </a:endParaRPr>
          </a:p>
          <a:p>
            <a:pPr marL="0" lvl="0" indent="0" eaLnBrk="0" fontAlgn="base" hangingPunct="0">
              <a:spcBef>
                <a:spcPct val="0"/>
              </a:spcBef>
              <a:spcAft>
                <a:spcPct val="0"/>
              </a:spcAft>
              <a:buClrTx/>
              <a:buSzTx/>
              <a:buNone/>
            </a:pP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doe@localhost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sudo</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ln -s /snap/bin/</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certbot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usr</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/bin/</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certbotdoe@localhost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sudo</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certbot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--apache (After execute this last command, the setup will ask you for your domain </a:t>
            </a:r>
            <a:r>
              <a:rPr lang="en-US" altLang="en-US" sz="2800" dirty="0" err="1">
                <a:latin typeface="Times New Roman" panose="02020603050405020304" pitchFamily="18" charset="0"/>
                <a:ea typeface="Times New Roman" panose="02020603050405020304" pitchFamily="18" charset="0"/>
                <a:cs typeface="Times New Roman" panose="02020603050405020304" pitchFamily="18" charset="0"/>
              </a:rPr>
              <a:t>namewhat</a:t>
            </a:r>
            <a:r>
              <a:rPr lang="en-US" altLang="en-US" sz="2800" dirty="0">
                <a:latin typeface="Times New Roman" panose="02020603050405020304" pitchFamily="18" charset="0"/>
                <a:ea typeface="Times New Roman" panose="02020603050405020304" pitchFamily="18" charset="0"/>
                <a:cs typeface="Times New Roman" panose="02020603050405020304" pitchFamily="18" charset="0"/>
              </a:rPr>
              <a:t> you need a SSL for)</a:t>
            </a: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18</a:t>
            </a:fld>
            <a:endParaRPr lang="en-US" dirty="0"/>
          </a:p>
        </p:txBody>
      </p:sp>
    </p:spTree>
    <p:extLst>
      <p:ext uri="{BB962C8B-B14F-4D97-AF65-F5344CB8AC3E}">
        <p14:creationId xmlns:p14="http://schemas.microsoft.com/office/powerpoint/2010/main" val="316540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Certbot</a:t>
            </a:r>
            <a:r>
              <a:rPr lang="en-US" dirty="0" smtClean="0"/>
              <a:t> asks  to enter  </a:t>
            </a:r>
            <a:r>
              <a:rPr lang="en-US" b="1" dirty="0" smtClean="0"/>
              <a:t>email</a:t>
            </a:r>
            <a:r>
              <a:rPr lang="en-US" dirty="0" smtClean="0"/>
              <a:t>, which is necessary so that  </a:t>
            </a:r>
            <a:r>
              <a:rPr lang="en-US" b="1" dirty="0" smtClean="0"/>
              <a:t>Let's Encrypt</a:t>
            </a:r>
            <a:r>
              <a:rPr lang="en-US" dirty="0" smtClean="0"/>
              <a:t> organization notifies at the time of updating the certificate or notices related to  confidentiality.</a:t>
            </a:r>
          </a:p>
          <a:p>
            <a:endParaRPr lang="en-US" dirty="0"/>
          </a:p>
        </p:txBody>
      </p:sp>
      <p:pic>
        <p:nvPicPr>
          <p:cNvPr id="4" name="Picture 3"/>
          <p:cNvPicPr/>
          <p:nvPr/>
        </p:nvPicPr>
        <p:blipFill>
          <a:blip r:embed="rId2"/>
          <a:stretch>
            <a:fillRect/>
          </a:stretch>
        </p:blipFill>
        <p:spPr bwMode="auto">
          <a:xfrm>
            <a:off x="1447800" y="3657600"/>
            <a:ext cx="5943600" cy="2486025"/>
          </a:xfrm>
          <a:prstGeom prst="rect">
            <a:avLst/>
          </a:prstGeom>
        </p:spPr>
      </p:pic>
      <p:sp>
        <p:nvSpPr>
          <p:cNvPr id="5" name="Slide Number Placeholder 4"/>
          <p:cNvSpPr>
            <a:spLocks noGrp="1"/>
          </p:cNvSpPr>
          <p:nvPr>
            <p:ph type="sldNum" sz="quarter" idx="12"/>
          </p:nvPr>
        </p:nvSpPr>
        <p:spPr/>
        <p:txBody>
          <a:bodyPr/>
          <a:lstStyle/>
          <a:p>
            <a:fld id="{26059F0E-BBE4-4264-9E30-0EF38533A0A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In library software, username and password is required to access data</a:t>
            </a:r>
            <a:r>
              <a:rPr lang="en-US" dirty="0" smtClean="0"/>
              <a:t>.</a:t>
            </a:r>
          </a:p>
          <a:p>
            <a:r>
              <a:rPr lang="en-US" dirty="0" smtClean="0"/>
              <a:t>In most  </a:t>
            </a:r>
            <a:r>
              <a:rPr lang="en-US" dirty="0"/>
              <a:t>of the developing </a:t>
            </a:r>
            <a:r>
              <a:rPr lang="en-US" dirty="0" smtClean="0"/>
              <a:t>countries like Nepal, </a:t>
            </a:r>
            <a:r>
              <a:rPr lang="en-US" dirty="0"/>
              <a:t>the protocol being used is http for accessing database online. </a:t>
            </a:r>
            <a:endParaRPr lang="en-US" dirty="0" smtClean="0"/>
          </a:p>
          <a:p>
            <a:r>
              <a:rPr lang="en-US" dirty="0" smtClean="0"/>
              <a:t> </a:t>
            </a:r>
            <a:r>
              <a:rPr lang="en-US" dirty="0"/>
              <a:t>This protocol was invented 30 years back and uses the technology: client–server model.  </a:t>
            </a:r>
            <a:endParaRPr lang="en-US" dirty="0" smtClean="0"/>
          </a:p>
          <a:p>
            <a:r>
              <a:rPr lang="en-US" dirty="0" smtClean="0"/>
              <a:t>But </a:t>
            </a:r>
            <a:r>
              <a:rPr lang="en-US" dirty="0"/>
              <a:t>any data being sent through http is open and can be manipulated by third party before it reaches to the destination i.e. server.</a:t>
            </a:r>
          </a:p>
        </p:txBody>
      </p:sp>
      <p:sp>
        <p:nvSpPr>
          <p:cNvPr id="4" name="Slide Number Placeholder 3"/>
          <p:cNvSpPr>
            <a:spLocks noGrp="1"/>
          </p:cNvSpPr>
          <p:nvPr>
            <p:ph type="sldNum" sz="quarter" idx="12"/>
          </p:nvPr>
        </p:nvSpPr>
        <p:spPr/>
        <p:txBody>
          <a:bodyPr/>
          <a:lstStyle/>
          <a:p>
            <a:fld id="{26059F0E-BBE4-4264-9E30-0EF38533A0A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389120"/>
          </a:xfrm>
        </p:spPr>
        <p:txBody>
          <a:bodyPr/>
          <a:lstStyle/>
          <a:p>
            <a:r>
              <a:rPr lang="en-US" dirty="0" smtClean="0"/>
              <a:t>Agree about the terms of  </a:t>
            </a:r>
            <a:r>
              <a:rPr lang="en-US" b="1" dirty="0" smtClean="0"/>
              <a:t>Let's Encrypt</a:t>
            </a:r>
            <a:r>
              <a:rPr lang="en-US" dirty="0" smtClean="0"/>
              <a:t>:</a:t>
            </a:r>
          </a:p>
          <a:p>
            <a:endParaRPr lang="en-US" dirty="0"/>
          </a:p>
        </p:txBody>
      </p:sp>
      <p:pic>
        <p:nvPicPr>
          <p:cNvPr id="4" name="Picture 3"/>
          <p:cNvPicPr/>
          <p:nvPr/>
        </p:nvPicPr>
        <p:blipFill>
          <a:blip r:embed="rId2"/>
          <a:stretch>
            <a:fillRect/>
          </a:stretch>
        </p:blipFill>
        <p:spPr bwMode="auto">
          <a:xfrm>
            <a:off x="609600" y="1524000"/>
            <a:ext cx="4495800" cy="2209800"/>
          </a:xfrm>
          <a:prstGeom prst="rect">
            <a:avLst/>
          </a:prstGeom>
        </p:spPr>
      </p:pic>
      <p:pic>
        <p:nvPicPr>
          <p:cNvPr id="5" name="Picture 4"/>
          <p:cNvPicPr/>
          <p:nvPr/>
        </p:nvPicPr>
        <p:blipFill>
          <a:blip r:embed="rId3"/>
          <a:stretch>
            <a:fillRect/>
          </a:stretch>
        </p:blipFill>
        <p:spPr bwMode="auto">
          <a:xfrm>
            <a:off x="3200400" y="4038600"/>
            <a:ext cx="5486400" cy="2495550"/>
          </a:xfrm>
          <a:prstGeom prst="rect">
            <a:avLst/>
          </a:prstGeom>
        </p:spPr>
      </p:pic>
      <p:sp>
        <p:nvSpPr>
          <p:cNvPr id="6" name="Slide Number Placeholder 5"/>
          <p:cNvSpPr>
            <a:spLocks noGrp="1"/>
          </p:cNvSpPr>
          <p:nvPr>
            <p:ph type="sldNum" sz="quarter" idx="12"/>
          </p:nvPr>
        </p:nvSpPr>
        <p:spPr/>
        <p:txBody>
          <a:bodyPr/>
          <a:lstStyle/>
          <a:p>
            <a:fld id="{26059F0E-BBE4-4264-9E30-0EF38533A0A1}"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533400" y="609600"/>
            <a:ext cx="5638800" cy="3047999"/>
          </a:xfrm>
          <a:prstGeom prst="rect">
            <a:avLst/>
          </a:prstGeom>
        </p:spPr>
      </p:pic>
      <p:sp>
        <p:nvSpPr>
          <p:cNvPr id="47105" name="Rectangle 1"/>
          <p:cNvSpPr>
            <a:spLocks noChangeArrowheads="1"/>
          </p:cNvSpPr>
          <p:nvPr/>
        </p:nvSpPr>
        <p:spPr bwMode="auto">
          <a:xfrm>
            <a:off x="762000" y="4191000"/>
            <a:ext cx="70866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Now, a directory containing </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SSL</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 certificate information has been created on the server being used in the directory: /etc/letsencrypt as follows: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7106" name="Rectangle 2"/>
          <p:cNvSpPr>
            <a:spLocks noChangeArrowheads="1"/>
          </p:cNvSpPr>
          <p:nvPr/>
        </p:nvSpPr>
        <p:spPr bwMode="auto">
          <a:xfrm>
            <a:off x="1600200" y="5105400"/>
            <a:ext cx="37338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/etc/letsencrypt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/etc/letsencrypt/live/{yourdomain.com}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26059F0E-BBE4-4264-9E30-0EF38533A0A1}"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r>
              <a:rPr lang="en-US" dirty="0"/>
              <a:t>Step by step instructions are given to create </a:t>
            </a:r>
            <a:r>
              <a:rPr lang="en-US" dirty="0" err="1"/>
              <a:t>ssl</a:t>
            </a:r>
            <a:r>
              <a:rPr lang="en-US" dirty="0"/>
              <a:t> for the following software:</a:t>
            </a:r>
          </a:p>
          <a:p>
            <a:r>
              <a:rPr lang="en-US" dirty="0"/>
              <a:t>Koha ILS, WordPress, </a:t>
            </a:r>
            <a:r>
              <a:rPr lang="en-US" dirty="0" err="1"/>
              <a:t>VuFind</a:t>
            </a:r>
            <a:r>
              <a:rPr lang="en-US" dirty="0"/>
              <a:t> and </a:t>
            </a:r>
            <a:r>
              <a:rPr lang="en-US" dirty="0" err="1"/>
              <a:t>DSpace</a:t>
            </a:r>
            <a:r>
              <a:rPr lang="en-US" dirty="0"/>
              <a:t>.</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22</a:t>
            </a:fld>
            <a:endParaRPr lang="en-US" dirty="0"/>
          </a:p>
        </p:txBody>
      </p:sp>
    </p:spTree>
    <p:extLst>
      <p:ext uri="{BB962C8B-B14F-4D97-AF65-F5344CB8AC3E}">
        <p14:creationId xmlns:p14="http://schemas.microsoft.com/office/powerpoint/2010/main" val="3564580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Autofit/>
          </a:bodyPr>
          <a:lstStyle/>
          <a:p>
            <a:r>
              <a:rPr lang="en-US" sz="3600" b="1" dirty="0" smtClean="0"/>
              <a:t>Installing SSL with Let’s Encrypt in Koha ILS</a:t>
            </a:r>
            <a:endParaRPr lang="en-US" sz="3600" dirty="0"/>
          </a:p>
        </p:txBody>
      </p:sp>
      <p:sp>
        <p:nvSpPr>
          <p:cNvPr id="3" name="Content Placeholder 2"/>
          <p:cNvSpPr>
            <a:spLocks noGrp="1"/>
          </p:cNvSpPr>
          <p:nvPr>
            <p:ph idx="1"/>
          </p:nvPr>
        </p:nvSpPr>
        <p:spPr/>
        <p:txBody>
          <a:bodyPr/>
          <a:lstStyle/>
          <a:p>
            <a:r>
              <a:rPr lang="en-US" dirty="0" smtClean="0"/>
              <a:t>Koha is widely used open source software in library automation. </a:t>
            </a:r>
          </a:p>
          <a:p>
            <a:r>
              <a:rPr lang="en-US" dirty="0" smtClean="0"/>
              <a:t>By default, Koha has only one configuration file in the directory: /etc/apache2/sites-enabled/&lt;instance&gt;</a:t>
            </a:r>
          </a:p>
          <a:p>
            <a:r>
              <a:rPr lang="en-US" dirty="0" smtClean="0"/>
              <a:t>We can create </a:t>
            </a:r>
            <a:r>
              <a:rPr lang="en-US" dirty="0" err="1" smtClean="0"/>
              <a:t>ssl</a:t>
            </a:r>
            <a:r>
              <a:rPr lang="en-US" dirty="0" smtClean="0"/>
              <a:t> with one file &lt;</a:t>
            </a:r>
            <a:r>
              <a:rPr lang="en-US" dirty="0" err="1" smtClean="0"/>
              <a:t>instancename.conf</a:t>
            </a:r>
            <a:r>
              <a:rPr lang="en-US" dirty="0" smtClean="0"/>
              <a:t>&gt; or we can create </a:t>
            </a:r>
            <a:r>
              <a:rPr lang="en-US" dirty="0" err="1" smtClean="0"/>
              <a:t>ssl</a:t>
            </a:r>
            <a:r>
              <a:rPr lang="en-US" dirty="0" smtClean="0"/>
              <a:t> by splitting </a:t>
            </a:r>
            <a:r>
              <a:rPr lang="en-US" dirty="0" smtClean="0"/>
              <a:t>the opac and admin parts into separate files as given in table of the next slide:</a:t>
            </a:r>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p:cNvPicPr>
            <a:picLocks noGrp="1" noChangeAspect="1" noChangeArrowheads="1"/>
          </p:cNvPicPr>
          <p:nvPr>
            <p:ph idx="1"/>
          </p:nvPr>
        </p:nvPicPr>
        <p:blipFill>
          <a:blip r:embed="rId2"/>
          <a:srcRect/>
          <a:stretch>
            <a:fillRect/>
          </a:stretch>
        </p:blipFill>
        <p:spPr bwMode="auto">
          <a:xfrm>
            <a:off x="685800" y="990600"/>
            <a:ext cx="7058025" cy="4233863"/>
          </a:xfrm>
          <a:prstGeom prst="rect">
            <a:avLst/>
          </a:prstGeom>
          <a:noFill/>
          <a:ln w="9525">
            <a:noFill/>
            <a:miter lim="800000"/>
            <a:headEnd/>
            <a:tailEnd/>
          </a:ln>
          <a:effectLst/>
        </p:spPr>
      </p:pic>
      <p:pic>
        <p:nvPicPr>
          <p:cNvPr id="65541" name="Picture 5"/>
          <p:cNvPicPr>
            <a:picLocks noChangeAspect="1" noChangeArrowheads="1"/>
          </p:cNvPicPr>
          <p:nvPr/>
        </p:nvPicPr>
        <p:blipFill>
          <a:blip r:embed="rId3"/>
          <a:srcRect/>
          <a:stretch>
            <a:fillRect/>
          </a:stretch>
        </p:blipFill>
        <p:spPr bwMode="auto">
          <a:xfrm>
            <a:off x="838200" y="5257800"/>
            <a:ext cx="6810375" cy="1190625"/>
          </a:xfrm>
          <a:prstGeom prst="rect">
            <a:avLst/>
          </a:prstGeom>
          <a:noFill/>
          <a:ln w="9525">
            <a:noFill/>
            <a:miter lim="800000"/>
            <a:headEnd/>
            <a:tailEnd/>
          </a:ln>
          <a:effectLst/>
        </p:spPr>
      </p:pic>
      <p:sp>
        <p:nvSpPr>
          <p:cNvPr id="8" name="Rectangle 7"/>
          <p:cNvSpPr/>
          <p:nvPr/>
        </p:nvSpPr>
        <p:spPr>
          <a:xfrm>
            <a:off x="457200" y="533400"/>
            <a:ext cx="8305800" cy="369332"/>
          </a:xfrm>
          <a:prstGeom prst="rect">
            <a:avLst/>
          </a:prstGeom>
        </p:spPr>
        <p:txBody>
          <a:bodyPr wrap="square">
            <a:spAutoFit/>
          </a:bodyPr>
          <a:lstStyle/>
          <a:p>
            <a:r>
              <a:rPr lang="en-US" dirty="0" smtClean="0"/>
              <a:t>Example: library.conf contains both opac as well as admin config file as follows:</a:t>
            </a:r>
          </a:p>
        </p:txBody>
      </p:sp>
      <p:sp>
        <p:nvSpPr>
          <p:cNvPr id="5" name="Slide Number Placeholder 4"/>
          <p:cNvSpPr>
            <a:spLocks noGrp="1"/>
          </p:cNvSpPr>
          <p:nvPr>
            <p:ph type="sldNum" sz="quarter" idx="12"/>
          </p:nvPr>
        </p:nvSpPr>
        <p:spPr/>
        <p:txBody>
          <a:bodyPr/>
          <a:lstStyle/>
          <a:p>
            <a:fld id="{26059F0E-BBE4-4264-9E30-0EF38533A0A1}"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Make the aforementioned file into two parts: </a:t>
            </a:r>
          </a:p>
          <a:p>
            <a:pPr lvl="1"/>
            <a:r>
              <a:rPr lang="en-US" dirty="0" smtClean="0"/>
              <a:t>one related to opac named  opaclibrarydvd.conf </a:t>
            </a:r>
          </a:p>
          <a:p>
            <a:pPr lvl="1"/>
            <a:r>
              <a:rPr lang="en-US" dirty="0" smtClean="0"/>
              <a:t>and another one Intranet named as stafflibrarydvd.conf and should be created in the directory/etc/apache2/sites-available.</a:t>
            </a:r>
          </a:p>
          <a:p>
            <a:r>
              <a:rPr lang="en-US" dirty="0" smtClean="0"/>
              <a:t>Run the following commands to create simlinks in the directory /etc/apache2/sites-enabled:</a:t>
            </a:r>
          </a:p>
          <a:p>
            <a:pPr lvl="1">
              <a:buNone/>
            </a:pPr>
            <a:r>
              <a:rPr lang="en-US" dirty="0" smtClean="0"/>
              <a:t>#sudo a2ensite opaclibararydvd.healthnet.org.np</a:t>
            </a:r>
          </a:p>
          <a:p>
            <a:pPr lvl="1">
              <a:buNone/>
            </a:pPr>
            <a:r>
              <a:rPr lang="en-US" dirty="0" smtClean="0"/>
              <a:t># sudo a2ensite  stafflibararydvd.healthnet.org.np</a:t>
            </a:r>
          </a:p>
          <a:p>
            <a:pPr lvl="1">
              <a:buNone/>
            </a:pPr>
            <a:r>
              <a:rPr lang="en-US" dirty="0" smtClean="0"/>
              <a:t>sites-enabled.</a:t>
            </a:r>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 create SSL through let’s encrypt, run the following command:</a:t>
            </a:r>
          </a:p>
          <a:p>
            <a:pPr lvl="1">
              <a:buNone/>
            </a:pPr>
            <a:r>
              <a:rPr lang="en-US" dirty="0" smtClean="0"/>
              <a:t># sudo wget https://dl.eff.org/certbot-auto -O /usr/sbin/certbot-auto</a:t>
            </a:r>
          </a:p>
          <a:p>
            <a:pPr lvl="1">
              <a:buNone/>
            </a:pPr>
            <a:r>
              <a:rPr lang="en-US" dirty="0" smtClean="0"/>
              <a:t># sudo chmod a+x /usr/sbin/certbot-auto</a:t>
            </a:r>
          </a:p>
          <a:p>
            <a:pPr lvl="1">
              <a:buNone/>
            </a:pPr>
            <a:r>
              <a:rPr lang="en-US" dirty="0" smtClean="0"/>
              <a:t>#sudo certbot-auto  --apache  -d opaclibararydvd.healthnet.org.np</a:t>
            </a:r>
          </a:p>
          <a:p>
            <a:pPr lvl="1">
              <a:buNone/>
            </a:pPr>
            <a:r>
              <a:rPr lang="en-US" dirty="0" smtClean="0"/>
              <a:t>#sudo certbot-auto  --apache  -d stafflibrarydvd.healthnet.org.np</a:t>
            </a:r>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r>
              <a:rPr lang="en-US" dirty="0" smtClean="0"/>
              <a:t>The domain name opaclibrarydvd.healthnet.org.np and stafflibrarydvd.healthnet.org.np should be replaced by the actual domain name.</a:t>
            </a:r>
          </a:p>
          <a:p>
            <a:r>
              <a:rPr lang="en-US" dirty="0" smtClean="0"/>
              <a:t>The above command will redirect the:</a:t>
            </a:r>
          </a:p>
          <a:p>
            <a:pPr>
              <a:buNone/>
            </a:pPr>
            <a:r>
              <a:rPr lang="en-US" dirty="0" smtClean="0"/>
              <a:t>http:// stafflibrarydvd.healthnet.org.np:8001 &gt;&gt; https:// stafflibrarydvd.healthnet.org.np</a:t>
            </a:r>
          </a:p>
          <a:p>
            <a:pPr>
              <a:buNone/>
            </a:pPr>
            <a:r>
              <a:rPr lang="en-US" dirty="0" smtClean="0"/>
              <a:t>http:// opaclibararydvd.healthnet.org.np:8002 &gt;&gt; https:// opaclibararydvd.healthnet.org.np</a:t>
            </a: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Autofit/>
          </a:bodyPr>
          <a:lstStyle/>
          <a:p>
            <a:r>
              <a:rPr lang="en-US" sz="3200" b="1" dirty="0" smtClean="0"/>
              <a:t>Installing SSL with Let’s Encrypt in WordPress</a:t>
            </a:r>
            <a:endParaRPr lang="en-US" sz="3200" dirty="0"/>
          </a:p>
        </p:txBody>
      </p:sp>
      <p:sp>
        <p:nvSpPr>
          <p:cNvPr id="3" name="Content Placeholder 2"/>
          <p:cNvSpPr>
            <a:spLocks noGrp="1"/>
          </p:cNvSpPr>
          <p:nvPr>
            <p:ph idx="1"/>
          </p:nvPr>
        </p:nvSpPr>
        <p:spPr/>
        <p:txBody>
          <a:bodyPr>
            <a:normAutofit lnSpcReduction="10000"/>
          </a:bodyPr>
          <a:lstStyle/>
          <a:p>
            <a:r>
              <a:rPr lang="en-US" dirty="0"/>
              <a:t>Installing SSL with Let’s Encrypt in WordPress using the </a:t>
            </a:r>
            <a:r>
              <a:rPr lang="en-US" dirty="0" smtClean="0"/>
              <a:t>software  </a:t>
            </a:r>
            <a:r>
              <a:rPr lang="en-US" dirty="0"/>
              <a:t>python3-certbot-apache</a:t>
            </a:r>
          </a:p>
          <a:p>
            <a:endParaRPr lang="en-US" dirty="0" smtClean="0"/>
          </a:p>
          <a:p>
            <a:r>
              <a:rPr lang="en-US" dirty="0" smtClean="0"/>
              <a:t>Create </a:t>
            </a:r>
            <a:r>
              <a:rPr lang="en-US" dirty="0" smtClean="0"/>
              <a:t>virtual host file in /etc/apache2/sites-available with the following information through an editor:</a:t>
            </a:r>
          </a:p>
          <a:p>
            <a:pPr>
              <a:buNone/>
            </a:pPr>
            <a:r>
              <a:rPr lang="en-US" dirty="0" smtClean="0"/>
              <a:t>#sudo vim /etc/apache2/sites-available/wordpress.conf</a:t>
            </a:r>
          </a:p>
          <a:p>
            <a:pPr>
              <a:buNone/>
            </a:pPr>
            <a:r>
              <a:rPr lang="en-US" dirty="0" smtClean="0"/>
              <a:t>Create or paste the following information:</a:t>
            </a:r>
          </a:p>
          <a:p>
            <a:pPr>
              <a:buNone/>
            </a:pPr>
            <a:r>
              <a:rPr lang="en-US" dirty="0" smtClean="0"/>
              <a:t>Instead of mydomain.com, actual domain name can be written and in the DocumentRoot actual path of the wordpress folder should be given.</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458200" cy="5029200"/>
          </a:xfrm>
        </p:spPr>
        <p:txBody>
          <a:bodyPr>
            <a:normAutofit/>
          </a:bodyPr>
          <a:lstStyle/>
          <a:p>
            <a:pPr>
              <a:buNone/>
            </a:pPr>
            <a:r>
              <a:rPr lang="en-US" dirty="0" smtClean="0"/>
              <a:t>&lt;VirtualHost *:80&gt; </a:t>
            </a:r>
          </a:p>
          <a:p>
            <a:pPr>
              <a:buNone/>
            </a:pPr>
            <a:r>
              <a:rPr lang="en-US" dirty="0" err="1" smtClean="0"/>
              <a:t>ServerAdmin</a:t>
            </a:r>
            <a:r>
              <a:rPr lang="en-US" dirty="0" smtClean="0"/>
              <a:t> </a:t>
            </a:r>
            <a:r>
              <a:rPr lang="en-US" dirty="0" smtClean="0">
                <a:hlinkClick r:id="rId2"/>
              </a:rPr>
              <a:t>admin@mydomain.com</a:t>
            </a:r>
            <a:endParaRPr lang="en-US" dirty="0" smtClean="0"/>
          </a:p>
          <a:p>
            <a:pPr>
              <a:buNone/>
            </a:pPr>
            <a:r>
              <a:rPr lang="en-US" dirty="0" err="1" smtClean="0"/>
              <a:t>ServerName</a:t>
            </a:r>
            <a:r>
              <a:rPr lang="en-US" dirty="0" smtClean="0"/>
              <a:t> mydomain.com</a:t>
            </a:r>
          </a:p>
          <a:p>
            <a:pPr>
              <a:buNone/>
            </a:pPr>
            <a:r>
              <a:rPr lang="en-US" dirty="0" err="1" smtClean="0"/>
              <a:t>ServerAlias</a:t>
            </a:r>
            <a:r>
              <a:rPr lang="en-US" dirty="0" smtClean="0"/>
              <a:t> </a:t>
            </a:r>
            <a:r>
              <a:rPr lang="en-US" dirty="0" smtClean="0">
                <a:hlinkClick r:id="rId3"/>
              </a:rPr>
              <a:t>www.mydomain.com</a:t>
            </a:r>
            <a:endParaRPr lang="en-US" dirty="0" smtClean="0"/>
          </a:p>
          <a:p>
            <a:pPr>
              <a:buNone/>
            </a:pPr>
            <a:r>
              <a:rPr lang="en-US" dirty="0" err="1" smtClean="0"/>
              <a:t>DocumentRoot</a:t>
            </a:r>
            <a:r>
              <a:rPr lang="en-US" dirty="0" smtClean="0"/>
              <a:t> /</a:t>
            </a:r>
            <a:r>
              <a:rPr lang="en-US" dirty="0" err="1" smtClean="0"/>
              <a:t>var</a:t>
            </a:r>
            <a:r>
              <a:rPr lang="en-US" dirty="0" smtClean="0"/>
              <a:t>/www/html/</a:t>
            </a:r>
            <a:r>
              <a:rPr lang="en-US" dirty="0" err="1" smtClean="0"/>
              <a:t>wordpress</a:t>
            </a:r>
            <a:endParaRPr lang="en-US" dirty="0" smtClean="0"/>
          </a:p>
          <a:p>
            <a:pPr>
              <a:buNone/>
            </a:pPr>
            <a:r>
              <a:rPr lang="en-US" dirty="0" err="1" smtClean="0"/>
              <a:t>ErrorLog</a:t>
            </a:r>
            <a:r>
              <a:rPr lang="en-US" dirty="0" smtClean="0"/>
              <a:t> </a:t>
            </a:r>
            <a:r>
              <a:rPr lang="en-US" sz="2400" dirty="0" smtClean="0"/>
              <a:t>${APACHE_LOG_DIR}/</a:t>
            </a:r>
            <a:r>
              <a:rPr lang="en-US" sz="2400" dirty="0" err="1" smtClean="0"/>
              <a:t>mydomain.com_error.log</a:t>
            </a:r>
            <a:endParaRPr lang="en-US" dirty="0" smtClean="0"/>
          </a:p>
          <a:p>
            <a:pPr>
              <a:buNone/>
            </a:pPr>
            <a:r>
              <a:rPr lang="en-US" sz="2000" dirty="0" err="1" smtClean="0"/>
              <a:t>CustomLog</a:t>
            </a:r>
            <a:r>
              <a:rPr lang="en-US" sz="2000" dirty="0" smtClean="0"/>
              <a:t> ${APACHE_LOG_DIR}/</a:t>
            </a:r>
            <a:r>
              <a:rPr lang="en-US" sz="2000" dirty="0" err="1" smtClean="0"/>
              <a:t>mydomain.com_access.log</a:t>
            </a:r>
            <a:r>
              <a:rPr lang="en-US" sz="2000" dirty="0" smtClean="0"/>
              <a:t> combined</a:t>
            </a:r>
            <a:endParaRPr lang="en-US" sz="2400" dirty="0" smtClean="0"/>
          </a:p>
          <a:p>
            <a:pPr>
              <a:buNone/>
            </a:pPr>
            <a:r>
              <a:rPr lang="en-US" dirty="0" smtClean="0"/>
              <a:t>&lt;/VirtualHost&gt;</a:t>
            </a:r>
          </a:p>
        </p:txBody>
      </p:sp>
      <p:sp>
        <p:nvSpPr>
          <p:cNvPr id="4" name="Slide Number Placeholder 3"/>
          <p:cNvSpPr>
            <a:spLocks noGrp="1"/>
          </p:cNvSpPr>
          <p:nvPr>
            <p:ph type="sldNum" sz="quarter" idx="12"/>
          </p:nvPr>
        </p:nvSpPr>
        <p:spPr/>
        <p:txBody>
          <a:bodyPr/>
          <a:lstStyle/>
          <a:p>
            <a:fld id="{26059F0E-BBE4-4264-9E30-0EF38533A0A1}"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HTTPS (Hyper Text Transfer Protocol Secure) requires a </a:t>
            </a:r>
            <a:r>
              <a:rPr lang="en-US" dirty="0" smtClean="0"/>
              <a:t>TLS (</a:t>
            </a:r>
            <a:r>
              <a:rPr lang="en-US" dirty="0"/>
              <a:t>Transport Layer Security) certificate to be installed on the server. </a:t>
            </a:r>
            <a:endParaRPr lang="en-US" dirty="0" smtClean="0"/>
          </a:p>
          <a:p>
            <a:r>
              <a:rPr lang="en-US" dirty="0" smtClean="0"/>
              <a:t>Certificates </a:t>
            </a:r>
            <a:r>
              <a:rPr lang="en-US" dirty="0"/>
              <a:t>can be applied to different protocols, like HTTP (web), SMTP (email) and FTP. </a:t>
            </a:r>
            <a:endParaRPr lang="en-US" dirty="0" smtClean="0"/>
          </a:p>
          <a:p>
            <a:r>
              <a:rPr lang="en-US" dirty="0" smtClean="0"/>
              <a:t>An </a:t>
            </a:r>
            <a:r>
              <a:rPr lang="en-US" dirty="0"/>
              <a:t>SSL or TLS </a:t>
            </a:r>
            <a:r>
              <a:rPr lang="en-US" dirty="0" smtClean="0"/>
              <a:t>certificate </a:t>
            </a:r>
            <a:r>
              <a:rPr lang="en-US" dirty="0"/>
              <a:t>works by storing randomly generated keys (public and private) in a server</a:t>
            </a:r>
            <a:r>
              <a:rPr lang="en-US" dirty="0" smtClean="0"/>
              <a:t>.</a:t>
            </a:r>
          </a:p>
          <a:p>
            <a:r>
              <a:rPr lang="en-US" dirty="0" smtClean="0"/>
              <a:t> </a:t>
            </a:r>
            <a:r>
              <a:rPr lang="en-US" dirty="0"/>
              <a:t>The public key is verified with the client and the private key is used in the decryption process. </a:t>
            </a:r>
            <a:endParaRPr lang="en-US"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229600" cy="4389120"/>
          </a:xfrm>
        </p:spPr>
        <p:txBody>
          <a:bodyPr/>
          <a:lstStyle/>
          <a:p>
            <a:pPr>
              <a:buNone/>
            </a:pPr>
            <a:endParaRPr lang="en-US" dirty="0" smtClean="0"/>
          </a:p>
          <a:p>
            <a:pPr>
              <a:buNone/>
            </a:pPr>
            <a:r>
              <a:rPr lang="en-US" dirty="0" smtClean="0"/>
              <a:t>To enable the virtual host  just created, run the following command:</a:t>
            </a:r>
          </a:p>
          <a:p>
            <a:pPr>
              <a:buNone/>
            </a:pPr>
            <a:endParaRPr lang="en-US" dirty="0" smtClean="0"/>
          </a:p>
          <a:p>
            <a:pPr>
              <a:buNone/>
            </a:pPr>
            <a:r>
              <a:rPr lang="en-US" dirty="0" smtClean="0"/>
              <a:t>#sudo a2ensite wordpress.conf</a:t>
            </a:r>
          </a:p>
          <a:p>
            <a:pPr>
              <a:buNone/>
            </a:pPr>
            <a:r>
              <a:rPr lang="en-US" dirty="0" smtClean="0"/>
              <a:t>#sudo a2enmod rewrite </a:t>
            </a:r>
          </a:p>
          <a:p>
            <a:pPr>
              <a:buNone/>
            </a:pPr>
            <a:endParaRPr lang="en-US" dirty="0" smtClean="0"/>
          </a:p>
          <a:p>
            <a:pPr>
              <a:buNone/>
            </a:pPr>
            <a:r>
              <a:rPr lang="en-US" dirty="0" smtClean="0"/>
              <a:t>Restart Apache2 with the following command:        </a:t>
            </a:r>
          </a:p>
          <a:p>
            <a:pPr>
              <a:buNone/>
            </a:pPr>
            <a:r>
              <a:rPr lang="en-US" dirty="0" smtClean="0"/>
              <a:t>#sudo service apache2 restart</a:t>
            </a:r>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b="1" dirty="0" smtClean="0"/>
              <a:t>a2ensite</a:t>
            </a:r>
            <a:r>
              <a:rPr lang="en-US" dirty="0" smtClean="0"/>
              <a:t> script enables the specified site (which contains a &lt;VirtualHost&gt; block) within the </a:t>
            </a:r>
            <a:r>
              <a:rPr lang="en-US" b="1" dirty="0" smtClean="0"/>
              <a:t>apache2</a:t>
            </a:r>
            <a:r>
              <a:rPr lang="en-US" dirty="0" smtClean="0"/>
              <a:t> configuration.</a:t>
            </a:r>
          </a:p>
          <a:p>
            <a:r>
              <a:rPr lang="en-US" dirty="0" smtClean="0"/>
              <a:t>If no error is displayed, it will create symlinks within </a:t>
            </a:r>
            <a:r>
              <a:rPr lang="en-US" b="1" dirty="0" smtClean="0"/>
              <a:t>/etc/apache2/sites-enabled</a:t>
            </a:r>
          </a:p>
          <a:p>
            <a:r>
              <a:rPr lang="en-US" b="1" dirty="0" smtClean="0"/>
              <a:t>Setting up Let's Encrypt SSL certificate on Apache for WordPress</a:t>
            </a:r>
            <a:endParaRPr lang="en-US" dirty="0" smtClean="0"/>
          </a:p>
          <a:p>
            <a:pPr>
              <a:buNone/>
            </a:pPr>
            <a:r>
              <a:rPr lang="pt-BR" dirty="0" smtClean="0"/>
              <a:t>It is run under the folder:/etc/apache2/sites-enabled</a:t>
            </a:r>
            <a:endParaRPr lang="en-US" dirty="0" smtClean="0"/>
          </a:p>
          <a:p>
            <a:pPr>
              <a:buNone/>
            </a:pPr>
            <a:r>
              <a:rPr lang="pt-BR" dirty="0" smtClean="0"/>
              <a:t># sudo certbot </a:t>
            </a:r>
            <a:r>
              <a:rPr lang="pt-BR" dirty="0" smtClean="0"/>
              <a:t>–apache </a:t>
            </a:r>
            <a:endParaRPr lang="en-US" dirty="0" smtClean="0"/>
          </a:p>
          <a:p>
            <a:pPr>
              <a:buNone/>
            </a:pPr>
            <a:r>
              <a:rPr lang="en-US" dirty="0" smtClean="0"/>
              <a:t>It wil</a:t>
            </a:r>
            <a:r>
              <a:rPr lang="en-US" dirty="0" smtClean="0"/>
              <a:t>l provide list of domain names to be created. You have to select the appropriate one.</a:t>
            </a:r>
            <a:endParaRPr lang="en-US" dirty="0" smtClean="0"/>
          </a:p>
          <a:p>
            <a:pPr>
              <a:buNone/>
            </a:pPr>
            <a:endParaRPr lang="en-US" b="1" dirty="0" smtClean="0"/>
          </a:p>
          <a:p>
            <a:pPr>
              <a:buNone/>
            </a:pP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pt-BR" sz="3600" b="1" dirty="0" smtClean="0"/>
              <a:t>Installing SSL with Let’s Encrypt in VuFind</a:t>
            </a:r>
            <a:endParaRPr lang="en-US" sz="3600" dirty="0"/>
          </a:p>
        </p:txBody>
      </p:sp>
      <p:sp>
        <p:nvSpPr>
          <p:cNvPr id="3" name="Content Placeholder 2"/>
          <p:cNvSpPr>
            <a:spLocks noGrp="1"/>
          </p:cNvSpPr>
          <p:nvPr>
            <p:ph idx="1"/>
          </p:nvPr>
        </p:nvSpPr>
        <p:spPr/>
        <p:txBody>
          <a:bodyPr/>
          <a:lstStyle/>
          <a:p>
            <a:pPr>
              <a:buNone/>
            </a:pPr>
            <a:r>
              <a:rPr lang="en-US" dirty="0" smtClean="0"/>
              <a:t>Create the virtual host in the directory: /etc/apache2/sites-available as follows:</a:t>
            </a:r>
          </a:p>
          <a:p>
            <a:pPr>
              <a:buNone/>
            </a:pPr>
            <a:r>
              <a:rPr lang="en-US" dirty="0" smtClean="0"/>
              <a:t>&lt;VirtualHost *:80&gt;</a:t>
            </a:r>
            <a:br>
              <a:rPr lang="en-US" dirty="0" smtClean="0"/>
            </a:br>
            <a:r>
              <a:rPr lang="en-US" dirty="0" smtClean="0"/>
              <a:t>ServerAdmin </a:t>
            </a:r>
            <a:r>
              <a:rPr lang="en-US" dirty="0" smtClean="0">
                <a:hlinkClick r:id="rId2"/>
              </a:rPr>
              <a:t>pradhmohan@gmail.com</a:t>
            </a:r>
            <a:r>
              <a:rPr lang="en-US" dirty="0" smtClean="0"/>
              <a:t/>
            </a:r>
            <a:br>
              <a:rPr lang="en-US" dirty="0" smtClean="0"/>
            </a:br>
            <a:r>
              <a:rPr lang="en-US" dirty="0" smtClean="0"/>
              <a:t>ServerName </a:t>
            </a:r>
            <a:r>
              <a:rPr lang="en-US" dirty="0" smtClean="0">
                <a:hlinkClick r:id="rId3"/>
              </a:rPr>
              <a:t>vufind.healthnet.org.np</a:t>
            </a:r>
            <a:r>
              <a:rPr lang="en-US" dirty="0" smtClean="0"/>
              <a:t/>
            </a:r>
            <a:br>
              <a:rPr lang="en-US" dirty="0" smtClean="0"/>
            </a:br>
            <a:r>
              <a:rPr lang="en-US" dirty="0" smtClean="0"/>
              <a:t>ServerAlias </a:t>
            </a:r>
            <a:r>
              <a:rPr lang="en-US" dirty="0" smtClean="0">
                <a:hlinkClick r:id="rId4"/>
              </a:rPr>
              <a:t>www.vufind.healthnet.org.np</a:t>
            </a:r>
            <a:r>
              <a:rPr lang="en-US" dirty="0" smtClean="0"/>
              <a:t/>
            </a:r>
            <a:br>
              <a:rPr lang="en-US" dirty="0" smtClean="0"/>
            </a:br>
            <a:r>
              <a:rPr lang="en-US" dirty="0" smtClean="0"/>
              <a:t>DocumentRoot /usr/local/vufind</a:t>
            </a:r>
            <a:br>
              <a:rPr lang="en-US" dirty="0" smtClean="0"/>
            </a:br>
            <a:r>
              <a:rPr lang="en-US" dirty="0" smtClean="0"/>
              <a:t>ErrorLog /var/log/apache2/error.log</a:t>
            </a:r>
            <a:br>
              <a:rPr lang="en-US" dirty="0" smtClean="0"/>
            </a:br>
            <a:r>
              <a:rPr lang="en-US" dirty="0" smtClean="0"/>
              <a:t>&lt;/VirtualHost&gt;</a:t>
            </a:r>
          </a:p>
          <a:p>
            <a:pPr>
              <a:buNone/>
            </a:pPr>
            <a:r>
              <a:rPr lang="en-US" dirty="0" smtClean="0"/>
              <a:t>Port was given:80 as mentioned above instead of 9090</a:t>
            </a:r>
          </a:p>
          <a:p>
            <a:pPr>
              <a:buNone/>
            </a:pP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Run the following commands to create simlinks in the directory /etc/apache2/sites-enabled:</a:t>
            </a:r>
          </a:p>
          <a:p>
            <a:pPr lvl="1">
              <a:buNone/>
            </a:pPr>
            <a:r>
              <a:rPr lang="en-US" dirty="0" smtClean="0"/>
              <a:t>sudo a2ensite vufind.conf</a:t>
            </a:r>
          </a:p>
          <a:p>
            <a:pPr lvl="1"/>
            <a:r>
              <a:rPr lang="en-US" dirty="0" smtClean="0"/>
              <a:t>Run the following command to create SSL :</a:t>
            </a:r>
          </a:p>
          <a:p>
            <a:pPr lvl="1">
              <a:buNone/>
            </a:pPr>
            <a:r>
              <a:rPr lang="en-US" dirty="0" smtClean="0"/>
              <a:t>	sudo certbot --</a:t>
            </a:r>
            <a:r>
              <a:rPr lang="en-US" dirty="0" smtClean="0"/>
              <a:t>apache</a:t>
            </a:r>
            <a:endParaRPr lang="en-US" dirty="0" smtClean="0"/>
          </a:p>
          <a:p>
            <a:r>
              <a:rPr lang="pt-BR" dirty="0" smtClean="0"/>
              <a:t>Note</a:t>
            </a:r>
            <a:r>
              <a:rPr lang="pt-BR" dirty="0" smtClean="0"/>
              <a:t>: The domain vufind.healthnet.org.np  and serveradmin </a:t>
            </a:r>
            <a:r>
              <a:rPr lang="pt-BR" u="sng" dirty="0" smtClean="0">
                <a:hlinkClick r:id="rId2"/>
              </a:rPr>
              <a:t>pradhmohan@gmail.com</a:t>
            </a:r>
            <a:r>
              <a:rPr lang="pt-BR" dirty="0" smtClean="0"/>
              <a:t> should be replaced by the actual domain name.</a:t>
            </a:r>
            <a:endParaRPr lang="en-US"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Renewal of the SSL certificates</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certificate created through let’s encrypt is valid for 90 days only. </a:t>
            </a:r>
          </a:p>
          <a:p>
            <a:r>
              <a:rPr lang="en-US" dirty="0" smtClean="0"/>
              <a:t>Before expiry, let’s encrypt will send notice 30 days earlier. </a:t>
            </a:r>
          </a:p>
          <a:p>
            <a:r>
              <a:rPr lang="en-US" dirty="0" smtClean="0"/>
              <a:t>The certificate can be renewed with the following command. With this command all the certificate due for renew will be renewed.</a:t>
            </a:r>
          </a:p>
          <a:p>
            <a:pPr>
              <a:buNone/>
            </a:pPr>
            <a:r>
              <a:rPr lang="en-US" dirty="0" smtClean="0"/>
              <a:t>#certbot renew</a:t>
            </a:r>
          </a:p>
          <a:p>
            <a:pPr>
              <a:buNone/>
            </a:pPr>
            <a:r>
              <a:rPr lang="en-US" dirty="0" smtClean="0"/>
              <a:t>The command can also be put into cronjob like this:</a:t>
            </a:r>
          </a:p>
          <a:p>
            <a:pPr>
              <a:buNone/>
            </a:pPr>
            <a:r>
              <a:rPr lang="en-US" dirty="0" smtClean="0"/>
              <a:t># sudo crontab –e</a:t>
            </a:r>
          </a:p>
          <a:p>
            <a:pPr>
              <a:buNone/>
            </a:pPr>
            <a:r>
              <a:rPr lang="en-US" dirty="0" smtClean="0"/>
              <a:t>Add the below command at end of file and save it. It will run every day at 1 am.</a:t>
            </a:r>
          </a:p>
          <a:p>
            <a:pPr>
              <a:buNone/>
            </a:pPr>
            <a:r>
              <a:rPr lang="en-US" dirty="0" smtClean="0"/>
              <a:t>1 * * * /usr/bin/certbot-auto renew</a:t>
            </a:r>
            <a:endParaRPr lang="en-US" b="1" dirty="0" smtClean="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dirty="0"/>
          </a:p>
        </p:txBody>
      </p:sp>
      <p:sp>
        <p:nvSpPr>
          <p:cNvPr id="3" name="Content Placeholder 2"/>
          <p:cNvSpPr>
            <a:spLocks noGrp="1"/>
          </p:cNvSpPr>
          <p:nvPr>
            <p:ph idx="1"/>
          </p:nvPr>
        </p:nvSpPr>
        <p:spPr/>
        <p:txBody>
          <a:bodyPr/>
          <a:lstStyle/>
          <a:p>
            <a:r>
              <a:rPr lang="en-US" dirty="0" smtClean="0"/>
              <a:t>In this study, process has been given to create domain validated certificates for apache tomcat used for DSpace, Let’s encrypt for Apache used in Koha ILS, WordPress, and VuFind. </a:t>
            </a:r>
          </a:p>
          <a:p>
            <a:r>
              <a:rPr lang="en-US" dirty="0" smtClean="0"/>
              <a:t>All these procedures help to create SSL free of cost which may be helpful for library professionals in developing countries or to those library organizations who want ssl free of cost.</a:t>
            </a: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Ellingwood, Justin, Boucheron, B. and D. M. (2018). How to create a self-signed SSL certificate for Apache in Debian 9. Retrieved February 1, 2020, from https://www.digitalocean.com/community/tutorials/how-to-create-a-self-signed-ssl-certificate-for-apache-in-debian-9</a:t>
            </a:r>
          </a:p>
          <a:p>
            <a:r>
              <a:rPr lang="en-US" dirty="0" smtClean="0"/>
              <a:t>Follow, M. K. S. (2018). How to install Let’s Encrypt with Tomcat. Retrieved February 2, 2020, from https://medium.com/@raupach/how-to-install-lets-encrypt-with-tomcat-3db8a469e3d2</a:t>
            </a:r>
          </a:p>
          <a:p>
            <a:r>
              <a:rPr lang="en-US" dirty="0" smtClean="0"/>
              <a:t>o7planning.org. (2019). Install a free SSL certificate Let’s Encrypt for Tomcat Server on Ubuntu https://o7planning.org/en/12243/install-a-free-ssl-certificate-lets-encrypt-...</a:t>
            </a:r>
          </a:p>
          <a:p>
            <a:r>
              <a:rPr lang="en-US" dirty="0" smtClean="0"/>
              <a:t>SSL Renewals.com. (2020). Free SSL vs Paid SSL Certificate – Which is Right for You ? Retrieved January 30, 2020, from https://sslrenewals.com/blog/difference-between-free-ssl-certificate-and-paid-ssl-certificate</a:t>
            </a:r>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buNone/>
            </a:pPr>
            <a:r>
              <a:rPr lang="en-US" sz="3200" b="1" dirty="0" smtClean="0"/>
              <a:t>Thank you</a:t>
            </a:r>
            <a:endParaRPr lang="en-US" sz="3200" b="1"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37</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HTTP is just a protocol, but when paired with TLS it becomes encrypted.</a:t>
            </a:r>
          </a:p>
          <a:p>
            <a:r>
              <a:rPr lang="en-US" dirty="0" smtClean="0"/>
              <a:t> When HTTP is combined with TLS, it is called HTTPS. This is the secure version of HTTP.</a:t>
            </a:r>
          </a:p>
          <a:p>
            <a:r>
              <a:rPr lang="en-US" dirty="0" smtClean="0"/>
              <a:t> HTTPS appears in the URL. Symbolically, https is shown through a padlock icon or lock icon: </a:t>
            </a:r>
          </a:p>
          <a:p>
            <a:endParaRPr lang="en-US" dirty="0"/>
          </a:p>
        </p:txBody>
      </p:sp>
      <p:pic>
        <p:nvPicPr>
          <p:cNvPr id="4" name="Picture 3"/>
          <p:cNvPicPr/>
          <p:nvPr/>
        </p:nvPicPr>
        <p:blipFill>
          <a:blip r:embed="rId2"/>
          <a:stretch>
            <a:fillRect/>
          </a:stretch>
        </p:blipFill>
        <p:spPr bwMode="auto">
          <a:xfrm>
            <a:off x="2286000" y="4724400"/>
            <a:ext cx="3200400" cy="1295400"/>
          </a:xfrm>
          <a:prstGeom prst="rect">
            <a:avLst/>
          </a:prstGeom>
        </p:spPr>
      </p:pic>
      <p:sp>
        <p:nvSpPr>
          <p:cNvPr id="5" name="Slide Number Placeholder 4"/>
          <p:cNvSpPr>
            <a:spLocks noGrp="1"/>
          </p:cNvSpPr>
          <p:nvPr>
            <p:ph type="sldNum" sz="quarter" idx="12"/>
          </p:nvPr>
        </p:nvSpPr>
        <p:spPr/>
        <p:txBody>
          <a:bodyPr/>
          <a:lstStyle/>
          <a:p>
            <a:fld id="{26059F0E-BBE4-4264-9E30-0EF38533A0A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a:t>In this </a:t>
            </a:r>
            <a:r>
              <a:rPr lang="en-US" dirty="0" smtClean="0"/>
              <a:t>study, the  </a:t>
            </a:r>
            <a:r>
              <a:rPr lang="en-US" dirty="0"/>
              <a:t>discussion is limited to free </a:t>
            </a:r>
            <a:r>
              <a:rPr lang="en-US" dirty="0" smtClean="0"/>
              <a:t>SSL certificate  due </a:t>
            </a:r>
            <a:r>
              <a:rPr lang="en-US" dirty="0"/>
              <a:t>to its availability free of cost and suitable to library </a:t>
            </a:r>
            <a:r>
              <a:rPr lang="en-US" dirty="0" smtClean="0"/>
              <a:t>software in developing countries like </a:t>
            </a:r>
            <a:r>
              <a:rPr lang="en-US" dirty="0"/>
              <a:t>N</a:t>
            </a:r>
            <a:r>
              <a:rPr lang="en-US" dirty="0" smtClean="0"/>
              <a:t>epal. </a:t>
            </a:r>
          </a:p>
          <a:p>
            <a:r>
              <a:rPr lang="en-US" dirty="0" smtClean="0"/>
              <a:t>Free SSL certificate provides the same level of encryption as the paid ones.</a:t>
            </a:r>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Free SSL certificates fit into two categories : “Self-Signed Certificates”  and “certificate authority (CA)”</a:t>
            </a:r>
            <a:endParaRPr lang="en-US" u="sng" dirty="0" smtClean="0"/>
          </a:p>
          <a:p>
            <a:r>
              <a:rPr lang="en-US" u="sng" dirty="0" smtClean="0"/>
              <a:t>‘Self-Signed Certificates’</a:t>
            </a:r>
            <a:r>
              <a:rPr lang="en-US" dirty="0" smtClean="0"/>
              <a:t> are the ones in which there is no need for any Certificate Authority to sign them.</a:t>
            </a:r>
          </a:p>
          <a:p>
            <a:pPr lvl="1"/>
            <a:r>
              <a:rPr lang="en-US" dirty="0" smtClean="0"/>
              <a:t> They are signed by the issuer him/herself.</a:t>
            </a:r>
          </a:p>
          <a:p>
            <a:pPr lvl="1"/>
            <a:r>
              <a:rPr lang="en-US" dirty="0" smtClean="0"/>
              <a:t>This type of certificate is used for IP address whether private or public.</a:t>
            </a:r>
          </a:p>
          <a:p>
            <a:pPr lvl="1"/>
            <a:r>
              <a:rPr lang="en-US" dirty="0" smtClean="0"/>
              <a:t>It may be appropriate if domain name associated with the server is not available and have only IP address.</a:t>
            </a: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a:t>
            </a:r>
            <a:endParaRPr lang="en-US" dirty="0"/>
          </a:p>
        </p:txBody>
      </p:sp>
      <p:sp>
        <p:nvSpPr>
          <p:cNvPr id="3" name="Content Placeholder 2"/>
          <p:cNvSpPr>
            <a:spLocks noGrp="1"/>
          </p:cNvSpPr>
          <p:nvPr>
            <p:ph idx="1"/>
          </p:nvPr>
        </p:nvSpPr>
        <p:spPr>
          <a:xfrm>
            <a:off x="533400" y="1905000"/>
            <a:ext cx="8229600" cy="4221163"/>
          </a:xfrm>
        </p:spPr>
        <p:txBody>
          <a:bodyPr>
            <a:normAutofit/>
          </a:bodyPr>
          <a:lstStyle/>
          <a:p>
            <a:pPr>
              <a:buNone/>
            </a:pPr>
            <a:endParaRPr lang="en-US" u="sng" dirty="0" smtClean="0"/>
          </a:p>
          <a:p>
            <a:r>
              <a:rPr lang="en-US" u="sng" dirty="0" smtClean="0"/>
              <a:t>“certificate authority (CA)”</a:t>
            </a:r>
            <a:r>
              <a:rPr lang="en-US" dirty="0" smtClean="0"/>
              <a:t>  is the  another free SSL certificate signed by certificate authority and it is limited to domain validated.</a:t>
            </a:r>
          </a:p>
          <a:p>
            <a:pPr lvl="1"/>
            <a:r>
              <a:rPr lang="en-US" dirty="0" smtClean="0"/>
              <a:t> If domain name is </a:t>
            </a:r>
            <a:r>
              <a:rPr lang="en-US" dirty="0" smtClean="0"/>
              <a:t>available. </a:t>
            </a:r>
            <a:r>
              <a:rPr lang="en-US" dirty="0" smtClean="0"/>
              <a:t>It </a:t>
            </a:r>
            <a:r>
              <a:rPr lang="en-US" dirty="0" smtClean="0"/>
              <a:t>is </a:t>
            </a:r>
            <a:r>
              <a:rPr lang="en-US" dirty="0" smtClean="0"/>
              <a:t>better to use Certificate Authority (CA)-signed certificate. </a:t>
            </a:r>
          </a:p>
          <a:p>
            <a:pPr lvl="1"/>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bwMode="auto">
          <a:xfrm>
            <a:off x="1219200" y="1447800"/>
            <a:ext cx="6248400" cy="3872524"/>
          </a:xfrm>
          <a:prstGeom prst="rect">
            <a:avLst/>
          </a:prstGeom>
        </p:spPr>
      </p:pic>
      <p:sp>
        <p:nvSpPr>
          <p:cNvPr id="1025" name="Rectangle 1"/>
          <p:cNvSpPr>
            <a:spLocks noChangeArrowheads="1"/>
          </p:cNvSpPr>
          <p:nvPr/>
        </p:nvSpPr>
        <p:spPr bwMode="auto">
          <a:xfrm>
            <a:off x="2438400" y="5486400"/>
            <a:ext cx="4343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Figure 1 : SSL Communication Diagram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3048000" y="5791200"/>
            <a:ext cx="5867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(Source: https://www.mike-irving.co.uk/web-design-blog/?blogid=100)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609600" y="685800"/>
            <a:ext cx="7391400" cy="646331"/>
          </a:xfrm>
          <a:prstGeom prst="rect">
            <a:avLst/>
          </a:prstGeom>
        </p:spPr>
        <p:txBody>
          <a:bodyPr wrap="square">
            <a:spAutoFit/>
          </a:bodyPr>
          <a:lstStyle/>
          <a:p>
            <a:r>
              <a:rPr lang="en-US" dirty="0"/>
              <a:t>The following is a standard SSL handshake when RSA key exchange algorithm is used:</a:t>
            </a:r>
          </a:p>
        </p:txBody>
      </p:sp>
      <p:sp>
        <p:nvSpPr>
          <p:cNvPr id="6" name="Slide Number Placeholder 5"/>
          <p:cNvSpPr>
            <a:spLocks noGrp="1"/>
          </p:cNvSpPr>
          <p:nvPr>
            <p:ph type="sldNum" sz="quarter" idx="12"/>
          </p:nvPr>
        </p:nvSpPr>
        <p:spPr/>
        <p:txBody>
          <a:bodyPr/>
          <a:lstStyle/>
          <a:p>
            <a:fld id="{26059F0E-BBE4-4264-9E30-0EF38533A0A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Prerequisites</a:t>
            </a:r>
            <a:endParaRPr lang="en-US" dirty="0"/>
          </a:p>
        </p:txBody>
      </p:sp>
      <p:sp>
        <p:nvSpPr>
          <p:cNvPr id="3" name="Content Placeholder 2"/>
          <p:cNvSpPr>
            <a:spLocks noGrp="1"/>
          </p:cNvSpPr>
          <p:nvPr>
            <p:ph idx="1"/>
          </p:nvPr>
        </p:nvSpPr>
        <p:spPr/>
        <p:txBody>
          <a:bodyPr/>
          <a:lstStyle/>
          <a:p>
            <a:pPr lvl="0"/>
            <a:r>
              <a:rPr lang="en-US" dirty="0" err="1"/>
              <a:t>Debian</a:t>
            </a:r>
            <a:r>
              <a:rPr lang="en-US" dirty="0"/>
              <a:t> 11 installed on Server (can be virtual or dedicated — doesn’t matter)</a:t>
            </a:r>
          </a:p>
          <a:p>
            <a:pPr lvl="0"/>
            <a:r>
              <a:rPr lang="en-US" dirty="0"/>
              <a:t>SSH with </a:t>
            </a:r>
            <a:r>
              <a:rPr lang="en-US" dirty="0" err="1"/>
              <a:t>sudo</a:t>
            </a:r>
            <a:r>
              <a:rPr lang="en-US" dirty="0"/>
              <a:t> or root access</a:t>
            </a:r>
          </a:p>
          <a:p>
            <a:pPr lvl="0"/>
            <a:r>
              <a:rPr lang="en-US" dirty="0"/>
              <a:t>Comfort with </a:t>
            </a:r>
            <a:r>
              <a:rPr lang="en-US" dirty="0" err="1"/>
              <a:t>linux</a:t>
            </a:r>
            <a:r>
              <a:rPr lang="en-US" dirty="0"/>
              <a:t> commands</a:t>
            </a:r>
          </a:p>
          <a:p>
            <a:pPr lvl="0"/>
            <a:r>
              <a:rPr lang="en-US" dirty="0"/>
              <a:t>Port 80 and 443 allowed on firewall/</a:t>
            </a:r>
            <a:r>
              <a:rPr lang="en-US" dirty="0" err="1"/>
              <a:t>iptables</a:t>
            </a:r>
            <a:endParaRPr lang="en-US" dirty="0"/>
          </a:p>
          <a:p>
            <a:endParaRPr lang="en-US" dirty="0"/>
          </a:p>
        </p:txBody>
      </p:sp>
      <p:sp>
        <p:nvSpPr>
          <p:cNvPr id="4" name="Slide Number Placeholder 3"/>
          <p:cNvSpPr>
            <a:spLocks noGrp="1"/>
          </p:cNvSpPr>
          <p:nvPr>
            <p:ph type="sldNum" sz="quarter" idx="12"/>
          </p:nvPr>
        </p:nvSpPr>
        <p:spPr/>
        <p:txBody>
          <a:bodyPr/>
          <a:lstStyle/>
          <a:p>
            <a:fld id="{26059F0E-BBE4-4264-9E30-0EF38533A0A1}" type="slidenum">
              <a:rPr lang="en-US" smtClean="0"/>
              <a:pPr/>
              <a:t>9</a:t>
            </a:fld>
            <a:endParaRPr lang="en-US" dirty="0"/>
          </a:p>
        </p:txBody>
      </p:sp>
    </p:spTree>
    <p:extLst>
      <p:ext uri="{BB962C8B-B14F-4D97-AF65-F5344CB8AC3E}">
        <p14:creationId xmlns:p14="http://schemas.microsoft.com/office/powerpoint/2010/main" val="121787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1438</TotalTime>
  <Words>1678</Words>
  <Application>Microsoft Office PowerPoint</Application>
  <PresentationFormat>On-screen Show (4:3)</PresentationFormat>
  <Paragraphs>228</Paragraphs>
  <Slides>37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Constantia</vt:lpstr>
      <vt:lpstr>Mangal</vt:lpstr>
      <vt:lpstr>Times New Roman</vt:lpstr>
      <vt:lpstr>Wingdings 2</vt:lpstr>
      <vt:lpstr>Flow</vt:lpstr>
      <vt:lpstr>    SSL (Secure Sockets Layer) for Library Software with Reference to Free SSL Certificate </vt:lpstr>
      <vt:lpstr>Introduction</vt:lpstr>
      <vt:lpstr>Introduction…</vt:lpstr>
      <vt:lpstr>Introduction…</vt:lpstr>
      <vt:lpstr>Introduction…</vt:lpstr>
      <vt:lpstr>Introduction…</vt:lpstr>
      <vt:lpstr>Introduction… </vt:lpstr>
      <vt:lpstr>PowerPoint Presentation</vt:lpstr>
      <vt:lpstr>Prerequisites</vt:lpstr>
      <vt:lpstr>Materials and methods</vt:lpstr>
      <vt:lpstr>PowerPoint Presentation</vt:lpstr>
      <vt:lpstr>PowerPoint Presentation</vt:lpstr>
      <vt:lpstr>Commands to be run to enable the new virtualhost </vt:lpstr>
      <vt:lpstr>PowerPoint Presentation</vt:lpstr>
      <vt:lpstr>Software to be used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Installing SSL with Let’s Encrypt in Koha ILS</vt:lpstr>
      <vt:lpstr>PowerPoint Presentation</vt:lpstr>
      <vt:lpstr>PowerPoint Presentation</vt:lpstr>
      <vt:lpstr>PowerPoint Presentation</vt:lpstr>
      <vt:lpstr>PowerPoint Presentation</vt:lpstr>
      <vt:lpstr>Installing SSL with Let’s Encrypt in WordPress</vt:lpstr>
      <vt:lpstr>PowerPoint Presentation</vt:lpstr>
      <vt:lpstr>PowerPoint Presentation</vt:lpstr>
      <vt:lpstr>PowerPoint Presentation</vt:lpstr>
      <vt:lpstr>Installing SSL with Let’s Encrypt in VuFind</vt:lpstr>
      <vt:lpstr>PowerPoint Presentation</vt:lpstr>
      <vt:lpstr>Renewal of the SSL certificates </vt:lpstr>
      <vt:lpstr>Conclusion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SSL (Secure Sockets Layer) for Library Software with Reference to Free SSL Certificate</dc:title>
  <dc:creator>DELL</dc:creator>
  <cp:lastModifiedBy>DELL</cp:lastModifiedBy>
  <cp:revision>126</cp:revision>
  <dcterms:created xsi:type="dcterms:W3CDTF">2020-09-26T06:31:03Z</dcterms:created>
  <dcterms:modified xsi:type="dcterms:W3CDTF">2023-08-23T11:44:53Z</dcterms:modified>
</cp:coreProperties>
</file>