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10" r:id="rId1"/>
  </p:sldMasterIdLst>
  <p:notesMasterIdLst>
    <p:notesMasterId r:id="rId29"/>
  </p:notesMasterIdLst>
  <p:sldIdLst>
    <p:sldId id="256" r:id="rId2"/>
    <p:sldId id="282" r:id="rId3"/>
    <p:sldId id="281" r:id="rId4"/>
    <p:sldId id="273" r:id="rId5"/>
    <p:sldId id="275" r:id="rId6"/>
    <p:sldId id="257" r:id="rId7"/>
    <p:sldId id="283" r:id="rId8"/>
    <p:sldId id="258" r:id="rId9"/>
    <p:sldId id="277" r:id="rId10"/>
    <p:sldId id="259" r:id="rId11"/>
    <p:sldId id="278" r:id="rId12"/>
    <p:sldId id="260" r:id="rId13"/>
    <p:sldId id="279" r:id="rId14"/>
    <p:sldId id="284" r:id="rId15"/>
    <p:sldId id="262" r:id="rId16"/>
    <p:sldId id="285" r:id="rId17"/>
    <p:sldId id="263" r:id="rId18"/>
    <p:sldId id="264" r:id="rId19"/>
    <p:sldId id="265" r:id="rId20"/>
    <p:sldId id="266" r:id="rId21"/>
    <p:sldId id="267" r:id="rId22"/>
    <p:sldId id="268" r:id="rId23"/>
    <p:sldId id="269" r:id="rId24"/>
    <p:sldId id="270" r:id="rId25"/>
    <p:sldId id="280" r:id="rId26"/>
    <p:sldId id="271" r:id="rId27"/>
    <p:sldId id="272" r:id="rId28"/>
  </p:sldIdLst>
  <p:sldSz cx="9144000" cy="5143500" type="screen16x9"/>
  <p:notesSz cx="6858000" cy="9144000"/>
  <p:embeddedFontLst>
    <p:embeddedFont>
      <p:font typeface="Tunga" charset="0"/>
      <p:regular r:id="rId30"/>
      <p:bold r:id="rId31"/>
    </p:embeddedFont>
    <p:embeddedFont>
      <p:font typeface="Arial Rounded MT Bold" pitchFamily="34" charset="0"/>
      <p:regular r:id="rId32"/>
    </p:embeddedFont>
    <p:embeddedFont>
      <p:font typeface="Roboto" charset="0"/>
      <p:regular r:id="rId33"/>
      <p:bold r:id="rId34"/>
      <p:italic r:id="rId35"/>
      <p:boldItalic r:id="rId36"/>
    </p:embeddedFont>
    <p:embeddedFont>
      <p:font typeface="Franklin Gothic Medium" pitchFamily="34" charset="0"/>
      <p:regular r:id="rId37"/>
      <p:italic r:id="rId38"/>
    </p:embeddedFont>
    <p:embeddedFont>
      <p:font typeface="Franklin Gothic Book" pitchFamily="34" charset="0"/>
      <p:regular r:id="rId39"/>
      <p: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4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9" d="100"/>
          <a:sy n="89" d="100"/>
        </p:scale>
        <p:origin x="-846" y="6"/>
      </p:cViewPr>
      <p:guideLst>
        <p:guide orient="horz" pos="1644"/>
        <p:guide pos="2880"/>
      </p:guideLst>
    </p:cSldViewPr>
  </p:slideViewPr>
  <p:notesTextViewPr>
    <p:cViewPr>
      <p:scale>
        <a:sx n="1" d="1"/>
        <a:sy n="1" d="1"/>
      </p:scale>
      <p:origin x="0" y="0"/>
    </p:cViewPr>
  </p:notesTextViewPr>
  <p:sorterViewPr>
    <p:cViewPr>
      <p:scale>
        <a:sx n="100" d="100"/>
        <a:sy n="100" d="100"/>
      </p:scale>
      <p:origin x="0" y="17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623516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vanblagojevic.com/how-to-install-wordpress-on-windows-10-localhos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utorialsclass.com/wordpress-frontend-backen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vanblagojevic.com/how-to-install-wordpress-on-windows-10-localhos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ms" dirty="0"/>
              <a:t>This document is for the presentation in the webinar entitled “Digital Library Technology”. </a:t>
            </a:r>
            <a:r>
              <a:rPr lang="ms"/>
              <a:t>July 16, 2020</a:t>
            </a:r>
            <a:endParaRPr/>
          </a:p>
        </p:txBody>
      </p:sp>
    </p:spTree>
    <p:extLst>
      <p:ext uri="{BB962C8B-B14F-4D97-AF65-F5344CB8AC3E}">
        <p14:creationId xmlns:p14="http://schemas.microsoft.com/office/powerpoint/2010/main" val="1432281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c1c172c7d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c1c172c7d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ms" sz="1800" u="sng">
                <a:solidFill>
                  <a:schemeClr val="accent5"/>
                </a:solidFill>
                <a:latin typeface="Roboto"/>
                <a:ea typeface="Roboto"/>
                <a:cs typeface="Roboto"/>
                <a:sym typeface="Roboto"/>
                <a:hlinkClick r:id="rId3"/>
              </a:rPr>
              <a:t>https://ivanblagojevic.com/how-to-install-wordpress-on-windows-10-localhost/</a:t>
            </a:r>
            <a:r>
              <a:rPr lang="ms" sz="1800">
                <a:solidFill>
                  <a:schemeClr val="dk1"/>
                </a:solidFill>
                <a:latin typeface="Roboto"/>
                <a:ea typeface="Roboto"/>
                <a:cs typeface="Roboto"/>
                <a:sym typeface="Roboto"/>
              </a:rPr>
              <a:t> </a:t>
            </a:r>
            <a:endParaRPr sz="1800">
              <a:solidFill>
                <a:schemeClr val="dk1"/>
              </a:solidFill>
              <a:latin typeface="Roboto"/>
              <a:ea typeface="Roboto"/>
              <a:cs typeface="Roboto"/>
              <a:sym typeface="Roboto"/>
            </a:endParaRPr>
          </a:p>
          <a:p>
            <a:pPr marL="0" lvl="0" indent="0" algn="l" rtl="0">
              <a:lnSpc>
                <a:spcPct val="115000"/>
              </a:lnSpc>
              <a:spcBef>
                <a:spcPts val="1600"/>
              </a:spcBef>
              <a:spcAft>
                <a:spcPts val="0"/>
              </a:spcAft>
              <a:buNone/>
            </a:pPr>
            <a:r>
              <a:rPr lang="ms" sz="1800" u="sng">
                <a:solidFill>
                  <a:schemeClr val="accent5"/>
                </a:solidFill>
                <a:latin typeface="Roboto"/>
                <a:ea typeface="Roboto"/>
                <a:cs typeface="Roboto"/>
                <a:sym typeface="Roboto"/>
                <a:hlinkClick r:id="rId3"/>
              </a:rPr>
              <a:t>https://ivanblagojevic.com/how-to-install-wordpress-on-windows-10-localhost/</a:t>
            </a:r>
            <a:r>
              <a:rPr lang="ms" sz="1800">
                <a:solidFill>
                  <a:schemeClr val="dk1"/>
                </a:solidFill>
                <a:latin typeface="Roboto"/>
                <a:ea typeface="Roboto"/>
                <a:cs typeface="Roboto"/>
                <a:sym typeface="Roboto"/>
              </a:rPr>
              <a:t> </a:t>
            </a:r>
            <a:endParaRPr sz="1800">
              <a:solidFill>
                <a:schemeClr val="dk1"/>
              </a:solidFill>
              <a:latin typeface="Roboto"/>
              <a:ea typeface="Roboto"/>
              <a:cs typeface="Roboto"/>
              <a:sym typeface="Roboto"/>
            </a:endParaRPr>
          </a:p>
          <a:p>
            <a:pPr marL="0" lvl="0" indent="0" algn="l" rtl="0">
              <a:spcBef>
                <a:spcPts val="1600"/>
              </a:spcBef>
              <a:spcAft>
                <a:spcPts val="0"/>
              </a:spcAft>
              <a:buNone/>
            </a:pPr>
            <a:endParaRPr sz="1400">
              <a:solidFill>
                <a:schemeClr val="dk1"/>
              </a:solidFill>
            </a:endParaRPr>
          </a:p>
          <a:p>
            <a:pPr marL="0" lvl="0" indent="0" algn="l" rtl="0">
              <a:spcBef>
                <a:spcPts val="0"/>
              </a:spcBef>
              <a:spcAft>
                <a:spcPts val="0"/>
              </a:spcAft>
              <a:buNone/>
            </a:pPr>
            <a:r>
              <a:rPr lang="ms" sz="1400">
                <a:solidFill>
                  <a:schemeClr val="dk1"/>
                </a:solidFill>
              </a:rPr>
              <a:t>How to install wordpress in windows 10 </a:t>
            </a:r>
            <a:r>
              <a:rPr lang="ms" u="sng">
                <a:solidFill>
                  <a:schemeClr val="hlink"/>
                </a:solidFill>
                <a:hlinkClick r:id="rId3"/>
              </a:rPr>
              <a:t>https://ivanblagojevic.com/how-to-install-wordpress-on-windows-10-localhost/</a:t>
            </a:r>
            <a:r>
              <a:rPr lang="ms"/>
              <a:t> </a:t>
            </a:r>
            <a:endParaRPr/>
          </a:p>
        </p:txBody>
      </p:sp>
    </p:spTree>
    <p:extLst>
      <p:ext uri="{BB962C8B-B14F-4D97-AF65-F5344CB8AC3E}">
        <p14:creationId xmlns:p14="http://schemas.microsoft.com/office/powerpoint/2010/main" val="3901368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c1c172c7d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c1c172c7d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ms" u="sng">
                <a:solidFill>
                  <a:schemeClr val="hlink"/>
                </a:solidFill>
                <a:hlinkClick r:id="rId3"/>
              </a:rPr>
              <a:t>https://tutorialsclass.com/wordpress-frontend-backend/</a:t>
            </a:r>
            <a:r>
              <a:rPr lang="ms"/>
              <a:t> </a:t>
            </a:r>
            <a:endParaRPr/>
          </a:p>
        </p:txBody>
      </p:sp>
    </p:spTree>
    <p:extLst>
      <p:ext uri="{BB962C8B-B14F-4D97-AF65-F5344CB8AC3E}">
        <p14:creationId xmlns:p14="http://schemas.microsoft.com/office/powerpoint/2010/main" val="816109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c1c172c7d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c1c172c7d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2356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beb694efd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beb694efd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ms"/>
              <a:t>Solr-search = vufind search</a:t>
            </a:r>
            <a:endParaRPr/>
          </a:p>
          <a:p>
            <a:pPr marL="0" lvl="0" indent="0" algn="l" rtl="0">
              <a:spcBef>
                <a:spcPts val="0"/>
              </a:spcBef>
              <a:spcAft>
                <a:spcPts val="0"/>
              </a:spcAft>
              <a:buNone/>
            </a:pPr>
            <a:endParaRPr/>
          </a:p>
          <a:p>
            <a:pPr marL="0" lvl="0" indent="0" algn="l" rtl="0">
              <a:spcBef>
                <a:spcPts val="0"/>
              </a:spcBef>
              <a:spcAft>
                <a:spcPts val="0"/>
              </a:spcAft>
              <a:buNone/>
            </a:pPr>
            <a:r>
              <a:rPr lang="ms"/>
              <a:t>Catablog is the wordpress plugin for online catalog.CataBlog is written, maintained, supported and documented by Zachary Segal. CataBlog is free software, and as such comes with absolutely no warranty or guarantee of service.</a:t>
            </a:r>
            <a:endParaRPr/>
          </a:p>
        </p:txBody>
      </p:sp>
    </p:spTree>
    <p:extLst>
      <p:ext uri="{BB962C8B-B14F-4D97-AF65-F5344CB8AC3E}">
        <p14:creationId xmlns:p14="http://schemas.microsoft.com/office/powerpoint/2010/main" val="1780867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d776c09c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d776c09c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9546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c1fbe52d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c1fbe52d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579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c1fbe52d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c1fbe52d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0609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c1fbe52d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c1fbe52d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3572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c1fbe52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c1fbe52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7673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c1fbe52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c1fbe52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66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beb694efd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beb694ef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Hs;jljggg</a:t>
            </a:r>
            <a:endParaRPr dirty="0"/>
          </a:p>
        </p:txBody>
      </p:sp>
    </p:spTree>
    <p:extLst>
      <p:ext uri="{BB962C8B-B14F-4D97-AF65-F5344CB8AC3E}">
        <p14:creationId xmlns:p14="http://schemas.microsoft.com/office/powerpoint/2010/main" val="944419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c1c172c7d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c1c172c7d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0999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c1fbe52d4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8c1fbe52d4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47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beb694efd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beb694efd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2400"/>
              </a:spcBef>
              <a:spcAft>
                <a:spcPts val="0"/>
              </a:spcAft>
              <a:buNone/>
            </a:pPr>
            <a:endParaRPr/>
          </a:p>
          <a:p>
            <a:pPr marL="0" lvl="0" indent="0" algn="l" rtl="0">
              <a:spcBef>
                <a:spcPts val="600"/>
              </a:spcBef>
              <a:spcAft>
                <a:spcPts val="0"/>
              </a:spcAft>
              <a:buNone/>
            </a:pPr>
            <a:endParaRPr/>
          </a:p>
          <a:p>
            <a:pPr marL="0" lvl="0" indent="0" algn="l" rtl="0">
              <a:lnSpc>
                <a:spcPct val="115000"/>
              </a:lnSpc>
              <a:spcBef>
                <a:spcPts val="0"/>
              </a:spcBef>
              <a:spcAft>
                <a:spcPts val="0"/>
              </a:spcAft>
              <a:buNone/>
            </a:pPr>
            <a:r>
              <a:rPr lang="ms" sz="1800">
                <a:solidFill>
                  <a:schemeClr val="dk1"/>
                </a:solidFill>
                <a:latin typeface="Roboto"/>
                <a:ea typeface="Roboto"/>
                <a:cs typeface="Roboto"/>
                <a:sym typeface="Roboto"/>
              </a:rPr>
              <a:t>You can create your site as simple or as complex /in-depth as you like.</a:t>
            </a:r>
            <a:endParaRPr/>
          </a:p>
          <a:p>
            <a:pPr marL="0" lvl="0" indent="0" algn="l" rtl="0">
              <a:spcBef>
                <a:spcPts val="1600"/>
              </a:spcBef>
              <a:spcAft>
                <a:spcPts val="0"/>
              </a:spcAft>
              <a:buNone/>
            </a:pPr>
            <a:r>
              <a:rPr lang="ms"/>
              <a:t>Representational state transfer (REST) - a software architectural style that defines a set of constraints to be used fo</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ms"/>
              <a:t>r creating Web.</a:t>
            </a:r>
            <a:endParaRPr/>
          </a:p>
          <a:p>
            <a:pPr marL="0" lvl="0" indent="0" algn="l" rtl="0">
              <a:spcBef>
                <a:spcPts val="0"/>
              </a:spcBef>
              <a:spcAft>
                <a:spcPts val="0"/>
              </a:spcAft>
              <a:buNone/>
            </a:pPr>
            <a:r>
              <a:rPr lang="ms"/>
              <a:t>If you are a web developer, wordpress has REST API. It allows you to build apps using the platform.</a:t>
            </a:r>
            <a:endParaRPr/>
          </a:p>
          <a:p>
            <a:pPr marL="0" lvl="0" indent="0" algn="l" rtl="0">
              <a:spcBef>
                <a:spcPts val="0"/>
              </a:spcBef>
              <a:spcAft>
                <a:spcPts val="0"/>
              </a:spcAft>
              <a:buNone/>
            </a:pPr>
            <a:endParaRPr/>
          </a:p>
          <a:p>
            <a:pPr marL="0" lvl="0" indent="0" algn="l" rtl="0">
              <a:spcBef>
                <a:spcPts val="0"/>
              </a:spcBef>
              <a:spcAft>
                <a:spcPts val="0"/>
              </a:spcAft>
              <a:buNone/>
            </a:pPr>
            <a:r>
              <a:rPr lang="ms"/>
              <a:t>Wordpress has a safe and secure platform. To be safe from malicious attacks, hackers, and malware, wordpress makes easy to enhance the security of your site with features like password protection for folder documents. It is easy to enable an SSL certificate for a wordpress site. Most of the time you can just get this from your web hosting service.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99955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beb694efd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beb694efd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2400"/>
              </a:spcBef>
              <a:spcAft>
                <a:spcPts val="0"/>
              </a:spcAft>
              <a:buNone/>
            </a:pPr>
            <a:endParaRPr/>
          </a:p>
          <a:p>
            <a:pPr marL="0" lvl="0" indent="0" algn="l" rtl="0">
              <a:spcBef>
                <a:spcPts val="600"/>
              </a:spcBef>
              <a:spcAft>
                <a:spcPts val="0"/>
              </a:spcAft>
              <a:buNone/>
            </a:pPr>
            <a:endParaRPr/>
          </a:p>
          <a:p>
            <a:pPr marL="0" lvl="0" indent="0" algn="l" rtl="0">
              <a:lnSpc>
                <a:spcPct val="115000"/>
              </a:lnSpc>
              <a:spcBef>
                <a:spcPts val="0"/>
              </a:spcBef>
              <a:spcAft>
                <a:spcPts val="0"/>
              </a:spcAft>
              <a:buNone/>
            </a:pPr>
            <a:r>
              <a:rPr lang="ms" sz="1800">
                <a:solidFill>
                  <a:schemeClr val="dk1"/>
                </a:solidFill>
                <a:latin typeface="Roboto"/>
                <a:ea typeface="Roboto"/>
                <a:cs typeface="Roboto"/>
                <a:sym typeface="Roboto"/>
              </a:rPr>
              <a:t>You can create your site as simple or as complex /in-depth as you like.</a:t>
            </a:r>
            <a:endParaRPr/>
          </a:p>
          <a:p>
            <a:pPr marL="0" lvl="0" indent="0" algn="l" rtl="0">
              <a:spcBef>
                <a:spcPts val="1600"/>
              </a:spcBef>
              <a:spcAft>
                <a:spcPts val="0"/>
              </a:spcAft>
              <a:buNone/>
            </a:pPr>
            <a:r>
              <a:rPr lang="ms"/>
              <a:t>Representational state transfer (REST) - a software architectural style that defines a set of constraints to be used fo</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ms"/>
              <a:t>r creating Web.</a:t>
            </a:r>
            <a:endParaRPr/>
          </a:p>
          <a:p>
            <a:pPr marL="0" lvl="0" indent="0" algn="l" rtl="0">
              <a:spcBef>
                <a:spcPts val="0"/>
              </a:spcBef>
              <a:spcAft>
                <a:spcPts val="0"/>
              </a:spcAft>
              <a:buNone/>
            </a:pPr>
            <a:r>
              <a:rPr lang="ms"/>
              <a:t>If you are a web developer, wordpress has REST API. It allows you to build apps using the platform.</a:t>
            </a:r>
            <a:endParaRPr/>
          </a:p>
          <a:p>
            <a:pPr marL="0" lvl="0" indent="0" algn="l" rtl="0">
              <a:spcBef>
                <a:spcPts val="0"/>
              </a:spcBef>
              <a:spcAft>
                <a:spcPts val="0"/>
              </a:spcAft>
              <a:buNone/>
            </a:pPr>
            <a:endParaRPr/>
          </a:p>
          <a:p>
            <a:pPr marL="0" lvl="0" indent="0" algn="l" rtl="0">
              <a:spcBef>
                <a:spcPts val="0"/>
              </a:spcBef>
              <a:spcAft>
                <a:spcPts val="0"/>
              </a:spcAft>
              <a:buNone/>
            </a:pPr>
            <a:r>
              <a:rPr lang="ms"/>
              <a:t>Wordpress has a safe and secure platform. To be safe from malicious attacks, hackers, and malware, wordpress makes easy to enhance the security of your site with features like password protection for folder documents. It is easy to enable an SSL certificate for a wordpress site. Most of the time you can just get this from your web hosting service.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092557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d69aac9b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d69aac9b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92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d69aac9b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d69aac9b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2080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beb694efd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beb694efd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7501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beb694efd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beb694efd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4278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c1c172c7d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c1c172c7d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ms" sz="1800" u="sng">
                <a:solidFill>
                  <a:schemeClr val="accent5"/>
                </a:solidFill>
                <a:latin typeface="Roboto"/>
                <a:ea typeface="Roboto"/>
                <a:cs typeface="Roboto"/>
                <a:sym typeface="Roboto"/>
                <a:hlinkClick r:id="rId3"/>
              </a:rPr>
              <a:t>https://ivanblagojevic.com/how-to-install-wordpress-on-windows-10-localhost/</a:t>
            </a:r>
            <a:r>
              <a:rPr lang="ms" sz="1800">
                <a:solidFill>
                  <a:schemeClr val="dk1"/>
                </a:solidFill>
                <a:latin typeface="Roboto"/>
                <a:ea typeface="Roboto"/>
                <a:cs typeface="Roboto"/>
                <a:sym typeface="Roboto"/>
              </a:rPr>
              <a:t> </a:t>
            </a:r>
            <a:endParaRPr sz="1800">
              <a:solidFill>
                <a:schemeClr val="dk1"/>
              </a:solidFill>
              <a:latin typeface="Roboto"/>
              <a:ea typeface="Roboto"/>
              <a:cs typeface="Roboto"/>
              <a:sym typeface="Roboto"/>
            </a:endParaRPr>
          </a:p>
          <a:p>
            <a:pPr marL="0" lvl="0" indent="0" algn="l" rtl="0">
              <a:lnSpc>
                <a:spcPct val="115000"/>
              </a:lnSpc>
              <a:spcBef>
                <a:spcPts val="1600"/>
              </a:spcBef>
              <a:spcAft>
                <a:spcPts val="0"/>
              </a:spcAft>
              <a:buNone/>
            </a:pPr>
            <a:r>
              <a:rPr lang="ms" sz="1800" u="sng">
                <a:solidFill>
                  <a:schemeClr val="accent5"/>
                </a:solidFill>
                <a:latin typeface="Roboto"/>
                <a:ea typeface="Roboto"/>
                <a:cs typeface="Roboto"/>
                <a:sym typeface="Roboto"/>
                <a:hlinkClick r:id="rId3"/>
              </a:rPr>
              <a:t>https://ivanblagojevic.com/how-to-install-wordpress-on-windows-10-localhost/</a:t>
            </a:r>
            <a:r>
              <a:rPr lang="ms" sz="1800">
                <a:solidFill>
                  <a:schemeClr val="dk1"/>
                </a:solidFill>
                <a:latin typeface="Roboto"/>
                <a:ea typeface="Roboto"/>
                <a:cs typeface="Roboto"/>
                <a:sym typeface="Roboto"/>
              </a:rPr>
              <a:t> </a:t>
            </a:r>
            <a:endParaRPr sz="1800">
              <a:solidFill>
                <a:schemeClr val="dk1"/>
              </a:solidFill>
              <a:latin typeface="Roboto"/>
              <a:ea typeface="Roboto"/>
              <a:cs typeface="Roboto"/>
              <a:sym typeface="Roboto"/>
            </a:endParaRPr>
          </a:p>
          <a:p>
            <a:pPr marL="0" lvl="0" indent="0" algn="l" rtl="0">
              <a:spcBef>
                <a:spcPts val="1600"/>
              </a:spcBef>
              <a:spcAft>
                <a:spcPts val="0"/>
              </a:spcAft>
              <a:buNone/>
            </a:pPr>
            <a:endParaRPr sz="1400">
              <a:solidFill>
                <a:schemeClr val="dk1"/>
              </a:solidFill>
            </a:endParaRPr>
          </a:p>
          <a:p>
            <a:pPr marL="0" lvl="0" indent="0" algn="l" rtl="0">
              <a:spcBef>
                <a:spcPts val="0"/>
              </a:spcBef>
              <a:spcAft>
                <a:spcPts val="0"/>
              </a:spcAft>
              <a:buNone/>
            </a:pPr>
            <a:r>
              <a:rPr lang="ms" sz="1400">
                <a:solidFill>
                  <a:schemeClr val="dk1"/>
                </a:solidFill>
              </a:rPr>
              <a:t>How to install wordpress in windows 10 </a:t>
            </a:r>
            <a:r>
              <a:rPr lang="ms" u="sng">
                <a:solidFill>
                  <a:schemeClr val="hlink"/>
                </a:solidFill>
                <a:hlinkClick r:id="rId3"/>
              </a:rPr>
              <a:t>https://ivanblagojevic.com/how-to-install-wordpress-on-windows-10-localhost/</a:t>
            </a:r>
            <a:r>
              <a:rPr lang="ms"/>
              <a:t> </a:t>
            </a:r>
            <a:endParaRPr/>
          </a:p>
        </p:txBody>
      </p:sp>
    </p:spTree>
    <p:extLst>
      <p:ext uri="{BB962C8B-B14F-4D97-AF65-F5344CB8AC3E}">
        <p14:creationId xmlns:p14="http://schemas.microsoft.com/office/powerpoint/2010/main" val="489327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3" y="1297802"/>
            <a:ext cx="5648623" cy="903230"/>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8" y="1853194"/>
            <a:ext cx="6511131" cy="246944"/>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1FD683-0634-42B2-AE49-7BCA183B3227}" type="datetime1">
              <a:rPr lang="en-US" smtClean="0"/>
              <a:t>7/19/2020</a:t>
            </a:fld>
            <a:endParaRPr lang="en-US"/>
          </a:p>
        </p:txBody>
      </p:sp>
      <p:sp>
        <p:nvSpPr>
          <p:cNvPr id="5" name="Footer Placeholder 4"/>
          <p:cNvSpPr>
            <a:spLocks noGrp="1"/>
          </p:cNvSpPr>
          <p:nvPr>
            <p:ph type="ftr" sz="quarter" idx="11"/>
          </p:nvPr>
        </p:nvSpPr>
        <p:spPr/>
        <p:txBody>
          <a:bodyPr/>
          <a:lstStyle/>
          <a:p>
            <a:r>
              <a:rPr lang="en-US" smtClean="0"/>
              <a:t>Goma Banjade</a:t>
            </a:r>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ms" smtClean="0"/>
              <a:t>‹#›</a:t>
            </a:fld>
            <a:endParaRPr lang="m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37E00-1522-470E-B41C-816766C72ECA}" type="datetime1">
              <a:rPr lang="en-US" smtClean="0"/>
              <a:t>7/19/2020</a:t>
            </a:fld>
            <a:endParaRPr lang="en-US"/>
          </a:p>
        </p:txBody>
      </p:sp>
      <p:sp>
        <p:nvSpPr>
          <p:cNvPr id="5" name="Footer Placeholder 4"/>
          <p:cNvSpPr>
            <a:spLocks noGrp="1"/>
          </p:cNvSpPr>
          <p:nvPr>
            <p:ph type="ftr" sz="quarter" idx="11"/>
          </p:nvPr>
        </p:nvSpPr>
        <p:spPr/>
        <p:txBody>
          <a:bodyPr/>
          <a:lstStyle/>
          <a:p>
            <a:r>
              <a:rPr lang="en-US" smtClean="0"/>
              <a:t>Goma Banjade</a:t>
            </a:r>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ms" smtClean="0"/>
              <a:t>‹#›</a:t>
            </a:fld>
            <a:endParaRPr lang="m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3508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35087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80C82-39B7-4821-AE6C-F4838D520DA7}" type="datetime1">
              <a:rPr lang="en-US" smtClean="0"/>
              <a:t>7/19/2020</a:t>
            </a:fld>
            <a:endParaRPr lang="en-US"/>
          </a:p>
        </p:txBody>
      </p:sp>
      <p:sp>
        <p:nvSpPr>
          <p:cNvPr id="5" name="Footer Placeholder 4"/>
          <p:cNvSpPr>
            <a:spLocks noGrp="1"/>
          </p:cNvSpPr>
          <p:nvPr>
            <p:ph type="ftr" sz="quarter" idx="11"/>
          </p:nvPr>
        </p:nvSpPr>
        <p:spPr/>
        <p:txBody>
          <a:bodyPr/>
          <a:lstStyle/>
          <a:p>
            <a:r>
              <a:rPr lang="en-US" smtClean="0"/>
              <a:t>Goma Banjade</a:t>
            </a:r>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ms" smtClean="0"/>
              <a:t>‹#›</a:t>
            </a:fld>
            <a:endParaRPr lang="m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m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m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m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9296EF-B298-4326-AE28-DE273CD2E5CF}" type="datetime1">
              <a:rPr lang="en-US" smtClean="0"/>
              <a:t>7/19/2020</a:t>
            </a:fld>
            <a:endParaRPr lang="en-US"/>
          </a:p>
        </p:txBody>
      </p:sp>
      <p:sp>
        <p:nvSpPr>
          <p:cNvPr id="5" name="Footer Placeholder 4"/>
          <p:cNvSpPr>
            <a:spLocks noGrp="1"/>
          </p:cNvSpPr>
          <p:nvPr>
            <p:ph type="ftr" sz="quarter" idx="11"/>
          </p:nvPr>
        </p:nvSpPr>
        <p:spPr/>
        <p:txBody>
          <a:bodyPr/>
          <a:lstStyle/>
          <a:p>
            <a:r>
              <a:rPr lang="en-US" smtClean="0"/>
              <a:t>Goma Banjade</a:t>
            </a:r>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ms" smtClean="0"/>
              <a:t>‹#›</a:t>
            </a:fld>
            <a:endParaRPr lang="m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1985962"/>
            <a:ext cx="3571875" cy="315753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295053"/>
            <a:ext cx="5650992" cy="90563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1851228"/>
            <a:ext cx="6510528" cy="246888"/>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D9D9525F-EC4E-412C-83C8-1D2B8BD21CD9}" type="datetime1">
              <a:rPr lang="en-US" smtClean="0"/>
              <a:t>7/19/2020</a:t>
            </a:fld>
            <a:endParaRPr lang="en-US"/>
          </a:p>
        </p:txBody>
      </p:sp>
      <p:sp>
        <p:nvSpPr>
          <p:cNvPr id="5" name="Footer Placeholder 4"/>
          <p:cNvSpPr>
            <a:spLocks noGrp="1"/>
          </p:cNvSpPr>
          <p:nvPr>
            <p:ph type="ftr" sz="quarter" idx="11"/>
          </p:nvPr>
        </p:nvSpPr>
        <p:spPr/>
        <p:txBody>
          <a:bodyPr/>
          <a:lstStyle/>
          <a:p>
            <a:r>
              <a:rPr lang="en-US" smtClean="0"/>
              <a:t>Goma Banjade</a:t>
            </a:r>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ms" smtClean="0"/>
              <a:t>‹#›</a:t>
            </a:fld>
            <a:endParaRPr lang="m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49DCA1-409E-4346-AB74-66221655F91B}" type="datetime1">
              <a:rPr lang="en-US" smtClean="0"/>
              <a:t>7/19/2020</a:t>
            </a:fld>
            <a:endParaRPr lang="en-US"/>
          </a:p>
        </p:txBody>
      </p:sp>
      <p:sp>
        <p:nvSpPr>
          <p:cNvPr id="6" name="Footer Placeholder 5"/>
          <p:cNvSpPr>
            <a:spLocks noGrp="1"/>
          </p:cNvSpPr>
          <p:nvPr>
            <p:ph type="ftr" sz="quarter" idx="11"/>
          </p:nvPr>
        </p:nvSpPr>
        <p:spPr/>
        <p:txBody>
          <a:bodyPr/>
          <a:lstStyle/>
          <a:p>
            <a:r>
              <a:rPr lang="en-US" smtClean="0"/>
              <a:t>Goma Banjade</a:t>
            </a:r>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ms" smtClean="0"/>
              <a:t>‹#›</a:t>
            </a:fld>
            <a:endParaRPr lang="m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101B07-A36A-44B6-989E-89D17F5509AE}" type="datetime1">
              <a:rPr lang="en-US" smtClean="0"/>
              <a:t>7/19/2020</a:t>
            </a:fld>
            <a:endParaRPr lang="en-US"/>
          </a:p>
        </p:txBody>
      </p:sp>
      <p:sp>
        <p:nvSpPr>
          <p:cNvPr id="8" name="Footer Placeholder 7"/>
          <p:cNvSpPr>
            <a:spLocks noGrp="1"/>
          </p:cNvSpPr>
          <p:nvPr>
            <p:ph type="ftr" sz="quarter" idx="11"/>
          </p:nvPr>
        </p:nvSpPr>
        <p:spPr/>
        <p:txBody>
          <a:bodyPr/>
          <a:lstStyle/>
          <a:p>
            <a:r>
              <a:rPr lang="en-US" smtClean="0"/>
              <a:t>Goma Banjade</a:t>
            </a:r>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ms" smtClean="0"/>
              <a:t>‹#›</a:t>
            </a:fld>
            <a:endParaRPr lang="m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BF959A-88FB-4E05-8842-33A1FD3DE33C}" type="datetime1">
              <a:rPr lang="en-US" smtClean="0"/>
              <a:t>7/19/2020</a:t>
            </a:fld>
            <a:endParaRPr lang="en-US"/>
          </a:p>
        </p:txBody>
      </p:sp>
      <p:sp>
        <p:nvSpPr>
          <p:cNvPr id="4" name="Footer Placeholder 3"/>
          <p:cNvSpPr>
            <a:spLocks noGrp="1"/>
          </p:cNvSpPr>
          <p:nvPr>
            <p:ph type="ftr" sz="quarter" idx="11"/>
          </p:nvPr>
        </p:nvSpPr>
        <p:spPr/>
        <p:txBody>
          <a:bodyPr/>
          <a:lstStyle/>
          <a:p>
            <a:r>
              <a:rPr lang="en-US" smtClean="0"/>
              <a:t>Goma Banjade</a:t>
            </a:r>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ms" smtClean="0"/>
              <a:t>‹#›</a:t>
            </a:fld>
            <a:endParaRPr lang="m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20D64-3571-46F0-ADB6-A569B73415BD}" type="datetime1">
              <a:rPr lang="en-US" smtClean="0"/>
              <a:t>7/19/2020</a:t>
            </a:fld>
            <a:endParaRPr lang="en-US"/>
          </a:p>
        </p:txBody>
      </p:sp>
      <p:sp>
        <p:nvSpPr>
          <p:cNvPr id="3" name="Footer Placeholder 2"/>
          <p:cNvSpPr>
            <a:spLocks noGrp="1"/>
          </p:cNvSpPr>
          <p:nvPr>
            <p:ph type="ftr" sz="quarter" idx="11"/>
          </p:nvPr>
        </p:nvSpPr>
        <p:spPr/>
        <p:txBody>
          <a:bodyPr/>
          <a:lstStyle/>
          <a:p>
            <a:r>
              <a:rPr lang="en-US" smtClean="0"/>
              <a:t>Goma Banjade</a:t>
            </a:r>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ms" smtClean="0"/>
              <a:t>‹#›</a:t>
            </a:fld>
            <a:endParaRPr lang="m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290639" y="-1290638"/>
            <a:ext cx="51435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182078"/>
            <a:ext cx="5212080" cy="817070"/>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3" y="1964184"/>
            <a:ext cx="3807779" cy="2493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1690039"/>
            <a:ext cx="5794760" cy="467486"/>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4E152ACF-0639-46E4-87A7-9138D3E74F18}" type="datetime1">
              <a:rPr lang="en-US" smtClean="0"/>
              <a:t>7/19/2020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Goma Banjade</a:t>
            </a:r>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ms" smtClean="0"/>
              <a:t>‹#›</a:t>
            </a:fld>
            <a:endParaRPr lang="m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51435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3786187"/>
            <a:ext cx="3571875" cy="135731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288126"/>
            <a:ext cx="5486400" cy="650583"/>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0" y="1635397"/>
            <a:ext cx="6096545" cy="555498"/>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C42845-A5C1-43FE-85E0-3DF225B1065C}" type="datetime1">
              <a:rPr lang="en-US" smtClean="0"/>
              <a:t>7/19/2020</a:t>
            </a:fld>
            <a:endParaRPr lang="en-US"/>
          </a:p>
        </p:txBody>
      </p:sp>
      <p:sp>
        <p:nvSpPr>
          <p:cNvPr id="6" name="Footer Placeholder 5"/>
          <p:cNvSpPr>
            <a:spLocks noGrp="1"/>
          </p:cNvSpPr>
          <p:nvPr>
            <p:ph type="ftr" sz="quarter" idx="11"/>
          </p:nvPr>
        </p:nvSpPr>
        <p:spPr/>
        <p:txBody>
          <a:bodyPr/>
          <a:lstStyle/>
          <a:p>
            <a:r>
              <a:rPr lang="en-US" smtClean="0"/>
              <a:t>Goma Banjade</a:t>
            </a:r>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ms" smtClean="0"/>
              <a:t>‹#›</a:t>
            </a:fld>
            <a:endParaRPr lang="m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3787975"/>
            <a:ext cx="3574257" cy="1355526"/>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3788469"/>
            <a:ext cx="9146380" cy="135503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274320"/>
            <a:ext cx="7520940" cy="411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825471"/>
            <a:ext cx="7520940" cy="268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4402836"/>
            <a:ext cx="2176272" cy="150876"/>
          </a:xfrm>
          <a:prstGeom prst="rect">
            <a:avLst/>
          </a:prstGeom>
        </p:spPr>
        <p:txBody>
          <a:bodyPr vert="horz" lIns="91440" tIns="45720" rIns="91440" bIns="45720" rtlCol="0" anchor="ctr"/>
          <a:lstStyle>
            <a:lvl1pPr algn="l">
              <a:defRPr sz="1200">
                <a:solidFill>
                  <a:srgbClr val="FFFFFF"/>
                </a:solidFill>
              </a:defRPr>
            </a:lvl1pPr>
          </a:lstStyle>
          <a:p>
            <a:fld id="{631EDD6C-4F5C-4327-BAA9-16144D4DC7D2}" type="datetime1">
              <a:rPr lang="en-US" smtClean="0"/>
              <a:t>7/19/2020</a:t>
            </a:fld>
            <a:endParaRPr lang="en-US" dirty="0"/>
          </a:p>
        </p:txBody>
      </p:sp>
      <p:sp>
        <p:nvSpPr>
          <p:cNvPr id="5" name="Footer Placeholder 4"/>
          <p:cNvSpPr>
            <a:spLocks noGrp="1"/>
          </p:cNvSpPr>
          <p:nvPr>
            <p:ph type="ftr" sz="quarter" idx="3"/>
          </p:nvPr>
        </p:nvSpPr>
        <p:spPr>
          <a:xfrm>
            <a:off x="3517514" y="4713842"/>
            <a:ext cx="4724400" cy="20574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US" smtClean="0"/>
              <a:t>Goma Banjade</a:t>
            </a:r>
            <a:endParaRPr lang="en-US" dirty="0"/>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marL="0" lvl="0" indent="0" algn="r" rtl="0">
              <a:spcBef>
                <a:spcPts val="0"/>
              </a:spcBef>
              <a:spcAft>
                <a:spcPts val="0"/>
              </a:spcAft>
              <a:buNone/>
            </a:pPr>
            <a:fld id="{00000000-1234-1234-1234-123412341234}" type="slidenum">
              <a:rPr lang="ms" smtClean="0"/>
              <a:t>‹#›</a:t>
            </a:fld>
            <a:endParaRPr lang="m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hf hdr="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6.png"/><Relationship Id="rId5" Type="http://schemas.openxmlformats.org/officeDocument/2006/relationships/hyperlink" Target="https://github.com/little9/spshortcode" TargetMode="External"/><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log.servermania.com/how-to-choose-a-strong-password-with-example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www.servermania.com/kb/articles/what-are-the-requirements-for-a-wordpress-serve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ervermania.com/kb/articles/what-are-the-requirements-for-a-wordpress-server/"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quicksprout.com/reasons-to-use-wordpress-for-your-website/" TargetMode="External"/><Relationship Id="rId7" Type="http://schemas.openxmlformats.org/officeDocument/2006/relationships/hyperlink" Target="https://en.wikipedia.org/wiki/WordPress"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s://github.com/little9/spshortcode" TargetMode="External"/><Relationship Id="rId5" Type="http://schemas.openxmlformats.org/officeDocument/2006/relationships/hyperlink" Target="https://www.digitalocean.com/community/tutorials/how-to-install-wordpress-on-ubuntu-20-04-with-a-lamp-stack#step-1-%E2%80%94-creating-a-mysql-database-and-user-for-wordpress" TargetMode="External"/><Relationship Id="rId4" Type="http://schemas.openxmlformats.org/officeDocument/2006/relationships/hyperlink" Target="https://wordpress.org/support/article/how-to-install-wordpress/#detailed-instructions"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6.png"/><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3.png"/><Relationship Id="rId4" Type="http://schemas.openxmlformats.org/officeDocument/2006/relationships/hyperlink" Target="https://wordpress.org/about/"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3.png"/><Relationship Id="rId4" Type="http://schemas.openxmlformats.org/officeDocument/2006/relationships/hyperlink" Target="https://wordpress.org/about/"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hyperlink" Target="https://www.ionos.com/digitalguide/hosting/cms/cms-comparison-a-review-of-the-best-platform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6.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94251" y="205945"/>
            <a:ext cx="8900350" cy="2094775"/>
          </a:xfrm>
          <a:prstGeom prst="rect">
            <a:avLst/>
          </a:prstGeom>
          <a:solidFill>
            <a:schemeClr val="bg2"/>
          </a:solidFill>
        </p:spPr>
        <p:txBody>
          <a:bodyPr spcFirstLastPara="1" wrap="square" lIns="91425" tIns="91425" rIns="91425" bIns="91425" anchor="b" anchorCtr="0">
            <a:noAutofit/>
          </a:bodyPr>
          <a:lstStyle/>
          <a:p>
            <a:pPr marL="0" lvl="0" indent="0" algn="ctr" rtl="0">
              <a:spcBef>
                <a:spcPts val="0"/>
              </a:spcBef>
              <a:spcAft>
                <a:spcPts val="0"/>
              </a:spcAft>
              <a:buNone/>
            </a:pPr>
            <a:r>
              <a:rPr lang="en-US" sz="7200" cap="none" dirty="0" smtClean="0"/>
              <a:t>USING WORDPRESS FOR LIBRARIES</a:t>
            </a:r>
            <a:endParaRPr lang="en-US" sz="7200" cap="none" dirty="0"/>
          </a:p>
        </p:txBody>
      </p:sp>
      <p:sp>
        <p:nvSpPr>
          <p:cNvPr id="64" name="Google Shape;64;p13"/>
          <p:cNvSpPr txBox="1">
            <a:spLocks noGrp="1"/>
          </p:cNvSpPr>
          <p:nvPr>
            <p:ph type="subTitle" idx="1"/>
          </p:nvPr>
        </p:nvSpPr>
        <p:spPr>
          <a:xfrm>
            <a:off x="94250" y="2571750"/>
            <a:ext cx="8900350" cy="2248600"/>
          </a:xfrm>
          <a:prstGeom prst="rect">
            <a:avLst/>
          </a:prstGeom>
          <a:solidFill>
            <a:schemeClr val="accent6">
              <a:lumMod val="75000"/>
            </a:schemeClr>
          </a:solidFill>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ctr" rtl="0">
              <a:spcBef>
                <a:spcPts val="0"/>
              </a:spcBef>
              <a:spcAft>
                <a:spcPts val="0"/>
              </a:spcAft>
              <a:buNone/>
            </a:pPr>
            <a:r>
              <a:rPr lang="en-US" sz="2400" b="1" cap="none" dirty="0" smtClean="0">
                <a:solidFill>
                  <a:schemeClr val="bg1"/>
                </a:solidFill>
              </a:rPr>
              <a:t>  </a:t>
            </a:r>
            <a:r>
              <a:rPr lang="en-US" sz="2400" cap="none" dirty="0" err="1" smtClean="0">
                <a:solidFill>
                  <a:srgbClr val="FFFF00"/>
                </a:solidFill>
                <a:latin typeface="Arial Rounded MT Bold" panose="020F0704030504030204" pitchFamily="34" charset="0"/>
              </a:rPr>
              <a:t>Goma</a:t>
            </a:r>
            <a:r>
              <a:rPr lang="en-US" sz="2400" cap="none" dirty="0" smtClean="0">
                <a:solidFill>
                  <a:srgbClr val="FFFF00"/>
                </a:solidFill>
                <a:latin typeface="Arial Rounded MT Bold" panose="020F0704030504030204" pitchFamily="34" charset="0"/>
              </a:rPr>
              <a:t> </a:t>
            </a:r>
            <a:r>
              <a:rPr lang="en-US" sz="2400" cap="none" dirty="0" err="1" smtClean="0">
                <a:solidFill>
                  <a:srgbClr val="FFFF00"/>
                </a:solidFill>
                <a:latin typeface="Arial Rounded MT Bold" panose="020F0704030504030204" pitchFamily="34" charset="0"/>
              </a:rPr>
              <a:t>Banjade</a:t>
            </a:r>
            <a:endParaRPr lang="en-US" sz="2400" cap="none" dirty="0" smtClean="0">
              <a:solidFill>
                <a:srgbClr val="FFFF00"/>
              </a:solidFill>
              <a:latin typeface="Arial Rounded MT Bold" panose="020F0704030504030204" pitchFamily="34" charset="0"/>
            </a:endParaRPr>
          </a:p>
          <a:p>
            <a:pPr marL="0" lvl="0" indent="0" algn="ctr" rtl="0">
              <a:spcBef>
                <a:spcPts val="0"/>
              </a:spcBef>
              <a:spcAft>
                <a:spcPts val="0"/>
              </a:spcAft>
              <a:buNone/>
            </a:pPr>
            <a:r>
              <a:rPr lang="en-US" sz="2400" cap="none" dirty="0" smtClean="0">
                <a:solidFill>
                  <a:srgbClr val="FFFF00"/>
                </a:solidFill>
                <a:latin typeface="Arial Rounded MT Bold" panose="020F0704030504030204" pitchFamily="34" charset="0"/>
              </a:rPr>
              <a:t>  Library Officer</a:t>
            </a:r>
          </a:p>
          <a:p>
            <a:pPr marL="0" lvl="0" indent="0" algn="ctr" rtl="0">
              <a:spcBef>
                <a:spcPts val="0"/>
              </a:spcBef>
              <a:spcAft>
                <a:spcPts val="0"/>
              </a:spcAft>
              <a:buNone/>
            </a:pPr>
            <a:r>
              <a:rPr lang="en-US" sz="2400" cap="none" dirty="0" smtClean="0">
                <a:solidFill>
                  <a:srgbClr val="FFFF00"/>
                </a:solidFill>
                <a:latin typeface="Arial Rounded MT Bold" panose="020F0704030504030204" pitchFamily="34" charset="0"/>
              </a:rPr>
              <a:t>  CAAN, Nepal</a:t>
            </a:r>
          </a:p>
          <a:p>
            <a:pPr marL="0" lvl="0" indent="0" algn="ctr" rtl="0">
              <a:spcBef>
                <a:spcPts val="0"/>
              </a:spcBef>
              <a:spcAft>
                <a:spcPts val="0"/>
              </a:spcAft>
              <a:buNone/>
            </a:pPr>
            <a:r>
              <a:rPr lang="en-US" sz="2400" cap="none" dirty="0" smtClean="0">
                <a:solidFill>
                  <a:srgbClr val="FFFF00"/>
                </a:solidFill>
                <a:latin typeface="Arial Rounded MT Bold" panose="020F0704030504030204" pitchFamily="34" charset="0"/>
              </a:rPr>
              <a:t>  gbanjade76@gmail.Com</a:t>
            </a:r>
            <a:endParaRPr lang="en-US" sz="2400" cap="none" dirty="0">
              <a:solidFill>
                <a:srgbClr val="FFFF00"/>
              </a:solidFill>
              <a:latin typeface="Arial Rounded MT Bold" panose="020F0704030504030204" pitchFamily="34" charset="0"/>
            </a:endParaRPr>
          </a:p>
        </p:txBody>
      </p:sp>
      <p:sp>
        <p:nvSpPr>
          <p:cNvPr id="65" name="Google Shape;65;p13"/>
          <p:cNvSpPr txBox="1"/>
          <p:nvPr/>
        </p:nvSpPr>
        <p:spPr>
          <a:xfrm>
            <a:off x="94250" y="4820350"/>
            <a:ext cx="32718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ms">
                <a:solidFill>
                  <a:schemeClr val="dk1"/>
                </a:solidFill>
                <a:latin typeface="Roboto"/>
                <a:ea typeface="Roboto"/>
                <a:cs typeface="Roboto"/>
                <a:sym typeface="Roboto"/>
              </a:rPr>
              <a:t>vufind.training.org</a:t>
            </a:r>
            <a:endParaRPr>
              <a:solidFill>
                <a:schemeClr val="dk1"/>
              </a:solidFill>
              <a:latin typeface="Roboto"/>
              <a:ea typeface="Roboto"/>
              <a:cs typeface="Roboto"/>
              <a:sym typeface="Roboto"/>
            </a:endParaRPr>
          </a:p>
        </p:txBody>
      </p:sp>
      <p:sp>
        <p:nvSpPr>
          <p:cNvPr id="66" name="Google Shape;66;p13"/>
          <p:cNvSpPr txBox="1"/>
          <p:nvPr/>
        </p:nvSpPr>
        <p:spPr>
          <a:xfrm>
            <a:off x="5979000" y="4676800"/>
            <a:ext cx="30156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ms">
                <a:solidFill>
                  <a:schemeClr val="dk1"/>
                </a:solidFill>
                <a:latin typeface="Roboto"/>
                <a:ea typeface="Roboto"/>
                <a:cs typeface="Roboto"/>
                <a:sym typeface="Roboto"/>
              </a:rPr>
              <a:t>caanepal.gov.np/e-service/e-library</a:t>
            </a:r>
            <a:endParaRPr>
              <a:solidFill>
                <a:schemeClr val="dk1"/>
              </a:solidFill>
              <a:latin typeface="Roboto"/>
              <a:ea typeface="Roboto"/>
              <a:cs typeface="Roboto"/>
              <a:sym typeface="Roboto"/>
            </a:endParaRPr>
          </a:p>
        </p:txBody>
      </p:sp>
      <p:sp>
        <p:nvSpPr>
          <p:cNvPr id="3" name="Date Placeholder 2"/>
          <p:cNvSpPr>
            <a:spLocks noGrp="1"/>
          </p:cNvSpPr>
          <p:nvPr>
            <p:ph type="dt" sz="half" idx="10"/>
          </p:nvPr>
        </p:nvSpPr>
        <p:spPr/>
        <p:txBody>
          <a:bodyPr/>
          <a:lstStyle/>
          <a:p>
            <a:fld id="{C24DD496-9462-4E15-8BF8-9E7DDDF726FC}" type="datetime1">
              <a:rPr lang="en-US" smtClean="0"/>
              <a:t>7/19/2020</a:t>
            </a:fld>
            <a:endParaRPr lang="en-US"/>
          </a:p>
        </p:txBody>
      </p:sp>
      <p:sp>
        <p:nvSpPr>
          <p:cNvPr id="4" name="Footer Placeholder 3"/>
          <p:cNvSpPr>
            <a:spLocks noGrp="1"/>
          </p:cNvSpPr>
          <p:nvPr>
            <p:ph type="ftr" sz="quarter" idx="11"/>
          </p:nvPr>
        </p:nvSpPr>
        <p:spPr/>
        <p:txBody>
          <a:bodyPr/>
          <a:lstStyle/>
          <a:p>
            <a:r>
              <a:rPr lang="en-US" smtClean="0"/>
              <a:t>Goma Banjade</a:t>
            </a:r>
            <a:endParaRPr lang="en-US"/>
          </a:p>
        </p:txBody>
      </p:sp>
      <p:sp>
        <p:nvSpPr>
          <p:cNvPr id="5" name="Slide Number Placeholder 4"/>
          <p:cNvSpPr>
            <a:spLocks noGrp="1"/>
          </p:cNvSpPr>
          <p:nvPr>
            <p:ph type="sldNum" sz="quarter" idx="12"/>
          </p:nvPr>
        </p:nvSpPr>
        <p:spPr/>
        <p:txBody>
          <a:bodyPr>
            <a:normAutofit lnSpcReduction="10000"/>
          </a:bodyPr>
          <a:lstStyle/>
          <a:p>
            <a:pPr marL="0" lvl="0" indent="0" algn="r" rtl="0">
              <a:spcBef>
                <a:spcPts val="0"/>
              </a:spcBef>
              <a:spcAft>
                <a:spcPts val="0"/>
              </a:spcAft>
              <a:buNone/>
            </a:pPr>
            <a:fld id="{00000000-1234-1234-1234-123412341234}" type="slidenum">
              <a:rPr lang="ms" smtClean="0"/>
              <a:t>1</a:t>
            </a:fld>
            <a:endParaRPr lang="m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4584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506"/>
    </mc:Choice>
    <mc:Fallback xmlns="">
      <p:transition spd="slow" advTm="7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52399" y="76201"/>
            <a:ext cx="8860971" cy="544286"/>
          </a:xfrm>
          <a:prstGeom prst="rect">
            <a:avLst/>
          </a:prstGeom>
          <a:solidFill>
            <a:schemeClr val="accent5"/>
          </a:solidFill>
        </p:spPr>
        <p:txBody>
          <a:bodyPr spcFirstLastPara="1" wrap="square" lIns="91425" tIns="91425" rIns="91425" bIns="91425" anchor="b" anchorCtr="0">
            <a:noAutofit/>
          </a:bodyPr>
          <a:lstStyle/>
          <a:p>
            <a:pPr marL="0" lvl="0" indent="0" algn="ctr" rtl="0">
              <a:spcBef>
                <a:spcPts val="0"/>
              </a:spcBef>
              <a:spcAft>
                <a:spcPts val="0"/>
              </a:spcAft>
              <a:buNone/>
            </a:pPr>
            <a:r>
              <a:rPr lang="ms" dirty="0"/>
              <a:t>Why WordPress?</a:t>
            </a:r>
            <a:endParaRPr dirty="0"/>
          </a:p>
        </p:txBody>
      </p:sp>
      <p:sp>
        <p:nvSpPr>
          <p:cNvPr id="86" name="Google Shape;86;p16"/>
          <p:cNvSpPr txBox="1">
            <a:spLocks noGrp="1"/>
          </p:cNvSpPr>
          <p:nvPr>
            <p:ph type="body" idx="1"/>
          </p:nvPr>
        </p:nvSpPr>
        <p:spPr>
          <a:xfrm>
            <a:off x="152399" y="718456"/>
            <a:ext cx="8860971" cy="4425043"/>
          </a:xfrm>
          <a:prstGeom prst="rect">
            <a:avLst/>
          </a:prstGeom>
          <a:solidFill>
            <a:schemeClr val="bg2"/>
          </a:solidFill>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ms" sz="3600" dirty="0"/>
              <a:t>It can create any type of website, for example:</a:t>
            </a:r>
            <a:endParaRPr sz="3600" dirty="0"/>
          </a:p>
          <a:p>
            <a:pPr marL="914400" lvl="1" indent="-342900" algn="l" rtl="0">
              <a:spcBef>
                <a:spcPts val="0"/>
              </a:spcBef>
              <a:spcAft>
                <a:spcPts val="0"/>
              </a:spcAft>
              <a:buSzPts val="1800"/>
              <a:buFont typeface="Wingdings" pitchFamily="2" charset="2"/>
              <a:buChar char="Ø"/>
            </a:pPr>
            <a:r>
              <a:rPr lang="ms" sz="3600" b="1" dirty="0"/>
              <a:t> An eCommerce website like eBay or Alibaba.</a:t>
            </a:r>
            <a:endParaRPr sz="3600" b="1" dirty="0"/>
          </a:p>
          <a:p>
            <a:pPr marL="914400" lvl="1" indent="-342900" algn="l" rtl="0">
              <a:spcBef>
                <a:spcPts val="0"/>
              </a:spcBef>
              <a:spcAft>
                <a:spcPts val="0"/>
              </a:spcAft>
              <a:buSzPts val="1800"/>
              <a:buFont typeface="Wingdings" pitchFamily="2" charset="2"/>
              <a:buChar char="Ø"/>
            </a:pPr>
            <a:r>
              <a:rPr lang="ms" sz="3600" b="1" dirty="0"/>
              <a:t>A Blog like Mashable or TechCrunch.</a:t>
            </a:r>
            <a:endParaRPr sz="3600" b="1" dirty="0"/>
          </a:p>
          <a:p>
            <a:pPr marL="914400" lvl="1" indent="-342900" algn="l" rtl="0">
              <a:spcBef>
                <a:spcPts val="0"/>
              </a:spcBef>
              <a:spcAft>
                <a:spcPts val="0"/>
              </a:spcAft>
              <a:buSzPts val="1800"/>
              <a:buFont typeface="Wingdings" pitchFamily="2" charset="2"/>
              <a:buChar char="Ø"/>
            </a:pPr>
            <a:r>
              <a:rPr lang="ms" sz="3600" b="1" dirty="0"/>
              <a:t>A Video Website like YouTube or Vimeo.</a:t>
            </a:r>
            <a:endParaRPr sz="3600" b="1" dirty="0"/>
          </a:p>
          <a:p>
            <a:pPr marL="914400" lvl="1" indent="-342900" algn="l" rtl="0">
              <a:spcBef>
                <a:spcPts val="0"/>
              </a:spcBef>
              <a:spcAft>
                <a:spcPts val="0"/>
              </a:spcAft>
              <a:buSzPts val="1800"/>
              <a:buFont typeface="Wingdings" pitchFamily="2" charset="2"/>
              <a:buChar char="Ø"/>
            </a:pPr>
            <a:r>
              <a:rPr lang="ms" sz="3600" b="1" dirty="0"/>
              <a:t>A Service/Appointment Booking Website</a:t>
            </a:r>
            <a:r>
              <a:rPr lang="ms" sz="3600" b="1" dirty="0" smtClean="0"/>
              <a:t>.</a:t>
            </a:r>
            <a:endParaRPr sz="3600" b="1"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10</a:t>
            </a:fld>
            <a:endParaRPr lang="ms"/>
          </a:p>
        </p:txBody>
      </p:sp>
    </p:spTree>
  </p:cSld>
  <p:clrMapOvr>
    <a:masterClrMapping/>
  </p:clrMapOvr>
  <mc:AlternateContent xmlns:mc="http://schemas.openxmlformats.org/markup-compatibility/2006" xmlns:p14="http://schemas.microsoft.com/office/powerpoint/2010/main">
    <mc:Choice Requires="p14">
      <p:transition spd="slow" p14:dur="2000" advTm="20893"/>
    </mc:Choice>
    <mc:Fallback xmlns="">
      <p:transition spd="slow" advTm="20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52399" y="112784"/>
            <a:ext cx="8784772" cy="467271"/>
          </a:xfrm>
          <a:prstGeom prst="rect">
            <a:avLst/>
          </a:prstGeom>
          <a:solidFill>
            <a:srgbClr val="92D050"/>
          </a:solidFill>
        </p:spPr>
        <p:txBody>
          <a:bodyPr spcFirstLastPara="1" wrap="square" lIns="91425" tIns="91425" rIns="91425" bIns="91425" anchor="b" anchorCtr="0">
            <a:noAutofit/>
          </a:bodyPr>
          <a:lstStyle/>
          <a:p>
            <a:pPr marL="0" lvl="0" indent="0" algn="ctr" rtl="0">
              <a:spcBef>
                <a:spcPts val="0"/>
              </a:spcBef>
              <a:spcAft>
                <a:spcPts val="0"/>
              </a:spcAft>
              <a:buNone/>
            </a:pPr>
            <a:r>
              <a:rPr lang="ms" sz="3200" b="1" cap="none" dirty="0">
                <a:ln w="10160">
                  <a:solidFill>
                    <a:schemeClr val="accent5"/>
                  </a:solidFill>
                  <a:prstDash val="solid"/>
                </a:ln>
                <a:solidFill>
                  <a:schemeClr val="bg1"/>
                </a:solidFill>
                <a:effectLst>
                  <a:outerShdw blurRad="38100" dist="22860" dir="5400000" algn="tl" rotWithShape="0">
                    <a:srgbClr val="000000">
                      <a:alpha val="30000"/>
                    </a:srgbClr>
                  </a:outerShdw>
                </a:effectLst>
              </a:rPr>
              <a:t>Why WordPress?</a:t>
            </a:r>
            <a:endParaRPr sz="3200" b="1" cap="none"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sp>
        <p:nvSpPr>
          <p:cNvPr id="86" name="Google Shape;86;p16"/>
          <p:cNvSpPr txBox="1">
            <a:spLocks noGrp="1"/>
          </p:cNvSpPr>
          <p:nvPr>
            <p:ph type="body" idx="1"/>
          </p:nvPr>
        </p:nvSpPr>
        <p:spPr>
          <a:xfrm>
            <a:off x="119742" y="609601"/>
            <a:ext cx="8817429" cy="4212770"/>
          </a:xfrm>
          <a:prstGeom prst="rect">
            <a:avLst/>
          </a:prstGeom>
          <a:solidFill>
            <a:schemeClr val="bg2"/>
          </a:solidFill>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ms" sz="3300" dirty="0"/>
              <a:t>It can create any type of website, for example:</a:t>
            </a:r>
            <a:endParaRPr sz="3300" dirty="0"/>
          </a:p>
          <a:p>
            <a:pPr marL="914400" lvl="1" indent="-342900" algn="l" rtl="0">
              <a:spcBef>
                <a:spcPts val="0"/>
              </a:spcBef>
              <a:spcAft>
                <a:spcPts val="0"/>
              </a:spcAft>
              <a:buSzPts val="1800"/>
              <a:buFont typeface="Wingdings" pitchFamily="2" charset="2"/>
              <a:buChar char="Ø"/>
            </a:pPr>
            <a:r>
              <a:rPr lang="ms" sz="3300" b="1" dirty="0" smtClean="0"/>
              <a:t>A </a:t>
            </a:r>
            <a:r>
              <a:rPr lang="ms" sz="3300" b="1" dirty="0"/>
              <a:t>Photography Website like Flickr.com.</a:t>
            </a:r>
            <a:endParaRPr sz="3300" b="1" dirty="0"/>
          </a:p>
          <a:p>
            <a:pPr marL="914400" lvl="1" indent="-342900" algn="l" rtl="0">
              <a:spcBef>
                <a:spcPts val="0"/>
              </a:spcBef>
              <a:spcAft>
                <a:spcPts val="0"/>
              </a:spcAft>
              <a:buSzPts val="1800"/>
              <a:buFont typeface="Wingdings" pitchFamily="2" charset="2"/>
              <a:buChar char="Ø"/>
            </a:pPr>
            <a:r>
              <a:rPr lang="ms" sz="3300" b="1" dirty="0"/>
              <a:t>A Directory Website like YellowPages or Yelp.</a:t>
            </a:r>
            <a:endParaRPr sz="3300" b="1" dirty="0"/>
          </a:p>
          <a:p>
            <a:pPr marL="914400" lvl="1" indent="-342900" algn="l" rtl="0">
              <a:spcBef>
                <a:spcPts val="0"/>
              </a:spcBef>
              <a:spcAft>
                <a:spcPts val="0"/>
              </a:spcAft>
              <a:buSzPts val="1800"/>
              <a:buFont typeface="Wingdings" pitchFamily="2" charset="2"/>
              <a:buChar char="Ø"/>
            </a:pPr>
            <a:r>
              <a:rPr lang="ms" sz="3300" b="1" dirty="0"/>
              <a:t>A Classified Ads Listing Website like OLX.</a:t>
            </a:r>
            <a:endParaRPr sz="3300" b="1" dirty="0"/>
          </a:p>
          <a:p>
            <a:pPr marL="914400" lvl="1" indent="-342900" algn="l" rtl="0">
              <a:spcBef>
                <a:spcPts val="0"/>
              </a:spcBef>
              <a:spcAft>
                <a:spcPts val="0"/>
              </a:spcAft>
              <a:buSzPts val="1800"/>
              <a:buFont typeface="Wingdings" pitchFamily="2" charset="2"/>
              <a:buChar char="Ø"/>
            </a:pPr>
            <a:r>
              <a:rPr lang="ms" sz="3300" b="1" dirty="0"/>
              <a:t>A Membership Website like Udemy.</a:t>
            </a:r>
            <a:endParaRPr sz="3300" b="1" dirty="0"/>
          </a:p>
          <a:p>
            <a:pPr marL="914400" lvl="1" indent="-342900" algn="l" rtl="0">
              <a:spcBef>
                <a:spcPts val="0"/>
              </a:spcBef>
              <a:spcAft>
                <a:spcPts val="0"/>
              </a:spcAft>
              <a:buSzPts val="1800"/>
              <a:buFont typeface="Wingdings" pitchFamily="2" charset="2"/>
              <a:buChar char="Ø"/>
            </a:pPr>
            <a:r>
              <a:rPr lang="ms" sz="3300" b="1" dirty="0"/>
              <a:t>A Question Answer Forum like Quora.com.</a:t>
            </a:r>
            <a:endParaRPr sz="3300" b="1" dirty="0"/>
          </a:p>
          <a:p>
            <a:pPr marL="914400" lvl="1" indent="-342900" algn="l" rtl="0">
              <a:spcBef>
                <a:spcPts val="0"/>
              </a:spcBef>
              <a:spcAft>
                <a:spcPts val="0"/>
              </a:spcAft>
              <a:buSzPts val="1800"/>
              <a:buFont typeface="Wingdings" pitchFamily="2" charset="2"/>
              <a:buChar char="Ø"/>
            </a:pPr>
            <a:r>
              <a:rPr lang="ms" sz="3300" b="1" dirty="0"/>
              <a:t>A Knowledgebase/Wiki website.</a:t>
            </a:r>
            <a:endParaRPr sz="3300" b="1" dirty="0"/>
          </a:p>
          <a:p>
            <a:pPr marL="0" lvl="0" indent="0" algn="l" rtl="0">
              <a:spcBef>
                <a:spcPts val="1600"/>
              </a:spcBef>
              <a:spcAft>
                <a:spcPts val="1600"/>
              </a:spcAft>
              <a:buNone/>
            </a:pPr>
            <a:endParaRPr sz="330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11</a:t>
            </a:fld>
            <a:endParaRPr lang="ms"/>
          </a:p>
        </p:txBody>
      </p:sp>
    </p:spTree>
    <p:extLst>
      <p:ext uri="{BB962C8B-B14F-4D97-AF65-F5344CB8AC3E}">
        <p14:creationId xmlns:p14="http://schemas.microsoft.com/office/powerpoint/2010/main" val="2449853271"/>
      </p:ext>
    </p:extLst>
  </p:cSld>
  <p:clrMapOvr>
    <a:masterClrMapping/>
  </p:clrMapOvr>
  <mc:AlternateContent xmlns:mc="http://schemas.openxmlformats.org/markup-compatibility/2006" xmlns:p14="http://schemas.microsoft.com/office/powerpoint/2010/main">
    <mc:Choice Requires="p14">
      <p:transition spd="slow" p14:dur="2000" advTm="6771"/>
    </mc:Choice>
    <mc:Fallback xmlns="">
      <p:transition spd="slow" advTm="67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163285" y="108857"/>
            <a:ext cx="8806543" cy="522514"/>
          </a:xfrm>
          <a:prstGeom prst="rect">
            <a:avLst/>
          </a:prstGeom>
          <a:solidFill>
            <a:schemeClr val="accent5"/>
          </a:solidFill>
        </p:spPr>
        <p:txBody>
          <a:bodyPr spcFirstLastPara="1" wrap="square" lIns="91425" tIns="91425" rIns="91425" bIns="91425" anchor="b" anchorCtr="0">
            <a:noAutofit/>
          </a:bodyPr>
          <a:lstStyle/>
          <a:p>
            <a:pPr marL="0" lvl="0" indent="0" algn="ctr" rtl="0">
              <a:spcBef>
                <a:spcPts val="0"/>
              </a:spcBef>
              <a:spcAft>
                <a:spcPts val="0"/>
              </a:spcAft>
              <a:buNone/>
            </a:pPr>
            <a:r>
              <a:rPr lang="ms" dirty="0">
                <a:solidFill>
                  <a:schemeClr val="bg1"/>
                </a:solidFill>
              </a:rPr>
              <a:t>Why WordPress for Libraries?</a:t>
            </a:r>
            <a:endParaRPr dirty="0">
              <a:solidFill>
                <a:schemeClr val="bg1"/>
              </a:solidFill>
            </a:endParaRPr>
          </a:p>
        </p:txBody>
      </p:sp>
      <p:sp>
        <p:nvSpPr>
          <p:cNvPr id="92" name="Google Shape;92;p17"/>
          <p:cNvSpPr txBox="1">
            <a:spLocks noGrp="1"/>
          </p:cNvSpPr>
          <p:nvPr>
            <p:ph type="body" idx="1"/>
          </p:nvPr>
        </p:nvSpPr>
        <p:spPr>
          <a:xfrm>
            <a:off x="163285" y="631372"/>
            <a:ext cx="8806543" cy="4148504"/>
          </a:xfrm>
          <a:prstGeom prst="rect">
            <a:avLst/>
          </a:prstGeom>
          <a:solidFill>
            <a:schemeClr val="bg2"/>
          </a:solidFill>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ms" sz="2400" dirty="0" smtClean="0"/>
              <a:t>It is very </a:t>
            </a:r>
            <a:r>
              <a:rPr lang="ms" sz="2400" dirty="0"/>
              <a:t>easy content management system similar to Ms-Word or Word Processing </a:t>
            </a:r>
            <a:r>
              <a:rPr lang="ms" sz="2400" dirty="0" smtClean="0"/>
              <a:t>program.</a:t>
            </a:r>
            <a:endParaRPr sz="2400" dirty="0"/>
          </a:p>
          <a:p>
            <a:pPr marL="457200" lvl="0" indent="-349250" algn="l" rtl="0">
              <a:spcBef>
                <a:spcPts val="0"/>
              </a:spcBef>
              <a:spcAft>
                <a:spcPts val="0"/>
              </a:spcAft>
              <a:buSzPts val="1900"/>
              <a:buChar char="-"/>
            </a:pPr>
            <a:r>
              <a:rPr lang="ms" sz="2400" dirty="0" smtClean="0"/>
              <a:t>It lets one manage a library website more efficiently by separating the task of maintenance from the job of adding contents.</a:t>
            </a:r>
          </a:p>
          <a:p>
            <a:pPr marL="457200" lvl="0" indent="-349250" algn="l" rtl="0">
              <a:spcBef>
                <a:spcPts val="0"/>
              </a:spcBef>
              <a:spcAft>
                <a:spcPts val="0"/>
              </a:spcAft>
              <a:buSzPts val="1900"/>
              <a:buChar char="-"/>
            </a:pPr>
            <a:r>
              <a:rPr lang="ms" sz="2400" dirty="0" smtClean="0"/>
              <a:t>Administrative users can configure, customize and add features to the website, while editors and contributors can add, edit and manage their own contributions without worrying about the more technical aspects (Jones &amp; Farrington, 2011)</a:t>
            </a:r>
            <a:endParaRPr sz="2400" dirty="0"/>
          </a:p>
          <a:p>
            <a:pPr marL="107950" lvl="0" indent="0" algn="l" rtl="0">
              <a:spcBef>
                <a:spcPts val="0"/>
              </a:spcBef>
              <a:spcAft>
                <a:spcPts val="0"/>
              </a:spcAft>
              <a:buSzPts val="1900"/>
              <a:buNone/>
            </a:pPr>
            <a:r>
              <a:rPr lang="ms" sz="2400" dirty="0" smtClean="0">
                <a:solidFill>
                  <a:schemeClr val="bg1"/>
                </a:solidFill>
              </a:rPr>
              <a:t>                    </a:t>
            </a:r>
            <a:endParaRPr sz="240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12</a:t>
            </a:fld>
            <a:endParaRPr lang="ms"/>
          </a:p>
        </p:txBody>
      </p:sp>
    </p:spTree>
  </p:cSld>
  <p:clrMapOvr>
    <a:masterClrMapping/>
  </p:clrMapOvr>
  <mc:AlternateContent xmlns:mc="http://schemas.openxmlformats.org/markup-compatibility/2006" xmlns:p14="http://schemas.microsoft.com/office/powerpoint/2010/main">
    <mc:Choice Requires="p14">
      <p:transition spd="slow" p14:dur="2000" advTm="27431"/>
    </mc:Choice>
    <mc:Fallback xmlns="">
      <p:transition spd="slow" advTm="274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163285" y="108857"/>
            <a:ext cx="8806543" cy="522514"/>
          </a:xfrm>
          <a:prstGeom prst="rect">
            <a:avLst/>
          </a:prstGeom>
          <a:solidFill>
            <a:schemeClr val="accent5"/>
          </a:solidFill>
        </p:spPr>
        <p:txBody>
          <a:bodyPr spcFirstLastPara="1" wrap="square" lIns="91425" tIns="91425" rIns="91425" bIns="91425" anchor="b" anchorCtr="0">
            <a:noAutofit/>
          </a:bodyPr>
          <a:lstStyle/>
          <a:p>
            <a:pPr marL="0" lvl="0" indent="0" algn="ctr" rtl="0">
              <a:spcBef>
                <a:spcPts val="0"/>
              </a:spcBef>
              <a:spcAft>
                <a:spcPts val="0"/>
              </a:spcAft>
              <a:buNone/>
            </a:pPr>
            <a:r>
              <a:rPr lang="ms" dirty="0">
                <a:solidFill>
                  <a:schemeClr val="bg1"/>
                </a:solidFill>
              </a:rPr>
              <a:t>Why WordPress for Libraries?</a:t>
            </a:r>
            <a:endParaRPr dirty="0">
              <a:solidFill>
                <a:schemeClr val="bg1"/>
              </a:solidFill>
            </a:endParaRPr>
          </a:p>
        </p:txBody>
      </p:sp>
      <p:sp>
        <p:nvSpPr>
          <p:cNvPr id="92" name="Google Shape;92;p17"/>
          <p:cNvSpPr txBox="1">
            <a:spLocks noGrp="1"/>
          </p:cNvSpPr>
          <p:nvPr>
            <p:ph type="body" idx="1"/>
          </p:nvPr>
        </p:nvSpPr>
        <p:spPr>
          <a:xfrm>
            <a:off x="163285" y="762000"/>
            <a:ext cx="8806543" cy="4191000"/>
          </a:xfrm>
          <a:prstGeom prst="rect">
            <a:avLst/>
          </a:prstGeom>
          <a:solidFill>
            <a:schemeClr val="accent3">
              <a:lumMod val="60000"/>
              <a:lumOff val="40000"/>
            </a:schemeClr>
          </a:solidFill>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ms" sz="2800" dirty="0" smtClean="0"/>
              <a:t>Multisites </a:t>
            </a:r>
            <a:r>
              <a:rPr lang="ms" sz="2800" dirty="0"/>
              <a:t>as well as multiusers </a:t>
            </a:r>
            <a:r>
              <a:rPr lang="ms" sz="2800" dirty="0" smtClean="0"/>
              <a:t>facilities</a:t>
            </a:r>
            <a:endParaRPr sz="2800" dirty="0"/>
          </a:p>
          <a:p>
            <a:pPr marL="457200" lvl="0" indent="-349250" algn="l" rtl="0">
              <a:spcBef>
                <a:spcPts val="0"/>
              </a:spcBef>
              <a:spcAft>
                <a:spcPts val="0"/>
              </a:spcAft>
              <a:buSzPts val="1900"/>
              <a:buChar char="-"/>
            </a:pPr>
            <a:r>
              <a:rPr lang="ms" sz="2800" dirty="0"/>
              <a:t>Plugins like Koha Search and Vufind have been developed for WordPress</a:t>
            </a:r>
            <a:endParaRPr sz="2800" dirty="0"/>
          </a:p>
          <a:p>
            <a:pPr indent="-349250">
              <a:buSzPts val="1900"/>
              <a:buFont typeface="Arial" pitchFamily="34" charset="0"/>
              <a:buChar char="-"/>
            </a:pPr>
            <a:r>
              <a:rPr lang="ms" sz="2800" dirty="0"/>
              <a:t>SubjectsPlus Shortcode for WordPress can be used for importing subject guide tools in WordPress. </a:t>
            </a:r>
            <a:r>
              <a:rPr lang="ms" sz="1800" dirty="0" smtClean="0"/>
              <a:t>See  </a:t>
            </a:r>
            <a:r>
              <a:rPr lang="ms" sz="1800" u="sng" dirty="0">
                <a:solidFill>
                  <a:schemeClr val="hlink"/>
                </a:solidFill>
                <a:hlinkClick r:id="rId5"/>
              </a:rPr>
              <a:t>https://</a:t>
            </a:r>
            <a:r>
              <a:rPr lang="ms" sz="1800" u="sng" dirty="0" smtClean="0">
                <a:solidFill>
                  <a:schemeClr val="hlink"/>
                </a:solidFill>
                <a:hlinkClick r:id="rId5"/>
              </a:rPr>
              <a:t>github.com/little9/spshortcode</a:t>
            </a:r>
            <a:endParaRPr lang="ms" sz="2000" dirty="0"/>
          </a:p>
          <a:p>
            <a:pPr indent="-349250">
              <a:buSzPts val="1900"/>
              <a:buFont typeface="Arial" pitchFamily="34" charset="0"/>
              <a:buChar char="-"/>
            </a:pPr>
            <a:r>
              <a:rPr lang="en-US" sz="2800" dirty="0" smtClean="0"/>
              <a:t>Security </a:t>
            </a:r>
            <a:r>
              <a:rPr lang="en-US" sz="2800" dirty="0"/>
              <a:t>concerns and updates with latest version - easily </a:t>
            </a:r>
            <a:r>
              <a:rPr lang="en-US" sz="2800" dirty="0" smtClean="0"/>
              <a:t>handled.</a:t>
            </a:r>
            <a:endParaRPr lang="en-US" sz="2800" dirty="0"/>
          </a:p>
          <a:p>
            <a:pPr marL="457200" lvl="0" indent="-349250" algn="l" rtl="0">
              <a:spcBef>
                <a:spcPts val="0"/>
              </a:spcBef>
              <a:spcAft>
                <a:spcPts val="0"/>
              </a:spcAft>
              <a:buSzPts val="1900"/>
              <a:buChar char="-"/>
            </a:pPr>
            <a:endParaRPr sz="280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4381500"/>
            <a:ext cx="609600" cy="609600"/>
          </a:xfrm>
          <a:prstGeom prst="rect">
            <a:avLst/>
          </a:prstGeom>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13</a:t>
            </a:fld>
            <a:endParaRPr lang="ms"/>
          </a:p>
        </p:txBody>
      </p:sp>
    </p:spTree>
    <p:extLst>
      <p:ext uri="{BB962C8B-B14F-4D97-AF65-F5344CB8AC3E}">
        <p14:creationId xmlns:p14="http://schemas.microsoft.com/office/powerpoint/2010/main" val="90370579"/>
      </p:ext>
    </p:extLst>
  </p:cSld>
  <p:clrMapOvr>
    <a:masterClrMapping/>
  </p:clrMapOvr>
  <mc:AlternateContent xmlns:mc="http://schemas.openxmlformats.org/markup-compatibility/2006" xmlns:p14="http://schemas.microsoft.com/office/powerpoint/2010/main">
    <mc:Choice Requires="p14">
      <p:transition spd="slow" p14:dur="2000" advTm="49200"/>
    </mc:Choice>
    <mc:Fallback xmlns="">
      <p:transition spd="slow" advTm="49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60" y="0"/>
            <a:ext cx="7520940" cy="685800"/>
          </a:xfrm>
          <a:solidFill>
            <a:schemeClr val="accent3"/>
          </a:solidFill>
        </p:spPr>
        <p:txBody>
          <a:bodyPr/>
          <a:lstStyle/>
          <a:p>
            <a:r>
              <a:rPr lang="en-US" sz="2300" b="1" dirty="0" smtClean="0"/>
              <a:t/>
            </a:r>
            <a:br>
              <a:rPr lang="en-US" sz="2300" b="1" dirty="0" smtClean="0"/>
            </a:br>
            <a:r>
              <a:rPr lang="en-US" sz="2300" b="1" dirty="0" err="1" smtClean="0">
                <a:solidFill>
                  <a:schemeClr val="bg1"/>
                </a:solidFill>
              </a:rPr>
              <a:t>WordPress</a:t>
            </a:r>
            <a:r>
              <a:rPr lang="en-US" sz="2300" b="1" dirty="0" smtClean="0">
                <a:solidFill>
                  <a:schemeClr val="bg1"/>
                </a:solidFill>
              </a:rPr>
              <a:t> </a:t>
            </a:r>
            <a:r>
              <a:rPr lang="en-US" sz="2300" b="1" dirty="0">
                <a:solidFill>
                  <a:schemeClr val="bg1"/>
                </a:solidFill>
              </a:rPr>
              <a:t>Server Requirements for Version 5.2</a:t>
            </a:r>
            <a:r>
              <a:rPr lang="en-US" sz="2300" b="1" dirty="0" smtClean="0">
                <a:solidFill>
                  <a:schemeClr val="bg1"/>
                </a:solidFill>
              </a:rPr>
              <a:t>+</a:t>
            </a:r>
            <a:r>
              <a:rPr lang="en-US" sz="2300" b="1" dirty="0">
                <a:solidFill>
                  <a:schemeClr val="bg1"/>
                </a:solidFill>
              </a:rPr>
              <a:t/>
            </a:r>
            <a:br>
              <a:rPr lang="en-US" sz="2300" b="1" dirty="0">
                <a:solidFill>
                  <a:schemeClr val="bg1"/>
                </a:solidFill>
              </a:rPr>
            </a:br>
            <a:endParaRPr lang="en-US" sz="2300" dirty="0">
              <a:solidFill>
                <a:schemeClr val="bg1"/>
              </a:solidFill>
            </a:endParaRPr>
          </a:p>
        </p:txBody>
      </p:sp>
      <p:sp>
        <p:nvSpPr>
          <p:cNvPr id="7" name="Content Placeholder 6"/>
          <p:cNvSpPr>
            <a:spLocks noGrp="1"/>
          </p:cNvSpPr>
          <p:nvPr>
            <p:ph idx="1"/>
          </p:nvPr>
        </p:nvSpPr>
        <p:spPr>
          <a:xfrm>
            <a:off x="822960" y="685800"/>
            <a:ext cx="7520940" cy="3942317"/>
          </a:xfrm>
          <a:solidFill>
            <a:schemeClr val="bg2"/>
          </a:solidFill>
        </p:spPr>
        <p:txBody>
          <a:bodyPr>
            <a:noAutofit/>
          </a:bodyPr>
          <a:lstStyle/>
          <a:p>
            <a:r>
              <a:rPr lang="en-US" sz="2400" dirty="0"/>
              <a:t>The recommended hardware requirements for running </a:t>
            </a:r>
            <a:r>
              <a:rPr lang="en-US" sz="2400" dirty="0" err="1"/>
              <a:t>WordPress</a:t>
            </a:r>
            <a:r>
              <a:rPr lang="en-US" sz="2400" dirty="0"/>
              <a:t> are:</a:t>
            </a:r>
          </a:p>
          <a:p>
            <a:r>
              <a:rPr lang="en-US" sz="2400" dirty="0"/>
              <a:t>Disk Space: 1GB+ </a:t>
            </a:r>
          </a:p>
          <a:p>
            <a:r>
              <a:rPr lang="en-US" sz="2400" dirty="0"/>
              <a:t>Web Server: Apache or </a:t>
            </a:r>
            <a:r>
              <a:rPr lang="en-US" sz="2400" dirty="0" err="1"/>
              <a:t>Nginx</a:t>
            </a:r>
            <a:endParaRPr lang="en-US" sz="2400" dirty="0"/>
          </a:p>
          <a:p>
            <a:r>
              <a:rPr lang="en-US" sz="2400" dirty="0"/>
              <a:t>Database: MySQL version 5.0.15 or greater or any version of </a:t>
            </a:r>
            <a:r>
              <a:rPr lang="en-US" sz="2400" dirty="0" err="1"/>
              <a:t>MariaDB</a:t>
            </a:r>
            <a:r>
              <a:rPr lang="en-US" sz="2400" dirty="0"/>
              <a:t>.</a:t>
            </a:r>
          </a:p>
          <a:p>
            <a:r>
              <a:rPr lang="en-US" sz="2400" dirty="0"/>
              <a:t>RAM: 512MB+</a:t>
            </a:r>
          </a:p>
          <a:p>
            <a:r>
              <a:rPr lang="en-US" sz="2400" dirty="0"/>
              <a:t>PHP:  Version 7.3 or greater.</a:t>
            </a:r>
          </a:p>
          <a:p>
            <a:r>
              <a:rPr lang="en-US" sz="2400" dirty="0"/>
              <a:t>Processor: 1.0GHz+ </a:t>
            </a:r>
          </a:p>
          <a:p>
            <a:endParaRPr lang="en-US" sz="2400" dirty="0"/>
          </a:p>
        </p:txBody>
      </p:sp>
      <p:sp>
        <p:nvSpPr>
          <p:cNvPr id="5" name="Slide Number Placeholder 4"/>
          <p:cNvSpPr>
            <a:spLocks noGrp="1"/>
          </p:cNvSpPr>
          <p:nvPr>
            <p:ph type="sldNum" sz="quarter" idx="12"/>
          </p:nvPr>
        </p:nvSpPr>
        <p:spPr/>
        <p:txBody>
          <a:bodyPr>
            <a:normAutofit lnSpcReduction="10000"/>
          </a:bodyPr>
          <a:lstStyle/>
          <a:p>
            <a:pPr marL="0" lvl="0" indent="0" algn="r" rtl="0">
              <a:spcBef>
                <a:spcPts val="0"/>
              </a:spcBef>
              <a:spcAft>
                <a:spcPts val="0"/>
              </a:spcAft>
              <a:buNone/>
            </a:pPr>
            <a:fld id="{00000000-1234-1234-1234-123412341234}" type="slidenum">
              <a:rPr lang="ms" smtClean="0"/>
              <a:t>14</a:t>
            </a:fld>
            <a:endParaRPr lang="ms"/>
          </a:p>
        </p:txBody>
      </p:sp>
      <p:sp>
        <p:nvSpPr>
          <p:cNvPr id="8" name="Google Shape;74;p14"/>
          <p:cNvSpPr txBox="1"/>
          <p:nvPr/>
        </p:nvSpPr>
        <p:spPr>
          <a:xfrm rot="16200000">
            <a:off x="6524757" y="2083000"/>
            <a:ext cx="4150205" cy="754802"/>
          </a:xfrm>
          <a:prstGeom prst="rect">
            <a:avLst/>
          </a:prstGeom>
          <a:solidFill>
            <a:schemeClr val="accent6">
              <a:lumMod val="40000"/>
              <a:lumOff val="60000"/>
            </a:schemeClr>
          </a:solidFill>
          <a:ln>
            <a:noFill/>
          </a:ln>
        </p:spPr>
        <p:txBody>
          <a:bodyPr spcFirstLastPara="1" wrap="square" lIns="91425" tIns="91425" rIns="91425" bIns="91425" anchor="t" anchorCtr="0">
            <a:noAutofit/>
          </a:bodyPr>
          <a:lstStyle/>
          <a:p>
            <a:pPr lvl="0"/>
            <a:r>
              <a:rPr lang="ms" b="1" dirty="0">
                <a:solidFill>
                  <a:schemeClr val="dk1"/>
                </a:solidFill>
                <a:latin typeface="Roboto"/>
                <a:ea typeface="Roboto"/>
                <a:cs typeface="Roboto"/>
                <a:sym typeface="Roboto"/>
              </a:rPr>
              <a:t>Source</a:t>
            </a:r>
            <a:r>
              <a:rPr lang="ms" b="1" dirty="0" smtClean="0">
                <a:solidFill>
                  <a:schemeClr val="dk1"/>
                </a:solidFill>
                <a:latin typeface="Roboto"/>
                <a:ea typeface="Roboto"/>
                <a:cs typeface="Roboto"/>
                <a:sym typeface="Roboto"/>
              </a:rPr>
              <a:t>: </a:t>
            </a:r>
            <a:r>
              <a:rPr lang="en-US" b="1" dirty="0">
                <a:solidFill>
                  <a:schemeClr val="dk1"/>
                </a:solidFill>
                <a:latin typeface="Roboto"/>
                <a:ea typeface="Roboto"/>
                <a:cs typeface="Roboto"/>
                <a:sym typeface="Roboto"/>
              </a:rPr>
              <a:t>https://www.servermania.com/kb/articles/what-are-the-requirements-for-a-wordpress-server/</a:t>
            </a:r>
            <a:endParaRPr b="1"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929637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141513" y="131453"/>
            <a:ext cx="8806543" cy="521689"/>
          </a:xfrm>
          <a:prstGeom prst="rect">
            <a:avLst/>
          </a:prstGeom>
          <a:solidFill>
            <a:schemeClr val="accent5"/>
          </a:solidFill>
        </p:spPr>
        <p:txBody>
          <a:bodyPr spcFirstLastPara="1" wrap="square" lIns="91425" tIns="91425" rIns="91425" bIns="91425" anchor="b" anchorCtr="0">
            <a:noAutofit/>
          </a:bodyPr>
          <a:lstStyle/>
          <a:p>
            <a:pPr marL="0" lvl="0" indent="0" algn="ctr" rtl="0">
              <a:spcBef>
                <a:spcPts val="0"/>
              </a:spcBef>
              <a:spcAft>
                <a:spcPts val="0"/>
              </a:spcAft>
              <a:buNone/>
            </a:pPr>
            <a:r>
              <a:rPr lang="ms" dirty="0">
                <a:solidFill>
                  <a:schemeClr val="bg1"/>
                </a:solidFill>
              </a:rPr>
              <a:t>How to Install WordPress?</a:t>
            </a:r>
            <a:endParaRPr dirty="0">
              <a:solidFill>
                <a:schemeClr val="bg1"/>
              </a:solidFill>
            </a:endParaRPr>
          </a:p>
        </p:txBody>
      </p:sp>
      <p:sp>
        <p:nvSpPr>
          <p:cNvPr id="104" name="Google Shape;104;p19"/>
          <p:cNvSpPr txBox="1">
            <a:spLocks noGrp="1"/>
          </p:cNvSpPr>
          <p:nvPr>
            <p:ph type="body" idx="1"/>
          </p:nvPr>
        </p:nvSpPr>
        <p:spPr>
          <a:xfrm>
            <a:off x="141513" y="751114"/>
            <a:ext cx="8806543" cy="2892199"/>
          </a:xfrm>
          <a:prstGeom prst="rect">
            <a:avLst/>
          </a:prstGeom>
          <a:solidFill>
            <a:schemeClr val="bg1"/>
          </a:solidFill>
        </p:spPr>
        <p:txBody>
          <a:bodyPr spcFirstLastPara="1" wrap="square" lIns="91425" tIns="91425" rIns="91425" bIns="91425" anchor="t" anchorCtr="0">
            <a:noAutofit/>
          </a:bodyPr>
          <a:lstStyle/>
          <a:p>
            <a:pPr marL="0" lvl="0" indent="0" algn="l" rtl="0">
              <a:spcBef>
                <a:spcPts val="0"/>
              </a:spcBef>
              <a:spcAft>
                <a:spcPts val="0"/>
              </a:spcAft>
              <a:buNone/>
            </a:pPr>
            <a:r>
              <a:rPr lang="ms" sz="2000" dirty="0" smtClean="0">
                <a:latin typeface="+mj-lt"/>
                <a:cs typeface="Arial"/>
                <a:sym typeface="Arial"/>
              </a:rPr>
              <a:t>It is easy to install WordPress. </a:t>
            </a:r>
            <a:r>
              <a:rPr lang="en-US" sz="2000" dirty="0" smtClean="0">
                <a:latin typeface="+mj-lt"/>
                <a:cs typeface="Arial"/>
                <a:sym typeface="Arial"/>
              </a:rPr>
              <a:t>I</a:t>
            </a:r>
            <a:r>
              <a:rPr lang="ms" sz="2000" dirty="0" smtClean="0">
                <a:latin typeface="+mj-lt"/>
                <a:cs typeface="Arial"/>
                <a:sym typeface="Arial"/>
              </a:rPr>
              <a:t>t takes not more than 10 minutes. But </a:t>
            </a:r>
            <a:r>
              <a:rPr lang="en-US" sz="2000" dirty="0" smtClean="0">
                <a:latin typeface="+mj-lt"/>
              </a:rPr>
              <a:t>Begin your installation by,</a:t>
            </a:r>
            <a:endParaRPr lang="en-US" sz="2000" dirty="0">
              <a:latin typeface="+mj-lt"/>
            </a:endParaRPr>
          </a:p>
          <a:p>
            <a:r>
              <a:rPr lang="en-US" sz="2400" dirty="0"/>
              <a:t>Checking to make sure your web host has the minimum requirements to run </a:t>
            </a:r>
            <a:r>
              <a:rPr lang="en-US" sz="2400" dirty="0" err="1"/>
              <a:t>WordPress</a:t>
            </a:r>
            <a:endParaRPr lang="en-US" sz="2400" dirty="0"/>
          </a:p>
          <a:p>
            <a:r>
              <a:rPr lang="en-US" sz="2400" dirty="0"/>
              <a:t>Downloading the most current version</a:t>
            </a:r>
          </a:p>
          <a:p>
            <a:r>
              <a:rPr lang="en-US" sz="2400" dirty="0"/>
              <a:t>Unzipping the downloaded files</a:t>
            </a:r>
          </a:p>
          <a:p>
            <a:r>
              <a:rPr lang="en-US" sz="2400" dirty="0"/>
              <a:t>Creating a </a:t>
            </a:r>
            <a:r>
              <a:rPr lang="en-US" sz="2400" u="sng" dirty="0">
                <a:hlinkClick r:id="rId3"/>
              </a:rPr>
              <a:t>secure password</a:t>
            </a:r>
            <a:endParaRPr lang="en-US" sz="2400" dirty="0"/>
          </a:p>
          <a:p>
            <a:r>
              <a:rPr lang="en-US" sz="2400" dirty="0"/>
              <a:t>Keep the page open during installation</a:t>
            </a:r>
          </a:p>
          <a:p>
            <a:pPr marL="0" lvl="0" indent="0">
              <a:buNone/>
            </a:pPr>
            <a:r>
              <a:rPr lang="en-US" sz="2400" dirty="0">
                <a:hlinkClick r:id="rId4"/>
              </a:rPr>
              <a:t>https://www.servermania.com/kb/articles/what-are-the-requirements-for-a-wordpress-server</a:t>
            </a:r>
            <a:r>
              <a:rPr lang="en-US" sz="2400" dirty="0" smtClean="0">
                <a:hlinkClick r:id="rId4"/>
              </a:rPr>
              <a:t>/</a:t>
            </a:r>
            <a:r>
              <a:rPr lang="en-US" sz="2400" dirty="0" smtClean="0"/>
              <a:t> </a:t>
            </a:r>
            <a:endParaRPr sz="2400" dirty="0"/>
          </a:p>
          <a:p>
            <a:pPr marL="0" lvl="0" indent="0" algn="l" rtl="0">
              <a:spcBef>
                <a:spcPts val="1600"/>
              </a:spcBef>
              <a:spcAft>
                <a:spcPts val="0"/>
              </a:spcAft>
              <a:buNone/>
            </a:pPr>
            <a:endParaRPr sz="2400" dirty="0"/>
          </a:p>
          <a:p>
            <a:pPr marL="0" lvl="0" indent="0" algn="l" rtl="0">
              <a:spcBef>
                <a:spcPts val="1600"/>
              </a:spcBef>
              <a:spcAft>
                <a:spcPts val="1600"/>
              </a:spcAft>
              <a:buNone/>
            </a:pPr>
            <a:endParaRPr sz="24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15</a:t>
            </a:fld>
            <a:endParaRPr lang="m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141513" y="131453"/>
            <a:ext cx="8806543" cy="521689"/>
          </a:xfrm>
          <a:prstGeom prst="rect">
            <a:avLst/>
          </a:prstGeom>
          <a:solidFill>
            <a:schemeClr val="accent5"/>
          </a:solidFill>
        </p:spPr>
        <p:txBody>
          <a:bodyPr spcFirstLastPara="1" wrap="square" lIns="91425" tIns="91425" rIns="91425" bIns="91425" anchor="b" anchorCtr="0">
            <a:noAutofit/>
          </a:bodyPr>
          <a:lstStyle/>
          <a:p>
            <a:pPr marL="0" lvl="0" indent="0" algn="ctr" rtl="0">
              <a:spcBef>
                <a:spcPts val="0"/>
              </a:spcBef>
              <a:spcAft>
                <a:spcPts val="0"/>
              </a:spcAft>
              <a:buNone/>
            </a:pPr>
            <a:r>
              <a:rPr lang="ms" dirty="0">
                <a:solidFill>
                  <a:schemeClr val="bg1"/>
                </a:solidFill>
              </a:rPr>
              <a:t>How to Install WordPress?</a:t>
            </a:r>
            <a:endParaRPr dirty="0">
              <a:solidFill>
                <a:schemeClr val="bg1"/>
              </a:solidFill>
            </a:endParaRPr>
          </a:p>
        </p:txBody>
      </p:sp>
      <p:sp>
        <p:nvSpPr>
          <p:cNvPr id="104" name="Google Shape;104;p19"/>
          <p:cNvSpPr txBox="1">
            <a:spLocks noGrp="1"/>
          </p:cNvSpPr>
          <p:nvPr>
            <p:ph type="body" idx="1"/>
          </p:nvPr>
        </p:nvSpPr>
        <p:spPr>
          <a:xfrm>
            <a:off x="141513" y="751114"/>
            <a:ext cx="8806543" cy="3702552"/>
          </a:xfrm>
          <a:prstGeom prst="rect">
            <a:avLst/>
          </a:prstGeom>
          <a:solidFill>
            <a:schemeClr val="bg1"/>
          </a:solidFill>
        </p:spPr>
        <p:txBody>
          <a:bodyPr spcFirstLastPara="1" wrap="square" lIns="91425" tIns="91425" rIns="91425" bIns="91425" anchor="t" anchorCtr="0">
            <a:noAutofit/>
          </a:bodyPr>
          <a:lstStyle/>
          <a:p>
            <a:r>
              <a:rPr lang="en-US" sz="3200" dirty="0"/>
              <a:t>Download and unzip the </a:t>
            </a:r>
            <a:r>
              <a:rPr lang="en-US" sz="3200" dirty="0" err="1"/>
              <a:t>WordPress</a:t>
            </a:r>
            <a:r>
              <a:rPr lang="en-US" sz="3200" dirty="0"/>
              <a:t> package.</a:t>
            </a:r>
          </a:p>
          <a:p>
            <a:r>
              <a:rPr lang="en-US" sz="3200" dirty="0"/>
              <a:t>Create a database for </a:t>
            </a:r>
            <a:r>
              <a:rPr lang="en-US" sz="3200" dirty="0" err="1"/>
              <a:t>WordPress</a:t>
            </a:r>
            <a:r>
              <a:rPr lang="en-US" sz="3200" dirty="0"/>
              <a:t> on your web server.</a:t>
            </a:r>
          </a:p>
          <a:p>
            <a:r>
              <a:rPr lang="en-US" sz="3200" dirty="0"/>
              <a:t>Upload the </a:t>
            </a:r>
            <a:r>
              <a:rPr lang="en-US" sz="3200" dirty="0" err="1"/>
              <a:t>WordPress</a:t>
            </a:r>
            <a:r>
              <a:rPr lang="en-US" sz="3200" dirty="0"/>
              <a:t> files to the desired location of your web server.</a:t>
            </a:r>
          </a:p>
          <a:p>
            <a:r>
              <a:rPr lang="en-US" sz="3200" dirty="0"/>
              <a:t>Run the </a:t>
            </a:r>
            <a:r>
              <a:rPr lang="en-US" sz="3200" dirty="0" err="1"/>
              <a:t>WordPress</a:t>
            </a:r>
            <a:r>
              <a:rPr lang="en-US" sz="3200" dirty="0"/>
              <a:t> installation script by accessing your URL in any web browser</a:t>
            </a:r>
          </a:p>
          <a:p>
            <a:pPr marL="0" lvl="0" indent="0">
              <a:spcBef>
                <a:spcPts val="1600"/>
              </a:spcBef>
              <a:buNone/>
            </a:pPr>
            <a:r>
              <a:rPr lang="en-US" sz="2400" dirty="0" smtClean="0">
                <a:hlinkClick r:id="rId3"/>
              </a:rPr>
              <a:t>Source: https</a:t>
            </a:r>
            <a:r>
              <a:rPr lang="en-US" sz="2400" dirty="0">
                <a:hlinkClick r:id="rId3"/>
              </a:rPr>
              <a:t>://www.servermania.com/kb/articles/what-are-the-requirements-for-a-wordpress-server</a:t>
            </a:r>
            <a:r>
              <a:rPr lang="en-US" sz="2400" dirty="0" smtClean="0">
                <a:hlinkClick r:id="rId3"/>
              </a:rPr>
              <a:t>/</a:t>
            </a:r>
            <a:r>
              <a:rPr lang="en-US" sz="2400" dirty="0" smtClean="0"/>
              <a:t> </a:t>
            </a:r>
            <a:endParaRPr sz="2400" dirty="0"/>
          </a:p>
          <a:p>
            <a:pPr marL="0" lvl="0" indent="0" algn="l" rtl="0">
              <a:spcBef>
                <a:spcPts val="1600"/>
              </a:spcBef>
              <a:spcAft>
                <a:spcPts val="1600"/>
              </a:spcAft>
              <a:buNone/>
            </a:pPr>
            <a:endParaRPr sz="24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16</a:t>
            </a:fld>
            <a:endParaRPr lang="ms"/>
          </a:p>
        </p:txBody>
      </p:sp>
    </p:spTree>
    <p:extLst>
      <p:ext uri="{BB962C8B-B14F-4D97-AF65-F5344CB8AC3E}">
        <p14:creationId xmlns:p14="http://schemas.microsoft.com/office/powerpoint/2010/main" val="115468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163285" y="97971"/>
            <a:ext cx="8795657" cy="522515"/>
          </a:xfrm>
          <a:prstGeom prst="rect">
            <a:avLst/>
          </a:prstGeom>
          <a:solidFill>
            <a:schemeClr val="bg2"/>
          </a:solidFill>
        </p:spPr>
        <p:txBody>
          <a:bodyPr spcFirstLastPara="1" wrap="square" lIns="91425" tIns="91425" rIns="91425" bIns="91425" anchor="b" anchorCtr="0">
            <a:noAutofit/>
          </a:bodyPr>
          <a:lstStyle/>
          <a:p>
            <a:pPr marL="0" lvl="0" indent="0" algn="ctr" rtl="0">
              <a:spcBef>
                <a:spcPts val="0"/>
              </a:spcBef>
              <a:spcAft>
                <a:spcPts val="0"/>
              </a:spcAft>
              <a:buNone/>
            </a:pPr>
            <a:r>
              <a:rPr lang="ms" dirty="0"/>
              <a:t>Front End &amp; Back End</a:t>
            </a:r>
            <a:endParaRPr dirty="0"/>
          </a:p>
        </p:txBody>
      </p:sp>
      <p:sp>
        <p:nvSpPr>
          <p:cNvPr id="110" name="Google Shape;110;p20"/>
          <p:cNvSpPr txBox="1">
            <a:spLocks noGrp="1"/>
          </p:cNvSpPr>
          <p:nvPr>
            <p:ph type="body" idx="1"/>
          </p:nvPr>
        </p:nvSpPr>
        <p:spPr>
          <a:xfrm>
            <a:off x="163285" y="751114"/>
            <a:ext cx="8795657" cy="4212772"/>
          </a:xfrm>
          <a:prstGeom prst="rect">
            <a:avLst/>
          </a:prstGeom>
          <a:solidFill>
            <a:schemeClr val="bg1"/>
          </a:solidFill>
        </p:spPr>
        <p:txBody>
          <a:bodyPr spcFirstLastPara="1" wrap="square" lIns="91425" tIns="91425" rIns="91425" bIns="91425" anchor="t" anchorCtr="0">
            <a:noAutofit/>
          </a:bodyPr>
          <a:lstStyle/>
          <a:p>
            <a:pPr marL="0" lvl="0" indent="0" algn="l" rtl="0">
              <a:spcBef>
                <a:spcPts val="0"/>
              </a:spcBef>
              <a:spcAft>
                <a:spcPts val="0"/>
              </a:spcAft>
              <a:buNone/>
            </a:pPr>
            <a:r>
              <a:rPr lang="ms" sz="2400" dirty="0"/>
              <a:t>Front-end refers to user interface. When users browse a website, he/she will notice the front end of the site. No login is required and no administrative functions can be performed.</a:t>
            </a:r>
            <a:endParaRPr sz="2400" dirty="0"/>
          </a:p>
          <a:p>
            <a:pPr marL="0" lvl="0" indent="0" algn="l" rtl="0">
              <a:spcBef>
                <a:spcPts val="1600"/>
              </a:spcBef>
              <a:spcAft>
                <a:spcPts val="0"/>
              </a:spcAft>
              <a:buNone/>
            </a:pPr>
            <a:r>
              <a:rPr lang="ms" sz="2400" dirty="0"/>
              <a:t>Back-end refers the server, application and data work behind the scenes to present the information to the users. Backend is the administration area where authorized users can log in &amp; manage site content. </a:t>
            </a:r>
            <a:endParaRPr sz="2400" dirty="0"/>
          </a:p>
          <a:p>
            <a:pPr marL="0" lvl="0" indent="0" algn="l" rtl="0">
              <a:spcBef>
                <a:spcPts val="1600"/>
              </a:spcBef>
              <a:spcAft>
                <a:spcPts val="0"/>
              </a:spcAft>
              <a:buNone/>
            </a:pPr>
            <a:r>
              <a:rPr lang="ms" sz="2400" dirty="0"/>
              <a:t>WordPress Backend is also called a Dashboard and Admin panel. We can create, add or edit menus, posts, pages and the contents you required throgh the Dashboad.</a:t>
            </a:r>
            <a:endParaRPr sz="2400" dirty="0"/>
          </a:p>
          <a:p>
            <a:pPr marL="0" lvl="0" indent="0" algn="l" rtl="0">
              <a:spcBef>
                <a:spcPts val="1600"/>
              </a:spcBef>
              <a:spcAft>
                <a:spcPts val="1600"/>
              </a:spcAft>
              <a:buNone/>
            </a:pPr>
            <a:endParaRPr sz="24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17</a:t>
            </a:fld>
            <a:endParaRPr lang="m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174171" y="-30757"/>
            <a:ext cx="8839200" cy="762264"/>
          </a:xfrm>
          <a:prstGeom prst="rect">
            <a:avLst/>
          </a:prstGeom>
          <a:solidFill>
            <a:schemeClr val="bg2"/>
          </a:solidFill>
        </p:spPr>
        <p:txBody>
          <a:bodyPr spcFirstLastPara="1" wrap="square" lIns="91425" tIns="91425" rIns="91425" bIns="91425" anchor="b" anchorCtr="0">
            <a:noAutofit/>
          </a:bodyPr>
          <a:lstStyle/>
          <a:p>
            <a:pPr marL="0" lvl="0" indent="0" algn="ctr" rtl="0">
              <a:spcBef>
                <a:spcPts val="0"/>
              </a:spcBef>
              <a:spcAft>
                <a:spcPts val="0"/>
              </a:spcAft>
              <a:buNone/>
            </a:pPr>
            <a:r>
              <a:rPr lang="ms" sz="4000" b="1" dirty="0"/>
              <a:t>Dashboard</a:t>
            </a:r>
            <a:endParaRPr b="1" dirty="0"/>
          </a:p>
        </p:txBody>
      </p:sp>
      <p:sp>
        <p:nvSpPr>
          <p:cNvPr id="116" name="Google Shape;116;p21"/>
          <p:cNvSpPr txBox="1">
            <a:spLocks noGrp="1"/>
          </p:cNvSpPr>
          <p:nvPr>
            <p:ph type="body" idx="1"/>
          </p:nvPr>
        </p:nvSpPr>
        <p:spPr>
          <a:xfrm>
            <a:off x="387900" y="1017725"/>
            <a:ext cx="8368200" cy="376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7" name="Google Shape;117;p21"/>
          <p:cNvPicPr preferRelativeResize="0"/>
          <p:nvPr/>
        </p:nvPicPr>
        <p:blipFill>
          <a:blip r:embed="rId3">
            <a:alphaModFix/>
          </a:blip>
          <a:stretch>
            <a:fillRect/>
          </a:stretch>
        </p:blipFill>
        <p:spPr>
          <a:xfrm>
            <a:off x="174171" y="794657"/>
            <a:ext cx="8839200" cy="419100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18</a:t>
            </a:fld>
            <a:endParaRPr lang="m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141512" y="76201"/>
            <a:ext cx="8795657" cy="468086"/>
          </a:xfrm>
          <a:prstGeom prst="rect">
            <a:avLst/>
          </a:prstGeom>
          <a:solidFill>
            <a:schemeClr val="accent2"/>
          </a:solidFill>
        </p:spPr>
        <p:txBody>
          <a:bodyPr spcFirstLastPara="1" wrap="square" lIns="91425" tIns="91425" rIns="91425" bIns="91425" anchor="b" anchorCtr="0">
            <a:noAutofit/>
          </a:bodyPr>
          <a:lstStyle/>
          <a:p>
            <a:pPr marL="0" lvl="0" indent="0" algn="ctr" rtl="0">
              <a:spcBef>
                <a:spcPts val="0"/>
              </a:spcBef>
              <a:spcAft>
                <a:spcPts val="0"/>
              </a:spcAft>
              <a:buNone/>
            </a:pPr>
            <a:r>
              <a:rPr lang="ms" dirty="0">
                <a:solidFill>
                  <a:schemeClr val="bg1"/>
                </a:solidFill>
              </a:rPr>
              <a:t>Plugins for Library Content Management</a:t>
            </a:r>
            <a:endParaRPr dirty="0">
              <a:solidFill>
                <a:schemeClr val="bg1"/>
              </a:solidFill>
            </a:endParaRPr>
          </a:p>
        </p:txBody>
      </p:sp>
      <p:sp>
        <p:nvSpPr>
          <p:cNvPr id="123" name="Google Shape;123;p22"/>
          <p:cNvSpPr txBox="1">
            <a:spLocks noGrp="1"/>
          </p:cNvSpPr>
          <p:nvPr>
            <p:ph type="body" idx="1"/>
          </p:nvPr>
        </p:nvSpPr>
        <p:spPr>
          <a:xfrm>
            <a:off x="141513" y="642257"/>
            <a:ext cx="8795657" cy="4354286"/>
          </a:xfrm>
          <a:prstGeom prst="rect">
            <a:avLst/>
          </a:prstGeom>
          <a:solidFill>
            <a:schemeClr val="bg2"/>
          </a:solidFill>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ms" sz="4000" dirty="0"/>
              <a:t>Library Management System</a:t>
            </a:r>
            <a:endParaRPr sz="4000" dirty="0"/>
          </a:p>
          <a:p>
            <a:pPr marL="457200" lvl="0" indent="-387350" algn="l" rtl="0">
              <a:spcBef>
                <a:spcPts val="0"/>
              </a:spcBef>
              <a:spcAft>
                <a:spcPts val="0"/>
              </a:spcAft>
              <a:buSzPts val="2500"/>
              <a:buChar char="●"/>
            </a:pPr>
            <a:r>
              <a:rPr lang="ms" sz="4000" dirty="0"/>
              <a:t>Koha Search Widget</a:t>
            </a:r>
            <a:endParaRPr sz="4000" dirty="0"/>
          </a:p>
          <a:p>
            <a:pPr marL="457200" lvl="0" indent="-387350" algn="l" rtl="0">
              <a:spcBef>
                <a:spcPts val="0"/>
              </a:spcBef>
              <a:spcAft>
                <a:spcPts val="0"/>
              </a:spcAft>
              <a:buSzPts val="2500"/>
              <a:buChar char="●"/>
            </a:pPr>
            <a:r>
              <a:rPr lang="ms" sz="4000" dirty="0"/>
              <a:t>Subjectsplus shortcode wordpress plugin</a:t>
            </a:r>
            <a:endParaRPr sz="4000" dirty="0"/>
          </a:p>
          <a:p>
            <a:pPr marL="457200" lvl="0" indent="-387350" algn="l" rtl="0">
              <a:spcBef>
                <a:spcPts val="0"/>
              </a:spcBef>
              <a:spcAft>
                <a:spcPts val="0"/>
              </a:spcAft>
              <a:buSzPts val="2500"/>
              <a:buChar char="●"/>
            </a:pPr>
            <a:r>
              <a:rPr lang="ms" sz="4000" dirty="0"/>
              <a:t>PhpMyBibliography (PMB) plugin for WordPress</a:t>
            </a:r>
            <a:endParaRPr sz="4000" dirty="0"/>
          </a:p>
          <a:p>
            <a:pPr marL="457200" lvl="0" indent="-387350" algn="l" rtl="0">
              <a:spcBef>
                <a:spcPts val="0"/>
              </a:spcBef>
              <a:spcAft>
                <a:spcPts val="0"/>
              </a:spcAft>
              <a:buSzPts val="2500"/>
              <a:buChar char="●"/>
            </a:pPr>
            <a:r>
              <a:rPr lang="ms" sz="4000" dirty="0"/>
              <a:t>Solr-search/VuFind for WordPress</a:t>
            </a:r>
            <a:endParaRPr sz="4000" dirty="0"/>
          </a:p>
          <a:p>
            <a:pPr marL="0" lvl="0" indent="0" algn="l" rtl="0">
              <a:spcBef>
                <a:spcPts val="1600"/>
              </a:spcBef>
              <a:spcAft>
                <a:spcPts val="1600"/>
              </a:spcAft>
              <a:buNone/>
            </a:pPr>
            <a:endParaRPr sz="28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19</a:t>
            </a:fld>
            <a:endParaRPr lang="m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1464"/>
            <a:ext cx="7520940" cy="411480"/>
          </a:xfrm>
          <a:solidFill>
            <a:schemeClr val="accent3"/>
          </a:solidFill>
        </p:spPr>
        <p:txBody>
          <a:bodyPr/>
          <a:lstStyle/>
          <a:p>
            <a:pPr algn="ctr"/>
            <a:r>
              <a:rPr lang="en-US" dirty="0" smtClean="0">
                <a:solidFill>
                  <a:schemeClr val="bg1"/>
                </a:solidFill>
              </a:rPr>
              <a:t> thoughts about librarians</a:t>
            </a:r>
            <a:endParaRPr lang="en-US" dirty="0">
              <a:solidFill>
                <a:schemeClr val="bg1"/>
              </a:solidFill>
            </a:endParaRPr>
          </a:p>
        </p:txBody>
      </p:sp>
      <p:sp>
        <p:nvSpPr>
          <p:cNvPr id="3" name="Content Placeholder 2"/>
          <p:cNvSpPr>
            <a:spLocks noGrp="1"/>
          </p:cNvSpPr>
          <p:nvPr>
            <p:ph idx="1"/>
          </p:nvPr>
        </p:nvSpPr>
        <p:spPr>
          <a:xfrm>
            <a:off x="822960" y="690465"/>
            <a:ext cx="7520940" cy="3894235"/>
          </a:xfrm>
          <a:solidFill>
            <a:schemeClr val="bg2"/>
          </a:solidFill>
        </p:spPr>
        <p:txBody>
          <a:bodyPr>
            <a:normAutofit/>
          </a:bodyPr>
          <a:lstStyle/>
          <a:p>
            <a:pPr algn="just"/>
            <a:r>
              <a:rPr lang="en-US" dirty="0" smtClean="0"/>
              <a:t>“In the nonstop tsunami of global information, librarians provide us with </a:t>
            </a:r>
            <a:r>
              <a:rPr lang="en-US" dirty="0" err="1" smtClean="0"/>
              <a:t>floaties</a:t>
            </a:r>
            <a:r>
              <a:rPr lang="en-US" dirty="0" smtClean="0"/>
              <a:t> and teach us to swim.”	</a:t>
            </a:r>
          </a:p>
          <a:p>
            <a:pPr marL="0" indent="0" algn="r"/>
            <a:r>
              <a:rPr lang="en-US" dirty="0" smtClean="0"/>
              <a:t>-Linton Weeks </a:t>
            </a:r>
          </a:p>
          <a:p>
            <a:pPr marL="0" indent="0" algn="r"/>
            <a:r>
              <a:rPr lang="en-US" sz="1100" dirty="0" smtClean="0"/>
              <a:t>(Washington Post Staff Writer, in Washington Post, Jan 13, 2001)</a:t>
            </a:r>
          </a:p>
          <a:p>
            <a:pPr marL="0" indent="0" algn="just"/>
            <a:endParaRPr lang="en-US" sz="2800" dirty="0" smtClean="0"/>
          </a:p>
          <a:p>
            <a:pPr marL="0" indent="0" algn="just"/>
            <a:r>
              <a:rPr lang="en-US" dirty="0" smtClean="0"/>
              <a:t>“If you want a future of libraries, it is within you, the librarians. If you want a healthy community that seeks out knowledge, and seeks informed conservation, then advocate for it beyond your walls.” </a:t>
            </a:r>
          </a:p>
          <a:p>
            <a:pPr marL="0" indent="0" algn="r"/>
            <a:r>
              <a:rPr lang="en-US" dirty="0" smtClean="0"/>
              <a:t>– R. David </a:t>
            </a:r>
            <a:r>
              <a:rPr lang="en-US" dirty="0" err="1" smtClean="0"/>
              <a:t>Lankes</a:t>
            </a:r>
            <a:r>
              <a:rPr lang="en-US" dirty="0" smtClean="0"/>
              <a:t> </a:t>
            </a:r>
          </a:p>
          <a:p>
            <a:pPr marL="0" indent="0" algn="r"/>
            <a:r>
              <a:rPr lang="en-US" sz="1100" dirty="0" smtClean="0"/>
              <a:t>(Prof. &amp; Director of the School of LIS at the University of South Carolina)</a:t>
            </a:r>
            <a:endParaRPr lang="en-US" sz="1100" dirty="0"/>
          </a:p>
        </p:txBody>
      </p:sp>
      <p:sp>
        <p:nvSpPr>
          <p:cNvPr id="4" name="Date Placeholder 3"/>
          <p:cNvSpPr>
            <a:spLocks noGrp="1"/>
          </p:cNvSpPr>
          <p:nvPr>
            <p:ph type="dt" sz="half" idx="10"/>
          </p:nvPr>
        </p:nvSpPr>
        <p:spPr/>
        <p:txBody>
          <a:bodyPr/>
          <a:lstStyle/>
          <a:p>
            <a:fld id="{189296EF-B298-4326-AE28-DE273CD2E5CF}" type="datetime1">
              <a:rPr lang="en-US" smtClean="0"/>
              <a:t>7/19/2020</a:t>
            </a:fld>
            <a:endParaRPr lang="en-US"/>
          </a:p>
        </p:txBody>
      </p:sp>
      <p:sp>
        <p:nvSpPr>
          <p:cNvPr id="5" name="Footer Placeholder 4"/>
          <p:cNvSpPr>
            <a:spLocks noGrp="1"/>
          </p:cNvSpPr>
          <p:nvPr>
            <p:ph type="ftr" sz="quarter" idx="11"/>
          </p:nvPr>
        </p:nvSpPr>
        <p:spPr/>
        <p:txBody>
          <a:bodyPr/>
          <a:lstStyle/>
          <a:p>
            <a:r>
              <a:rPr lang="en-US" smtClean="0"/>
              <a:t>Goma Banjade</a:t>
            </a:r>
            <a:endParaRPr lang="en-US"/>
          </a:p>
        </p:txBody>
      </p:sp>
      <p:sp>
        <p:nvSpPr>
          <p:cNvPr id="6" name="Slide Number Placeholder 5"/>
          <p:cNvSpPr>
            <a:spLocks noGrp="1"/>
          </p:cNvSpPr>
          <p:nvPr>
            <p:ph type="sldNum" sz="quarter" idx="12"/>
          </p:nvPr>
        </p:nvSpPr>
        <p:spPr/>
        <p:txBody>
          <a:bodyPr>
            <a:normAutofit lnSpcReduction="10000"/>
          </a:bodyPr>
          <a:lstStyle/>
          <a:p>
            <a:pPr marL="0" lvl="0" indent="0" algn="r" rtl="0">
              <a:spcBef>
                <a:spcPts val="0"/>
              </a:spcBef>
              <a:spcAft>
                <a:spcPts val="0"/>
              </a:spcAft>
              <a:buNone/>
            </a:pPr>
            <a:fld id="{00000000-1234-1234-1234-123412341234}" type="slidenum">
              <a:rPr lang="ms" smtClean="0"/>
              <a:t>2</a:t>
            </a:fld>
            <a:endParaRPr lang="ms"/>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4584700"/>
            <a:ext cx="406400" cy="406400"/>
          </a:xfrm>
          <a:prstGeom prst="rect">
            <a:avLst/>
          </a:prstGeom>
        </p:spPr>
      </p:pic>
    </p:spTree>
    <p:extLst>
      <p:ext uri="{BB962C8B-B14F-4D97-AF65-F5344CB8AC3E}">
        <p14:creationId xmlns:p14="http://schemas.microsoft.com/office/powerpoint/2010/main" val="1090490525"/>
      </p:ext>
    </p:extLst>
  </p:cSld>
  <p:clrMapOvr>
    <a:masterClrMapping/>
  </p:clrMapOvr>
  <mc:AlternateContent xmlns:mc="http://schemas.openxmlformats.org/markup-compatibility/2006" xmlns:p14="http://schemas.microsoft.com/office/powerpoint/2010/main">
    <mc:Choice Requires="p14">
      <p:transition spd="slow" p14:dur="2000" advTm="35464"/>
    </mc:Choice>
    <mc:Fallback xmlns="">
      <p:transition spd="slow" advTm="354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152399" y="196762"/>
            <a:ext cx="8828314" cy="554352"/>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ms" sz="2300" dirty="0"/>
              <a:t>WordPress Course Content for Forth Coming Trainging</a:t>
            </a:r>
            <a:endParaRPr sz="2300" dirty="0"/>
          </a:p>
        </p:txBody>
      </p:sp>
      <p:sp>
        <p:nvSpPr>
          <p:cNvPr id="129" name="Google Shape;129;p23"/>
          <p:cNvSpPr txBox="1">
            <a:spLocks noGrp="1"/>
          </p:cNvSpPr>
          <p:nvPr>
            <p:ph type="body" idx="1"/>
          </p:nvPr>
        </p:nvSpPr>
        <p:spPr>
          <a:xfrm>
            <a:off x="152399" y="888887"/>
            <a:ext cx="4016829" cy="4147458"/>
          </a:xfrm>
          <a:prstGeom prst="rect">
            <a:avLst/>
          </a:prstGeom>
          <a:solidFill>
            <a:schemeClr val="bg1"/>
          </a:solidFill>
        </p:spPr>
        <p:txBody>
          <a:bodyPr spcFirstLastPara="1" wrap="square" lIns="91425" tIns="91425" rIns="91425" bIns="91425" anchor="t" anchorCtr="0">
            <a:noAutofit/>
          </a:bodyPr>
          <a:lstStyle/>
          <a:p>
            <a:pPr marL="0" lvl="0" indent="0" algn="l" rtl="0">
              <a:spcBef>
                <a:spcPts val="1200"/>
              </a:spcBef>
              <a:spcAft>
                <a:spcPts val="0"/>
              </a:spcAft>
              <a:buClr>
                <a:schemeClr val="dk2"/>
              </a:buClr>
              <a:buSzPts val="1100"/>
              <a:buFont typeface="Arial"/>
              <a:buNone/>
            </a:pPr>
            <a:r>
              <a:rPr lang="ms" sz="2600" dirty="0">
                <a:solidFill>
                  <a:srgbClr val="C00000"/>
                </a:solidFill>
              </a:rPr>
              <a:t>Module 1: Introduction &amp; Installation </a:t>
            </a:r>
            <a:endParaRPr sz="2600" dirty="0">
              <a:solidFill>
                <a:srgbClr val="C00000"/>
              </a:solidFill>
            </a:endParaRPr>
          </a:p>
          <a:p>
            <a:pPr marL="457200" lvl="0" indent="-355600" algn="l" rtl="0">
              <a:spcBef>
                <a:spcPts val="1200"/>
              </a:spcBef>
              <a:spcAft>
                <a:spcPts val="0"/>
              </a:spcAft>
              <a:buSzPts val="2000"/>
              <a:buChar char="●"/>
            </a:pPr>
            <a:r>
              <a:rPr lang="ms" sz="2600" dirty="0">
                <a:solidFill>
                  <a:schemeClr val="accent6"/>
                </a:solidFill>
              </a:rPr>
              <a:t>Introduction to WordPress</a:t>
            </a:r>
            <a:endParaRPr sz="2600" dirty="0">
              <a:solidFill>
                <a:schemeClr val="accent6"/>
              </a:solidFill>
            </a:endParaRPr>
          </a:p>
          <a:p>
            <a:pPr marL="457200" lvl="0" indent="-355600" algn="l" rtl="0">
              <a:spcBef>
                <a:spcPts val="0"/>
              </a:spcBef>
              <a:spcAft>
                <a:spcPts val="0"/>
              </a:spcAft>
              <a:buSzPts val="2000"/>
              <a:buChar char="●"/>
            </a:pPr>
            <a:r>
              <a:rPr lang="ms" sz="2600" dirty="0">
                <a:solidFill>
                  <a:schemeClr val="accent6"/>
                </a:solidFill>
              </a:rPr>
              <a:t>Benefits  &amp; drawbacks of WordPress</a:t>
            </a:r>
            <a:endParaRPr sz="2600" dirty="0">
              <a:solidFill>
                <a:schemeClr val="accent6"/>
              </a:solidFill>
            </a:endParaRPr>
          </a:p>
          <a:p>
            <a:pPr marL="457200" lvl="0" indent="-355600" algn="l" rtl="0">
              <a:spcBef>
                <a:spcPts val="0"/>
              </a:spcBef>
              <a:spcAft>
                <a:spcPts val="0"/>
              </a:spcAft>
              <a:buSzPts val="2000"/>
              <a:buChar char="●"/>
            </a:pPr>
            <a:r>
              <a:rPr lang="ms" sz="2600" dirty="0">
                <a:solidFill>
                  <a:schemeClr val="accent6"/>
                </a:solidFill>
              </a:rPr>
              <a:t>Installing WordPress in Ubuntu</a:t>
            </a:r>
            <a:endParaRPr sz="2600" dirty="0">
              <a:solidFill>
                <a:schemeClr val="accent6"/>
              </a:solidFill>
            </a:endParaRPr>
          </a:p>
          <a:p>
            <a:pPr marL="0" lvl="0" indent="0" algn="l" rtl="0">
              <a:spcBef>
                <a:spcPts val="1200"/>
              </a:spcBef>
              <a:spcAft>
                <a:spcPts val="0"/>
              </a:spcAft>
              <a:buNone/>
            </a:pPr>
            <a:endParaRPr sz="2600" dirty="0">
              <a:solidFill>
                <a:schemeClr val="accent6"/>
              </a:solidFill>
            </a:endParaRPr>
          </a:p>
          <a:p>
            <a:pPr marL="0" lvl="0" indent="0" algn="l" rtl="0">
              <a:spcBef>
                <a:spcPts val="1200"/>
              </a:spcBef>
              <a:spcAft>
                <a:spcPts val="1200"/>
              </a:spcAft>
              <a:buNone/>
            </a:pPr>
            <a:endParaRPr sz="2600" dirty="0">
              <a:solidFill>
                <a:schemeClr val="accent6"/>
              </a:solidFill>
            </a:endParaRPr>
          </a:p>
        </p:txBody>
      </p:sp>
      <p:sp>
        <p:nvSpPr>
          <p:cNvPr id="130" name="Google Shape;130;p23"/>
          <p:cNvSpPr txBox="1">
            <a:spLocks noGrp="1"/>
          </p:cNvSpPr>
          <p:nvPr>
            <p:ph type="body" idx="2"/>
          </p:nvPr>
        </p:nvSpPr>
        <p:spPr>
          <a:xfrm>
            <a:off x="4288970" y="881743"/>
            <a:ext cx="4691743" cy="4147457"/>
          </a:xfrm>
          <a:prstGeom prst="rect">
            <a:avLst/>
          </a:prstGeom>
          <a:solidFill>
            <a:schemeClr val="bg1"/>
          </a:solidFill>
        </p:spPr>
        <p:txBody>
          <a:bodyPr spcFirstLastPara="1" wrap="square" lIns="91425" tIns="91425" rIns="91425" bIns="91425" anchor="t" anchorCtr="0">
            <a:noAutofit/>
          </a:bodyPr>
          <a:lstStyle/>
          <a:p>
            <a:pPr marL="0" lvl="0" indent="0" algn="l" rtl="0">
              <a:spcBef>
                <a:spcPts val="1200"/>
              </a:spcBef>
              <a:spcAft>
                <a:spcPts val="0"/>
              </a:spcAft>
              <a:buClr>
                <a:schemeClr val="dk2"/>
              </a:buClr>
              <a:buSzPts val="1100"/>
              <a:buFont typeface="Arial"/>
              <a:buNone/>
            </a:pPr>
            <a:r>
              <a:rPr lang="ms" sz="2000" dirty="0">
                <a:solidFill>
                  <a:srgbClr val="C00000"/>
                </a:solidFill>
              </a:rPr>
              <a:t>Module 2: Anatomies of a WordPress Website</a:t>
            </a:r>
            <a:endParaRPr sz="2000" dirty="0">
              <a:solidFill>
                <a:srgbClr val="C00000"/>
              </a:solidFill>
            </a:endParaRPr>
          </a:p>
          <a:p>
            <a:pPr marL="457200" lvl="0" indent="-336550" algn="l" rtl="0">
              <a:spcBef>
                <a:spcPts val="1200"/>
              </a:spcBef>
              <a:spcAft>
                <a:spcPts val="0"/>
              </a:spcAft>
              <a:buSzPts val="1700"/>
              <a:buChar char="●"/>
            </a:pPr>
            <a:r>
              <a:rPr lang="ms" sz="2000" dirty="0">
                <a:solidFill>
                  <a:schemeClr val="accent6"/>
                </a:solidFill>
              </a:rPr>
              <a:t>Common Architectures of WordPress Site</a:t>
            </a:r>
            <a:endParaRPr sz="2000" dirty="0">
              <a:solidFill>
                <a:schemeClr val="accent6"/>
              </a:solidFill>
            </a:endParaRPr>
          </a:p>
          <a:p>
            <a:pPr marL="863600" lvl="1" indent="-285750" algn="l" rtl="0">
              <a:spcBef>
                <a:spcPts val="0"/>
              </a:spcBef>
              <a:spcAft>
                <a:spcPts val="0"/>
              </a:spcAft>
              <a:buSzPts val="1700"/>
              <a:buFont typeface="Wingdings" pitchFamily="2" charset="2"/>
              <a:buChar char="Ø"/>
            </a:pPr>
            <a:r>
              <a:rPr lang="ms" sz="2000" b="1" dirty="0" smtClean="0">
                <a:solidFill>
                  <a:schemeClr val="accent6"/>
                </a:solidFill>
              </a:rPr>
              <a:t> The wp-admin panel / Dashboard</a:t>
            </a:r>
            <a:endParaRPr sz="2000" b="1" dirty="0" smtClean="0">
              <a:solidFill>
                <a:schemeClr val="accent6"/>
              </a:solidFill>
            </a:endParaRPr>
          </a:p>
          <a:p>
            <a:pPr marL="863600" lvl="1" indent="-285750" algn="l" rtl="0">
              <a:spcBef>
                <a:spcPts val="0"/>
              </a:spcBef>
              <a:spcAft>
                <a:spcPts val="0"/>
              </a:spcAft>
              <a:buSzPts val="1700"/>
              <a:buFont typeface="Wingdings" pitchFamily="2" charset="2"/>
              <a:buChar char="Ø"/>
            </a:pPr>
            <a:r>
              <a:rPr lang="ms" sz="2000" b="1" dirty="0" smtClean="0">
                <a:solidFill>
                  <a:schemeClr val="accent6"/>
                </a:solidFill>
              </a:rPr>
              <a:t>Posts, pages, Categories and tags Comments</a:t>
            </a:r>
            <a:endParaRPr sz="2000" b="1" dirty="0" smtClean="0">
              <a:solidFill>
                <a:schemeClr val="accent6"/>
              </a:solidFill>
            </a:endParaRPr>
          </a:p>
          <a:p>
            <a:pPr marL="863600" lvl="1" indent="-285750" algn="l" rtl="0">
              <a:spcBef>
                <a:spcPts val="0"/>
              </a:spcBef>
              <a:spcAft>
                <a:spcPts val="0"/>
              </a:spcAft>
              <a:buSzPts val="1700"/>
              <a:buFont typeface="Wingdings" pitchFamily="2" charset="2"/>
              <a:buChar char="Ø"/>
            </a:pPr>
            <a:r>
              <a:rPr lang="ms" sz="2000" b="1" dirty="0" smtClean="0">
                <a:solidFill>
                  <a:schemeClr val="accent6"/>
                </a:solidFill>
              </a:rPr>
              <a:t>Themes</a:t>
            </a:r>
            <a:endParaRPr sz="2000" b="1" dirty="0" smtClean="0">
              <a:solidFill>
                <a:schemeClr val="accent6"/>
              </a:solidFill>
            </a:endParaRPr>
          </a:p>
          <a:p>
            <a:pPr marL="863600" lvl="1" indent="-285750" algn="l" rtl="0">
              <a:spcBef>
                <a:spcPts val="0"/>
              </a:spcBef>
              <a:spcAft>
                <a:spcPts val="0"/>
              </a:spcAft>
              <a:buSzPts val="1700"/>
              <a:buFont typeface="Wingdings" pitchFamily="2" charset="2"/>
              <a:buChar char="Ø"/>
            </a:pPr>
            <a:r>
              <a:rPr lang="ms" sz="2000" b="1" dirty="0" smtClean="0">
                <a:solidFill>
                  <a:schemeClr val="accent6"/>
                </a:solidFill>
              </a:rPr>
              <a:t>Plugins &amp; widgets</a:t>
            </a:r>
            <a:endParaRPr sz="2000" b="1" dirty="0" smtClean="0">
              <a:solidFill>
                <a:schemeClr val="accent6"/>
              </a:solidFill>
            </a:endParaRPr>
          </a:p>
          <a:p>
            <a:pPr marL="863600" lvl="1" indent="-285750" algn="l" rtl="0">
              <a:spcBef>
                <a:spcPts val="0"/>
              </a:spcBef>
              <a:spcAft>
                <a:spcPts val="0"/>
              </a:spcAft>
              <a:buSzPts val="1700"/>
              <a:buFont typeface="Wingdings" pitchFamily="2" charset="2"/>
              <a:buChar char="Ø"/>
            </a:pPr>
            <a:r>
              <a:rPr lang="ms" sz="2000" b="1" dirty="0" smtClean="0">
                <a:solidFill>
                  <a:schemeClr val="accent6"/>
                </a:solidFill>
              </a:rPr>
              <a:t>Menus </a:t>
            </a:r>
            <a:endParaRPr sz="2000" b="1" dirty="0" smtClean="0">
              <a:solidFill>
                <a:schemeClr val="accent6"/>
              </a:solidFill>
            </a:endParaRPr>
          </a:p>
          <a:p>
            <a:pPr marL="863600" lvl="1" indent="-285750" algn="l" rtl="0">
              <a:spcBef>
                <a:spcPts val="0"/>
              </a:spcBef>
              <a:spcAft>
                <a:spcPts val="0"/>
              </a:spcAft>
              <a:buSzPts val="1700"/>
              <a:buFont typeface="Wingdings" pitchFamily="2" charset="2"/>
              <a:buChar char="Ø"/>
            </a:pPr>
            <a:r>
              <a:rPr lang="ms" sz="2000" b="1" dirty="0" smtClean="0">
                <a:solidFill>
                  <a:schemeClr val="accent6"/>
                </a:solidFill>
              </a:rPr>
              <a:t>RSS </a:t>
            </a:r>
          </a:p>
          <a:p>
            <a:pPr marL="863600" lvl="1" indent="-285750" algn="l" rtl="0">
              <a:spcBef>
                <a:spcPts val="0"/>
              </a:spcBef>
              <a:spcAft>
                <a:spcPts val="0"/>
              </a:spcAft>
              <a:buSzPts val="1700"/>
              <a:buFont typeface="Wingdings" pitchFamily="2" charset="2"/>
              <a:buChar char="Ø"/>
            </a:pPr>
            <a:r>
              <a:rPr lang="ms" sz="2000" b="1" dirty="0" smtClean="0">
                <a:solidFill>
                  <a:schemeClr val="accent6"/>
                </a:solidFill>
              </a:rPr>
              <a:t>Users</a:t>
            </a:r>
            <a:endParaRPr sz="2000" b="1" dirty="0">
              <a:solidFill>
                <a:schemeClr val="accent6"/>
              </a:solidFill>
            </a:endParaRPr>
          </a:p>
          <a:p>
            <a:pPr marL="0" lvl="0" indent="0" algn="l" rtl="0">
              <a:spcBef>
                <a:spcPts val="1200"/>
              </a:spcBef>
              <a:spcAft>
                <a:spcPts val="1600"/>
              </a:spcAft>
              <a:buNone/>
            </a:pPr>
            <a:endParaRPr sz="1800" dirty="0">
              <a:solidFill>
                <a:schemeClr val="accent6"/>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20</a:t>
            </a:fld>
            <a:endParaRPr lang="m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ppt_x"/>
                                          </p:val>
                                        </p:tav>
                                        <p:tav tm="100000">
                                          <p:val>
                                            <p:strVal val="#ppt_x"/>
                                          </p:val>
                                        </p:tav>
                                      </p:tavLst>
                                    </p:anim>
                                    <p:anim calcmode="lin" valueType="num">
                                      <p:cBhvr additive="base">
                                        <p:cTn id="8"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
                                        </p:tgtEl>
                                        <p:attrNameLst>
                                          <p:attrName>style.visibility</p:attrName>
                                        </p:attrNameLst>
                                      </p:cBhvr>
                                      <p:to>
                                        <p:strVal val="visible"/>
                                      </p:to>
                                    </p:set>
                                    <p:anim calcmode="lin" valueType="num">
                                      <p:cBhvr additive="base">
                                        <p:cTn id="13" dur="500" fill="hold"/>
                                        <p:tgtEl>
                                          <p:spTgt spid="130"/>
                                        </p:tgtEl>
                                        <p:attrNameLst>
                                          <p:attrName>ppt_x</p:attrName>
                                        </p:attrNameLst>
                                      </p:cBhvr>
                                      <p:tavLst>
                                        <p:tav tm="0">
                                          <p:val>
                                            <p:strVal val="#ppt_x"/>
                                          </p:val>
                                        </p:tav>
                                        <p:tav tm="100000">
                                          <p:val>
                                            <p:strVal val="#ppt_x"/>
                                          </p:val>
                                        </p:tav>
                                      </p:tavLst>
                                    </p:anim>
                                    <p:anim calcmode="lin" valueType="num">
                                      <p:cBhvr additive="base">
                                        <p:cTn id="14"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94850" y="109682"/>
            <a:ext cx="8368200" cy="456375"/>
          </a:xfrm>
          <a:prstGeom prst="rect">
            <a:avLst/>
          </a:prstGeom>
          <a:solidFill>
            <a:schemeClr val="accent6"/>
          </a:solidFill>
        </p:spPr>
        <p:txBody>
          <a:bodyPr spcFirstLastPara="1" wrap="square" lIns="91425" tIns="91425" rIns="91425" bIns="91425" anchor="b" anchorCtr="0">
            <a:noAutofit/>
          </a:bodyPr>
          <a:lstStyle/>
          <a:p>
            <a:pPr marL="0" lvl="0" indent="0" algn="ctr" rtl="0">
              <a:spcBef>
                <a:spcPts val="0"/>
              </a:spcBef>
              <a:spcAft>
                <a:spcPts val="0"/>
              </a:spcAft>
              <a:buNone/>
            </a:pPr>
            <a:r>
              <a:rPr lang="ms" b="1" dirty="0">
                <a:solidFill>
                  <a:schemeClr val="bg1"/>
                </a:solidFill>
              </a:rPr>
              <a:t>WordPress Course Content</a:t>
            </a:r>
            <a:endParaRPr b="1" dirty="0">
              <a:solidFill>
                <a:schemeClr val="bg1"/>
              </a:solidFill>
            </a:endParaRPr>
          </a:p>
        </p:txBody>
      </p:sp>
      <p:sp>
        <p:nvSpPr>
          <p:cNvPr id="136" name="Google Shape;136;p24"/>
          <p:cNvSpPr txBox="1">
            <a:spLocks noGrp="1"/>
          </p:cNvSpPr>
          <p:nvPr>
            <p:ph type="body" idx="1"/>
          </p:nvPr>
        </p:nvSpPr>
        <p:spPr>
          <a:xfrm>
            <a:off x="311700" y="729343"/>
            <a:ext cx="3999900" cy="4104407"/>
          </a:xfrm>
          <a:prstGeom prst="rect">
            <a:avLst/>
          </a:prstGeom>
          <a:solidFill>
            <a:schemeClr val="bg1"/>
          </a:solidFill>
        </p:spPr>
        <p:txBody>
          <a:bodyPr spcFirstLastPara="1" wrap="square" lIns="91425" tIns="91425" rIns="91425" bIns="91425" anchor="t" anchorCtr="0">
            <a:noAutofit/>
          </a:bodyPr>
          <a:lstStyle/>
          <a:p>
            <a:pPr marL="0" lvl="0" indent="0" algn="l" rtl="0">
              <a:spcBef>
                <a:spcPts val="1200"/>
              </a:spcBef>
              <a:spcAft>
                <a:spcPts val="0"/>
              </a:spcAft>
              <a:buNone/>
            </a:pPr>
            <a:r>
              <a:rPr lang="ms" sz="2300" dirty="0">
                <a:solidFill>
                  <a:srgbClr val="C00000"/>
                </a:solidFill>
              </a:rPr>
              <a:t>Module 3: Working with Posts and Pages</a:t>
            </a:r>
            <a:endParaRPr sz="2300" dirty="0">
              <a:solidFill>
                <a:srgbClr val="C00000"/>
              </a:solidFill>
            </a:endParaRPr>
          </a:p>
          <a:p>
            <a:pPr marL="457200" lvl="0" indent="-355600" algn="l" rtl="0">
              <a:spcBef>
                <a:spcPts val="1200"/>
              </a:spcBef>
              <a:spcAft>
                <a:spcPts val="0"/>
              </a:spcAft>
              <a:buSzPts val="2000"/>
              <a:buChar char="●"/>
            </a:pPr>
            <a:r>
              <a:rPr lang="ms" sz="2300" dirty="0">
                <a:solidFill>
                  <a:schemeClr val="accent3"/>
                </a:solidFill>
              </a:rPr>
              <a:t>WordPress Posts vs. Pages</a:t>
            </a:r>
            <a:endParaRPr sz="2300" dirty="0">
              <a:solidFill>
                <a:schemeClr val="accent3"/>
              </a:solidFill>
            </a:endParaRPr>
          </a:p>
          <a:p>
            <a:pPr marL="457200" lvl="0" indent="-355600" algn="l" rtl="0">
              <a:spcBef>
                <a:spcPts val="0"/>
              </a:spcBef>
              <a:spcAft>
                <a:spcPts val="0"/>
              </a:spcAft>
              <a:buSzPts val="2000"/>
              <a:buChar char="●"/>
            </a:pPr>
            <a:r>
              <a:rPr lang="ms" sz="2300" dirty="0">
                <a:solidFill>
                  <a:schemeClr val="accent3"/>
                </a:solidFill>
              </a:rPr>
              <a:t>Creating WordPress Posts</a:t>
            </a:r>
            <a:endParaRPr sz="2300" dirty="0">
              <a:solidFill>
                <a:schemeClr val="accent3"/>
              </a:solidFill>
            </a:endParaRPr>
          </a:p>
          <a:p>
            <a:pPr marL="457200" lvl="0" indent="-355600" algn="l" rtl="0">
              <a:spcBef>
                <a:spcPts val="0"/>
              </a:spcBef>
              <a:spcAft>
                <a:spcPts val="0"/>
              </a:spcAft>
              <a:buSzPts val="2000"/>
              <a:buChar char="●"/>
            </a:pPr>
            <a:r>
              <a:rPr lang="ms" sz="2300" dirty="0">
                <a:solidFill>
                  <a:schemeClr val="accent3"/>
                </a:solidFill>
              </a:rPr>
              <a:t>Editing, updating and deleting the post</a:t>
            </a:r>
            <a:endParaRPr sz="2300" dirty="0">
              <a:solidFill>
                <a:schemeClr val="accent3"/>
              </a:solidFill>
            </a:endParaRPr>
          </a:p>
          <a:p>
            <a:pPr marL="457200" lvl="0" indent="-355600" algn="l" rtl="0">
              <a:spcBef>
                <a:spcPts val="0"/>
              </a:spcBef>
              <a:spcAft>
                <a:spcPts val="0"/>
              </a:spcAft>
              <a:buSzPts val="2000"/>
              <a:buChar char="●"/>
            </a:pPr>
            <a:r>
              <a:rPr lang="ms" sz="2300" dirty="0">
                <a:solidFill>
                  <a:schemeClr val="accent3"/>
                </a:solidFill>
              </a:rPr>
              <a:t>Assigning the post with a specific category &amp; Tags</a:t>
            </a:r>
            <a:endParaRPr sz="2300" dirty="0">
              <a:solidFill>
                <a:schemeClr val="accent3"/>
              </a:solidFill>
            </a:endParaRPr>
          </a:p>
          <a:p>
            <a:pPr marL="457200" lvl="0" indent="-355600" algn="l" rtl="0">
              <a:spcBef>
                <a:spcPts val="0"/>
              </a:spcBef>
              <a:spcAft>
                <a:spcPts val="0"/>
              </a:spcAft>
              <a:buSzPts val="2000"/>
              <a:buChar char="●"/>
            </a:pPr>
            <a:r>
              <a:rPr lang="ms" sz="2300" dirty="0">
                <a:solidFill>
                  <a:schemeClr val="accent3"/>
                </a:solidFill>
              </a:rPr>
              <a:t>Pages with featured images</a:t>
            </a:r>
            <a:endParaRPr sz="2300" dirty="0">
              <a:solidFill>
                <a:schemeClr val="accent3"/>
              </a:solidFill>
            </a:endParaRPr>
          </a:p>
          <a:p>
            <a:pPr marL="0" lvl="0" indent="0" algn="l" rtl="0">
              <a:spcBef>
                <a:spcPts val="1200"/>
              </a:spcBef>
              <a:spcAft>
                <a:spcPts val="1200"/>
              </a:spcAft>
              <a:buNone/>
            </a:pPr>
            <a:endParaRPr sz="2300" dirty="0">
              <a:solidFill>
                <a:schemeClr val="accent3"/>
              </a:solidFill>
            </a:endParaRPr>
          </a:p>
        </p:txBody>
      </p:sp>
      <p:sp>
        <p:nvSpPr>
          <p:cNvPr id="137" name="Google Shape;137;p24"/>
          <p:cNvSpPr txBox="1">
            <a:spLocks noGrp="1"/>
          </p:cNvSpPr>
          <p:nvPr>
            <p:ph type="body" idx="2"/>
          </p:nvPr>
        </p:nvSpPr>
        <p:spPr>
          <a:xfrm>
            <a:off x="4311600" y="729343"/>
            <a:ext cx="4520750" cy="4104407"/>
          </a:xfrm>
          <a:prstGeom prst="rect">
            <a:avLst/>
          </a:prstGeom>
          <a:solidFill>
            <a:schemeClr val="bg1"/>
          </a:solidFill>
        </p:spPr>
        <p:txBody>
          <a:bodyPr spcFirstLastPara="1" wrap="square" lIns="91425" tIns="91425" rIns="91425" bIns="91425" anchor="t" anchorCtr="0">
            <a:noAutofit/>
          </a:bodyPr>
          <a:lstStyle/>
          <a:p>
            <a:pPr marL="0" lvl="0" indent="0" algn="l" rtl="0">
              <a:spcBef>
                <a:spcPts val="1200"/>
              </a:spcBef>
              <a:spcAft>
                <a:spcPts val="0"/>
              </a:spcAft>
              <a:buNone/>
            </a:pPr>
            <a:r>
              <a:rPr lang="ms" sz="2800" dirty="0">
                <a:solidFill>
                  <a:srgbClr val="C00000"/>
                </a:solidFill>
              </a:rPr>
              <a:t>Module 4: Working with WordPress Themes</a:t>
            </a:r>
            <a:endParaRPr sz="2800" dirty="0">
              <a:solidFill>
                <a:srgbClr val="C00000"/>
              </a:solidFill>
            </a:endParaRPr>
          </a:p>
          <a:p>
            <a:pPr marL="457200" lvl="0" indent="-361950" algn="l" rtl="0">
              <a:spcBef>
                <a:spcPts val="1200"/>
              </a:spcBef>
              <a:spcAft>
                <a:spcPts val="0"/>
              </a:spcAft>
              <a:buSzPts val="2100"/>
              <a:buChar char="●"/>
            </a:pPr>
            <a:r>
              <a:rPr lang="ms" sz="2800" dirty="0">
                <a:solidFill>
                  <a:schemeClr val="accent3"/>
                </a:solidFill>
              </a:rPr>
              <a:t>How to find which WordPress theme a site is using</a:t>
            </a:r>
            <a:endParaRPr sz="2800" dirty="0">
              <a:solidFill>
                <a:schemeClr val="accent3"/>
              </a:solidFill>
            </a:endParaRPr>
          </a:p>
          <a:p>
            <a:pPr marL="457200" lvl="0" indent="-361950" algn="l" rtl="0">
              <a:spcBef>
                <a:spcPts val="0"/>
              </a:spcBef>
              <a:spcAft>
                <a:spcPts val="0"/>
              </a:spcAft>
              <a:buSzPts val="2100"/>
              <a:buChar char="●"/>
            </a:pPr>
            <a:r>
              <a:rPr lang="ms" sz="2800" dirty="0">
                <a:solidFill>
                  <a:schemeClr val="accent3"/>
                </a:solidFill>
              </a:rPr>
              <a:t>How to search a suitable theme for a website.</a:t>
            </a:r>
            <a:endParaRPr sz="2800" dirty="0">
              <a:solidFill>
                <a:schemeClr val="accent3"/>
              </a:solidFill>
            </a:endParaRPr>
          </a:p>
          <a:p>
            <a:pPr marL="457200" lvl="0" indent="-361950" algn="l" rtl="0">
              <a:spcBef>
                <a:spcPts val="0"/>
              </a:spcBef>
              <a:spcAft>
                <a:spcPts val="0"/>
              </a:spcAft>
              <a:buSzPts val="2100"/>
              <a:buChar char="●"/>
            </a:pPr>
            <a:r>
              <a:rPr lang="ms" sz="2800" dirty="0">
                <a:solidFill>
                  <a:schemeClr val="accent3"/>
                </a:solidFill>
              </a:rPr>
              <a:t>Customizing a theme</a:t>
            </a:r>
            <a:endParaRPr sz="2800" dirty="0">
              <a:solidFill>
                <a:schemeClr val="accent3"/>
              </a:solidFill>
            </a:endParaRPr>
          </a:p>
          <a:p>
            <a:pPr marL="0" lvl="0" indent="0" algn="l" rtl="0">
              <a:spcBef>
                <a:spcPts val="1200"/>
              </a:spcBef>
              <a:spcAft>
                <a:spcPts val="1600"/>
              </a:spcAft>
              <a:buNone/>
            </a:pPr>
            <a:endParaRPr sz="1800" dirty="0">
              <a:solidFill>
                <a:schemeClr val="accent3"/>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21</a:t>
            </a:fld>
            <a:endParaRPr lang="m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fill="hold"/>
                                        <p:tgtEl>
                                          <p:spTgt spid="136"/>
                                        </p:tgtEl>
                                        <p:attrNameLst>
                                          <p:attrName>ppt_x</p:attrName>
                                        </p:attrNameLst>
                                      </p:cBhvr>
                                      <p:tavLst>
                                        <p:tav tm="0">
                                          <p:val>
                                            <p:strVal val="#ppt_x"/>
                                          </p:val>
                                        </p:tav>
                                        <p:tav tm="100000">
                                          <p:val>
                                            <p:strVal val="#ppt_x"/>
                                          </p:val>
                                        </p:tav>
                                      </p:tavLst>
                                    </p:anim>
                                    <p:anim calcmode="lin" valueType="num">
                                      <p:cBhvr additive="base">
                                        <p:cTn id="8"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7"/>
                                        </p:tgtEl>
                                        <p:attrNameLst>
                                          <p:attrName>style.visibility</p:attrName>
                                        </p:attrNameLst>
                                      </p:cBhvr>
                                      <p:to>
                                        <p:strVal val="visible"/>
                                      </p:to>
                                    </p:set>
                                    <p:anim calcmode="lin" valueType="num">
                                      <p:cBhvr additive="base">
                                        <p:cTn id="13" dur="500" fill="hold"/>
                                        <p:tgtEl>
                                          <p:spTgt spid="137"/>
                                        </p:tgtEl>
                                        <p:attrNameLst>
                                          <p:attrName>ppt_x</p:attrName>
                                        </p:attrNameLst>
                                      </p:cBhvr>
                                      <p:tavLst>
                                        <p:tav tm="0">
                                          <p:val>
                                            <p:strVal val="#ppt_x"/>
                                          </p:val>
                                        </p:tav>
                                        <p:tav tm="100000">
                                          <p:val>
                                            <p:strVal val="#ppt_x"/>
                                          </p:val>
                                        </p:tav>
                                      </p:tavLst>
                                    </p:anim>
                                    <p:anim calcmode="lin" valueType="num">
                                      <p:cBhvr additive="base">
                                        <p:cTn id="14"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185057" y="87087"/>
            <a:ext cx="8752114" cy="522514"/>
          </a:xfrm>
          <a:prstGeom prst="rect">
            <a:avLst/>
          </a:prstGeom>
          <a:solidFill>
            <a:schemeClr val="bg2"/>
          </a:solidFill>
        </p:spPr>
        <p:txBody>
          <a:bodyPr spcFirstLastPara="1" wrap="square" lIns="91425" tIns="91425" rIns="91425" bIns="91425" anchor="b" anchorCtr="0">
            <a:noAutofit/>
          </a:bodyPr>
          <a:lstStyle/>
          <a:p>
            <a:pPr marL="0" lvl="0" indent="0" algn="ctr" rtl="0">
              <a:spcBef>
                <a:spcPts val="0"/>
              </a:spcBef>
              <a:spcAft>
                <a:spcPts val="0"/>
              </a:spcAft>
              <a:buNone/>
            </a:pPr>
            <a:r>
              <a:rPr lang="ms" sz="2300" dirty="0"/>
              <a:t>WordPress Course Content</a:t>
            </a:r>
            <a:endParaRPr sz="2300" dirty="0"/>
          </a:p>
        </p:txBody>
      </p:sp>
      <p:sp>
        <p:nvSpPr>
          <p:cNvPr id="143" name="Google Shape;143;p25"/>
          <p:cNvSpPr txBox="1">
            <a:spLocks noGrp="1"/>
          </p:cNvSpPr>
          <p:nvPr>
            <p:ph type="body" idx="1"/>
          </p:nvPr>
        </p:nvSpPr>
        <p:spPr>
          <a:xfrm>
            <a:off x="93382" y="740229"/>
            <a:ext cx="3869019" cy="4245428"/>
          </a:xfrm>
          <a:prstGeom prst="rect">
            <a:avLst/>
          </a:prstGeom>
          <a:solidFill>
            <a:schemeClr val="bg1"/>
          </a:solidFill>
        </p:spPr>
        <p:txBody>
          <a:bodyPr spcFirstLastPara="1" wrap="square" lIns="91425" tIns="91425" rIns="91425" bIns="91425" anchor="t" anchorCtr="0">
            <a:noAutofit/>
          </a:bodyPr>
          <a:lstStyle/>
          <a:p>
            <a:pPr marL="0" lvl="0" indent="0" algn="l" rtl="0">
              <a:spcBef>
                <a:spcPts val="1200"/>
              </a:spcBef>
              <a:spcAft>
                <a:spcPts val="0"/>
              </a:spcAft>
              <a:buNone/>
            </a:pPr>
            <a:r>
              <a:rPr lang="ms" sz="2800" b="1" dirty="0">
                <a:solidFill>
                  <a:srgbClr val="C00000"/>
                </a:solidFill>
              </a:rPr>
              <a:t>Module 6: Extending Functionality of WordPress</a:t>
            </a:r>
            <a:endParaRPr sz="2800" b="1" dirty="0">
              <a:solidFill>
                <a:srgbClr val="C00000"/>
              </a:solidFill>
            </a:endParaRPr>
          </a:p>
          <a:p>
            <a:pPr marL="457200" lvl="0" indent="-355600" algn="l" rtl="0">
              <a:spcBef>
                <a:spcPts val="1200"/>
              </a:spcBef>
              <a:spcAft>
                <a:spcPts val="0"/>
              </a:spcAft>
              <a:buSzPts val="2000"/>
              <a:buChar char="●"/>
            </a:pPr>
            <a:r>
              <a:rPr lang="ms" sz="2800" dirty="0">
                <a:solidFill>
                  <a:srgbClr val="002060"/>
                </a:solidFill>
              </a:rPr>
              <a:t>Plugins </a:t>
            </a:r>
            <a:endParaRPr sz="2800" dirty="0">
              <a:solidFill>
                <a:srgbClr val="002060"/>
              </a:solidFill>
            </a:endParaRPr>
          </a:p>
          <a:p>
            <a:pPr marL="457200" lvl="0" indent="-355600" algn="l" rtl="0">
              <a:spcBef>
                <a:spcPts val="0"/>
              </a:spcBef>
              <a:spcAft>
                <a:spcPts val="0"/>
              </a:spcAft>
              <a:buSzPts val="2000"/>
              <a:buChar char="●"/>
            </a:pPr>
            <a:r>
              <a:rPr lang="ms" sz="2800" dirty="0">
                <a:solidFill>
                  <a:srgbClr val="002060"/>
                </a:solidFill>
              </a:rPr>
              <a:t>Plugins of Interest to Libraries</a:t>
            </a:r>
            <a:endParaRPr sz="2800" dirty="0">
              <a:solidFill>
                <a:srgbClr val="002060"/>
              </a:solidFill>
            </a:endParaRPr>
          </a:p>
          <a:p>
            <a:pPr marL="457200" lvl="0" indent="-355600" algn="l" rtl="0">
              <a:spcBef>
                <a:spcPts val="0"/>
              </a:spcBef>
              <a:spcAft>
                <a:spcPts val="0"/>
              </a:spcAft>
              <a:buSzPts val="2000"/>
              <a:buChar char="●"/>
            </a:pPr>
            <a:r>
              <a:rPr lang="ms" sz="2800" dirty="0">
                <a:solidFill>
                  <a:srgbClr val="002060"/>
                </a:solidFill>
              </a:rPr>
              <a:t>Security related plugins</a:t>
            </a:r>
            <a:endParaRPr sz="2800" dirty="0">
              <a:solidFill>
                <a:srgbClr val="002060"/>
              </a:solidFill>
            </a:endParaRPr>
          </a:p>
          <a:p>
            <a:pPr marL="0" lvl="0" indent="0" algn="l" rtl="0">
              <a:spcBef>
                <a:spcPts val="1200"/>
              </a:spcBef>
              <a:spcAft>
                <a:spcPts val="1200"/>
              </a:spcAft>
              <a:buNone/>
            </a:pPr>
            <a:endParaRPr sz="2800" dirty="0">
              <a:solidFill>
                <a:srgbClr val="002060"/>
              </a:solidFill>
            </a:endParaRPr>
          </a:p>
        </p:txBody>
      </p:sp>
      <p:sp>
        <p:nvSpPr>
          <p:cNvPr id="144" name="Google Shape;144;p25"/>
          <p:cNvSpPr txBox="1">
            <a:spLocks noGrp="1"/>
          </p:cNvSpPr>
          <p:nvPr>
            <p:ph type="body" idx="2"/>
          </p:nvPr>
        </p:nvSpPr>
        <p:spPr>
          <a:xfrm>
            <a:off x="4212771" y="740229"/>
            <a:ext cx="4781968" cy="4245428"/>
          </a:xfrm>
          <a:prstGeom prst="rect">
            <a:avLst/>
          </a:prstGeom>
          <a:solidFill>
            <a:schemeClr val="bg1"/>
          </a:solidFill>
        </p:spPr>
        <p:txBody>
          <a:bodyPr spcFirstLastPara="1" wrap="square" lIns="91425" tIns="91425" rIns="91425" bIns="91425" anchor="t" anchorCtr="0">
            <a:noAutofit/>
          </a:bodyPr>
          <a:lstStyle/>
          <a:p>
            <a:pPr marL="0" lvl="0" indent="0" algn="l" rtl="0">
              <a:spcBef>
                <a:spcPts val="1200"/>
              </a:spcBef>
              <a:spcAft>
                <a:spcPts val="0"/>
              </a:spcAft>
              <a:buNone/>
            </a:pPr>
            <a:r>
              <a:rPr lang="ms" sz="2800" b="1" dirty="0">
                <a:solidFill>
                  <a:srgbClr val="C00000"/>
                </a:solidFill>
              </a:rPr>
              <a:t>Module 7: Multisite WordPress</a:t>
            </a:r>
            <a:endParaRPr sz="2800" b="1" dirty="0">
              <a:solidFill>
                <a:srgbClr val="C00000"/>
              </a:solidFill>
            </a:endParaRPr>
          </a:p>
          <a:p>
            <a:pPr marL="457200" lvl="0" indent="-355600" algn="l" rtl="0">
              <a:spcBef>
                <a:spcPts val="1200"/>
              </a:spcBef>
              <a:spcAft>
                <a:spcPts val="0"/>
              </a:spcAft>
              <a:buSzPts val="2000"/>
              <a:buChar char="●"/>
            </a:pPr>
            <a:r>
              <a:rPr lang="ms" sz="2800" dirty="0">
                <a:solidFill>
                  <a:srgbClr val="002060"/>
                </a:solidFill>
              </a:rPr>
              <a:t>Preparing WordPress</a:t>
            </a:r>
            <a:endParaRPr sz="2800" dirty="0">
              <a:solidFill>
                <a:srgbClr val="002060"/>
              </a:solidFill>
            </a:endParaRPr>
          </a:p>
          <a:p>
            <a:pPr marL="457200" lvl="0" indent="-355600" algn="l" rtl="0">
              <a:spcBef>
                <a:spcPts val="0"/>
              </a:spcBef>
              <a:spcAft>
                <a:spcPts val="0"/>
              </a:spcAft>
              <a:buSzPts val="2000"/>
              <a:buChar char="●"/>
            </a:pPr>
            <a:r>
              <a:rPr lang="ms" sz="2800" dirty="0">
                <a:solidFill>
                  <a:srgbClr val="002060"/>
                </a:solidFill>
              </a:rPr>
              <a:t>Allow multisite</a:t>
            </a:r>
            <a:endParaRPr sz="2800" dirty="0">
              <a:solidFill>
                <a:srgbClr val="002060"/>
              </a:solidFill>
            </a:endParaRPr>
          </a:p>
          <a:p>
            <a:pPr marL="457200" lvl="0" indent="-355600" algn="l" rtl="0">
              <a:spcBef>
                <a:spcPts val="0"/>
              </a:spcBef>
              <a:spcAft>
                <a:spcPts val="0"/>
              </a:spcAft>
              <a:buSzPts val="2000"/>
              <a:buChar char="●"/>
            </a:pPr>
            <a:r>
              <a:rPr lang="ms" sz="2800" dirty="0">
                <a:solidFill>
                  <a:srgbClr val="002060"/>
                </a:solidFill>
              </a:rPr>
              <a:t>Installing a network</a:t>
            </a:r>
            <a:endParaRPr sz="2800" dirty="0">
              <a:solidFill>
                <a:srgbClr val="002060"/>
              </a:solidFill>
            </a:endParaRPr>
          </a:p>
          <a:p>
            <a:pPr marL="457200" lvl="0" indent="-355600" algn="l" rtl="0">
              <a:spcBef>
                <a:spcPts val="0"/>
              </a:spcBef>
              <a:spcAft>
                <a:spcPts val="0"/>
              </a:spcAft>
              <a:buSzPts val="2000"/>
              <a:buChar char="●"/>
            </a:pPr>
            <a:r>
              <a:rPr lang="ms" sz="2800" dirty="0">
                <a:solidFill>
                  <a:srgbClr val="002060"/>
                </a:solidFill>
              </a:rPr>
              <a:t>Address of sites in your network</a:t>
            </a:r>
            <a:endParaRPr sz="2800" dirty="0">
              <a:solidFill>
                <a:srgbClr val="002060"/>
              </a:solidFill>
            </a:endParaRPr>
          </a:p>
          <a:p>
            <a:pPr marL="457200" lvl="0" indent="-355600" algn="l" rtl="0">
              <a:spcBef>
                <a:spcPts val="0"/>
              </a:spcBef>
              <a:spcAft>
                <a:spcPts val="0"/>
              </a:spcAft>
              <a:buSzPts val="2000"/>
              <a:buChar char="●"/>
            </a:pPr>
            <a:r>
              <a:rPr lang="ms" sz="2800" dirty="0">
                <a:solidFill>
                  <a:srgbClr val="002060"/>
                </a:solidFill>
              </a:rPr>
              <a:t>Enabling network</a:t>
            </a:r>
            <a:endParaRPr sz="2800" dirty="0">
              <a:solidFill>
                <a:srgbClr val="002060"/>
              </a:solidFill>
            </a:endParaRPr>
          </a:p>
          <a:p>
            <a:pPr marL="457200" lvl="0" indent="-355600" algn="l" rtl="0">
              <a:spcBef>
                <a:spcPts val="0"/>
              </a:spcBef>
              <a:spcAft>
                <a:spcPts val="0"/>
              </a:spcAft>
              <a:buSzPts val="2000"/>
              <a:buChar char="●"/>
            </a:pPr>
            <a:r>
              <a:rPr lang="ms" sz="2800" dirty="0">
                <a:solidFill>
                  <a:srgbClr val="002060"/>
                </a:solidFill>
              </a:rPr>
              <a:t>Admin setting</a:t>
            </a:r>
            <a:endParaRPr sz="2800" dirty="0">
              <a:solidFill>
                <a:srgbClr val="002060"/>
              </a:solidFill>
            </a:endParaRPr>
          </a:p>
          <a:p>
            <a:pPr marL="0" lvl="0" indent="0" algn="l" rtl="0">
              <a:spcBef>
                <a:spcPts val="1200"/>
              </a:spcBef>
              <a:spcAft>
                <a:spcPts val="0"/>
              </a:spcAft>
              <a:buNone/>
            </a:pPr>
            <a:endParaRPr sz="2800" b="1" dirty="0">
              <a:solidFill>
                <a:srgbClr val="002060"/>
              </a:solidFill>
            </a:endParaRPr>
          </a:p>
          <a:p>
            <a:pPr marL="0" lvl="0" indent="0" algn="l" rtl="0">
              <a:spcBef>
                <a:spcPts val="1200"/>
              </a:spcBef>
              <a:spcAft>
                <a:spcPts val="1600"/>
              </a:spcAft>
              <a:buNone/>
            </a:pPr>
            <a:endParaRPr sz="1800" dirty="0">
              <a:solidFill>
                <a:srgbClr val="002060"/>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22</a:t>
            </a:fld>
            <a:endParaRPr lang="m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ppt_x"/>
                                          </p:val>
                                        </p:tav>
                                        <p:tav tm="100000">
                                          <p:val>
                                            <p:strVal val="#ppt_x"/>
                                          </p:val>
                                        </p:tav>
                                      </p:tavLst>
                                    </p:anim>
                                    <p:anim calcmode="lin" valueType="num">
                                      <p:cBhvr additive="base">
                                        <p:cTn id="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4"/>
                                        </p:tgtEl>
                                        <p:attrNameLst>
                                          <p:attrName>style.visibility</p:attrName>
                                        </p:attrNameLst>
                                      </p:cBhvr>
                                      <p:to>
                                        <p:strVal val="visible"/>
                                      </p:to>
                                    </p:set>
                                    <p:anim calcmode="lin" valueType="num">
                                      <p:cBhvr additive="base">
                                        <p:cTn id="13" dur="500" fill="hold"/>
                                        <p:tgtEl>
                                          <p:spTgt spid="144"/>
                                        </p:tgtEl>
                                        <p:attrNameLst>
                                          <p:attrName>ppt_x</p:attrName>
                                        </p:attrNameLst>
                                      </p:cBhvr>
                                      <p:tavLst>
                                        <p:tav tm="0">
                                          <p:val>
                                            <p:strVal val="#ppt_x"/>
                                          </p:val>
                                        </p:tav>
                                        <p:tav tm="100000">
                                          <p:val>
                                            <p:strVal val="#ppt_x"/>
                                          </p:val>
                                        </p:tav>
                                      </p:tavLst>
                                    </p:anim>
                                    <p:anim calcmode="lin" valueType="num">
                                      <p:cBhvr additive="base">
                                        <p:cTn id="14"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311700" y="98796"/>
            <a:ext cx="8603700" cy="510804"/>
          </a:xfrm>
          <a:prstGeom prst="rect">
            <a:avLst/>
          </a:prstGeom>
          <a:solidFill>
            <a:schemeClr val="bg2"/>
          </a:solidFill>
        </p:spPr>
        <p:txBody>
          <a:bodyPr spcFirstLastPara="1" wrap="square" lIns="91425" tIns="91425" rIns="91425" bIns="91425" anchor="b" anchorCtr="0">
            <a:noAutofit/>
          </a:bodyPr>
          <a:lstStyle/>
          <a:p>
            <a:pPr marL="0" lvl="0" indent="0" algn="ctr" rtl="0">
              <a:spcBef>
                <a:spcPts val="0"/>
              </a:spcBef>
              <a:spcAft>
                <a:spcPts val="0"/>
              </a:spcAft>
              <a:buNone/>
            </a:pPr>
            <a:r>
              <a:rPr lang="ms" b="1" dirty="0"/>
              <a:t>WordPress Course Content</a:t>
            </a:r>
            <a:endParaRPr b="1" dirty="0"/>
          </a:p>
        </p:txBody>
      </p:sp>
      <p:sp>
        <p:nvSpPr>
          <p:cNvPr id="150" name="Google Shape;150;p26"/>
          <p:cNvSpPr txBox="1">
            <a:spLocks noGrp="1"/>
          </p:cNvSpPr>
          <p:nvPr>
            <p:ph type="body" idx="1"/>
          </p:nvPr>
        </p:nvSpPr>
        <p:spPr>
          <a:xfrm>
            <a:off x="163287" y="609600"/>
            <a:ext cx="4228336" cy="4408714"/>
          </a:xfrm>
          <a:prstGeom prst="rect">
            <a:avLst/>
          </a:prstGeom>
          <a:solidFill>
            <a:schemeClr val="bg1"/>
          </a:solidFill>
        </p:spPr>
        <p:txBody>
          <a:bodyPr spcFirstLastPara="1" wrap="square" lIns="91425" tIns="91425" rIns="91425" bIns="91425" anchor="t" anchorCtr="0">
            <a:noAutofit/>
          </a:bodyPr>
          <a:lstStyle/>
          <a:p>
            <a:pPr marL="0" lvl="0" indent="0" algn="l" rtl="0">
              <a:spcBef>
                <a:spcPts val="1200"/>
              </a:spcBef>
              <a:spcAft>
                <a:spcPts val="0"/>
              </a:spcAft>
              <a:buNone/>
            </a:pPr>
            <a:r>
              <a:rPr lang="ms" sz="2800" b="1" dirty="0">
                <a:solidFill>
                  <a:srgbClr val="C00000"/>
                </a:solidFill>
              </a:rPr>
              <a:t>Module 8: WordPress Security</a:t>
            </a:r>
            <a:endParaRPr sz="2800" b="1" dirty="0">
              <a:solidFill>
                <a:srgbClr val="C00000"/>
              </a:solidFill>
            </a:endParaRPr>
          </a:p>
          <a:p>
            <a:pPr marL="457200" lvl="0" indent="-355600" algn="l" rtl="0">
              <a:spcBef>
                <a:spcPts val="1200"/>
              </a:spcBef>
              <a:spcAft>
                <a:spcPts val="0"/>
              </a:spcAft>
              <a:buSzPts val="2000"/>
              <a:buChar char="●"/>
            </a:pPr>
            <a:r>
              <a:rPr lang="ms" sz="2800" dirty="0">
                <a:solidFill>
                  <a:srgbClr val="002060"/>
                </a:solidFill>
              </a:rPr>
              <a:t>Setting Secure File Permissions</a:t>
            </a:r>
            <a:endParaRPr sz="2800" dirty="0">
              <a:solidFill>
                <a:srgbClr val="002060"/>
              </a:solidFill>
            </a:endParaRPr>
          </a:p>
          <a:p>
            <a:pPr marL="457200" lvl="0" indent="-355600" algn="l" rtl="0">
              <a:spcBef>
                <a:spcPts val="0"/>
              </a:spcBef>
              <a:spcAft>
                <a:spcPts val="0"/>
              </a:spcAft>
              <a:buSzPts val="2000"/>
              <a:buChar char="●"/>
            </a:pPr>
            <a:r>
              <a:rPr lang="ms" sz="2800" dirty="0">
                <a:solidFill>
                  <a:srgbClr val="002060"/>
                </a:solidFill>
              </a:rPr>
              <a:t>Disabling Directory Views</a:t>
            </a:r>
            <a:endParaRPr sz="2800" dirty="0">
              <a:solidFill>
                <a:srgbClr val="002060"/>
              </a:solidFill>
            </a:endParaRPr>
          </a:p>
          <a:p>
            <a:pPr marL="457200" lvl="0" indent="-355600" algn="l" rtl="0">
              <a:spcBef>
                <a:spcPts val="0"/>
              </a:spcBef>
              <a:spcAft>
                <a:spcPts val="0"/>
              </a:spcAft>
              <a:buSzPts val="2000"/>
              <a:buChar char="●"/>
            </a:pPr>
            <a:r>
              <a:rPr lang="ms" sz="2800" dirty="0">
                <a:solidFill>
                  <a:srgbClr val="002060"/>
                </a:solidFill>
              </a:rPr>
              <a:t>Forbid Access to Sensitive Files</a:t>
            </a:r>
            <a:endParaRPr sz="2800" dirty="0">
              <a:solidFill>
                <a:srgbClr val="002060"/>
              </a:solidFill>
            </a:endParaRPr>
          </a:p>
          <a:p>
            <a:pPr marL="0" lvl="0" indent="0" algn="l" rtl="0">
              <a:spcBef>
                <a:spcPts val="1200"/>
              </a:spcBef>
              <a:spcAft>
                <a:spcPts val="0"/>
              </a:spcAft>
              <a:buNone/>
            </a:pPr>
            <a:endParaRPr sz="2800" dirty="0">
              <a:solidFill>
                <a:srgbClr val="002060"/>
              </a:solidFill>
            </a:endParaRPr>
          </a:p>
          <a:p>
            <a:pPr marL="0" lvl="0" indent="0" algn="l" rtl="0">
              <a:spcBef>
                <a:spcPts val="1200"/>
              </a:spcBef>
              <a:spcAft>
                <a:spcPts val="1200"/>
              </a:spcAft>
              <a:buNone/>
            </a:pPr>
            <a:endParaRPr sz="2800" dirty="0">
              <a:solidFill>
                <a:srgbClr val="002060"/>
              </a:solidFill>
            </a:endParaRPr>
          </a:p>
        </p:txBody>
      </p:sp>
      <p:sp>
        <p:nvSpPr>
          <p:cNvPr id="151" name="Google Shape;151;p26"/>
          <p:cNvSpPr txBox="1">
            <a:spLocks noGrp="1"/>
          </p:cNvSpPr>
          <p:nvPr>
            <p:ph type="body" idx="2"/>
          </p:nvPr>
        </p:nvSpPr>
        <p:spPr>
          <a:xfrm>
            <a:off x="4527123" y="609600"/>
            <a:ext cx="4388277" cy="4408714"/>
          </a:xfrm>
          <a:prstGeom prst="rect">
            <a:avLst/>
          </a:prstGeom>
          <a:solidFill>
            <a:schemeClr val="bg1"/>
          </a:solidFill>
        </p:spPr>
        <p:txBody>
          <a:bodyPr spcFirstLastPara="1" wrap="square" lIns="91425" tIns="91425" rIns="91425" bIns="91425" anchor="t" anchorCtr="0">
            <a:noAutofit/>
          </a:bodyPr>
          <a:lstStyle/>
          <a:p>
            <a:pPr indent="-355600">
              <a:spcBef>
                <a:spcPts val="1200"/>
              </a:spcBef>
              <a:buSzPts val="2000"/>
            </a:pPr>
            <a:r>
              <a:rPr lang="en-US" sz="3200" dirty="0">
                <a:solidFill>
                  <a:srgbClr val="002060"/>
                </a:solidFill>
              </a:rPr>
              <a:t>Remove the </a:t>
            </a:r>
            <a:r>
              <a:rPr lang="en-US" sz="3200" dirty="0" err="1">
                <a:solidFill>
                  <a:srgbClr val="002060"/>
                </a:solidFill>
              </a:rPr>
              <a:t>WordPress</a:t>
            </a:r>
            <a:r>
              <a:rPr lang="en-US" sz="3200" dirty="0">
                <a:solidFill>
                  <a:srgbClr val="002060"/>
                </a:solidFill>
              </a:rPr>
              <a:t> Version Number</a:t>
            </a:r>
          </a:p>
          <a:p>
            <a:pPr marL="457200" lvl="0" indent="-355600" algn="l" rtl="0">
              <a:spcBef>
                <a:spcPts val="1200"/>
              </a:spcBef>
              <a:spcAft>
                <a:spcPts val="0"/>
              </a:spcAft>
              <a:buSzPts val="2000"/>
              <a:buChar char="●"/>
            </a:pPr>
            <a:r>
              <a:rPr lang="ms" sz="3200" dirty="0" smtClean="0">
                <a:solidFill>
                  <a:srgbClr val="002060"/>
                </a:solidFill>
              </a:rPr>
              <a:t>Securing </a:t>
            </a:r>
            <a:r>
              <a:rPr lang="ms" sz="3200" dirty="0">
                <a:solidFill>
                  <a:srgbClr val="002060"/>
                </a:solidFill>
              </a:rPr>
              <a:t>Your Database Secure Multiple Installations</a:t>
            </a:r>
            <a:endParaRPr sz="3200" dirty="0">
              <a:solidFill>
                <a:srgbClr val="002060"/>
              </a:solidFill>
            </a:endParaRPr>
          </a:p>
          <a:p>
            <a:pPr marL="457200" lvl="0" indent="-355600" algn="l" rtl="0">
              <a:spcBef>
                <a:spcPts val="0"/>
              </a:spcBef>
              <a:spcAft>
                <a:spcPts val="0"/>
              </a:spcAft>
              <a:buSzPts val="2000"/>
              <a:buChar char="●"/>
            </a:pPr>
            <a:r>
              <a:rPr lang="ms" sz="3200" dirty="0">
                <a:solidFill>
                  <a:srgbClr val="002060"/>
                </a:solidFill>
              </a:rPr>
              <a:t>Prevent Hotlinking</a:t>
            </a:r>
            <a:endParaRPr sz="3200" b="1" dirty="0">
              <a:solidFill>
                <a:srgbClr val="002060"/>
              </a:solidFill>
            </a:endParaRPr>
          </a:p>
          <a:p>
            <a:pPr marL="0" lvl="0" indent="0" algn="l" rtl="0">
              <a:spcBef>
                <a:spcPts val="1200"/>
              </a:spcBef>
              <a:spcAft>
                <a:spcPts val="1600"/>
              </a:spcAft>
              <a:buNone/>
            </a:pPr>
            <a:endParaRPr sz="2000" dirty="0">
              <a:solidFill>
                <a:srgbClr val="002060"/>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23</a:t>
            </a:fld>
            <a:endParaRPr lang="m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1"/>
                                        </p:tgtEl>
                                        <p:attrNameLst>
                                          <p:attrName>style.visibility</p:attrName>
                                        </p:attrNameLst>
                                      </p:cBhvr>
                                      <p:to>
                                        <p:strVal val="visible"/>
                                      </p:to>
                                    </p:set>
                                    <p:anim calcmode="lin" valueType="num">
                                      <p:cBhvr additive="base">
                                        <p:cTn id="11" dur="500" fill="hold"/>
                                        <p:tgtEl>
                                          <p:spTgt spid="151"/>
                                        </p:tgtEl>
                                        <p:attrNameLst>
                                          <p:attrName>ppt_x</p:attrName>
                                        </p:attrNameLst>
                                      </p:cBhvr>
                                      <p:tavLst>
                                        <p:tav tm="0">
                                          <p:val>
                                            <p:strVal val="#ppt_x"/>
                                          </p:val>
                                        </p:tav>
                                        <p:tav tm="100000">
                                          <p:val>
                                            <p:strVal val="#ppt_x"/>
                                          </p:val>
                                        </p:tav>
                                      </p:tavLst>
                                    </p:anim>
                                    <p:anim calcmode="lin" valueType="num">
                                      <p:cBhvr additive="base">
                                        <p:cTn id="12"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174171" y="87911"/>
            <a:ext cx="8730343" cy="565232"/>
          </a:xfrm>
          <a:prstGeom prst="rect">
            <a:avLst/>
          </a:prstGeom>
          <a:solidFill>
            <a:schemeClr val="accent1"/>
          </a:solidFill>
        </p:spPr>
        <p:txBody>
          <a:bodyPr spcFirstLastPara="1" wrap="square" lIns="91425" tIns="91425" rIns="91425" bIns="91425" anchor="b" anchorCtr="0">
            <a:noAutofit/>
          </a:bodyPr>
          <a:lstStyle/>
          <a:p>
            <a:pPr marL="0" lvl="0" indent="0" algn="ctr" rtl="0">
              <a:spcBef>
                <a:spcPts val="0"/>
              </a:spcBef>
              <a:spcAft>
                <a:spcPts val="0"/>
              </a:spcAft>
              <a:buNone/>
            </a:pPr>
            <a:r>
              <a:rPr lang="ms" dirty="0">
                <a:solidFill>
                  <a:schemeClr val="bg1"/>
                </a:solidFill>
              </a:rPr>
              <a:t>Objectctives of the Course</a:t>
            </a:r>
            <a:endParaRPr dirty="0">
              <a:solidFill>
                <a:schemeClr val="bg1"/>
              </a:solidFill>
            </a:endParaRPr>
          </a:p>
        </p:txBody>
      </p:sp>
      <p:sp>
        <p:nvSpPr>
          <p:cNvPr id="157" name="Google Shape;157;p27"/>
          <p:cNvSpPr txBox="1">
            <a:spLocks noGrp="1"/>
          </p:cNvSpPr>
          <p:nvPr>
            <p:ph type="body" idx="1"/>
          </p:nvPr>
        </p:nvSpPr>
        <p:spPr>
          <a:xfrm>
            <a:off x="174171" y="783770"/>
            <a:ext cx="8730343" cy="4359729"/>
          </a:xfrm>
          <a:prstGeom prst="rect">
            <a:avLst/>
          </a:prstGeom>
          <a:solidFill>
            <a:schemeClr val="bg2"/>
          </a:solidFill>
        </p:spPr>
        <p:txBody>
          <a:bodyPr spcFirstLastPara="1" wrap="square" lIns="91425" tIns="91425" rIns="91425" bIns="91425" anchor="t" anchorCtr="0">
            <a:noAutofit/>
          </a:bodyPr>
          <a:lstStyle/>
          <a:p>
            <a:pPr marL="0" lvl="0" indent="0" algn="l" rtl="0">
              <a:spcBef>
                <a:spcPts val="0"/>
              </a:spcBef>
              <a:spcAft>
                <a:spcPts val="0"/>
              </a:spcAft>
              <a:buNone/>
            </a:pPr>
            <a:r>
              <a:rPr lang="ms" sz="3800" dirty="0"/>
              <a:t>The course aims </a:t>
            </a:r>
            <a:r>
              <a:rPr lang="ms" sz="3800" dirty="0" smtClean="0"/>
              <a:t>to enable participants to:</a:t>
            </a:r>
            <a:endParaRPr sz="3800" dirty="0"/>
          </a:p>
          <a:p>
            <a:pPr marL="457200" lvl="0" indent="-342900" algn="l" rtl="0">
              <a:spcBef>
                <a:spcPts val="1600"/>
              </a:spcBef>
              <a:spcAft>
                <a:spcPts val="0"/>
              </a:spcAft>
              <a:buSzPts val="1800"/>
              <a:buChar char="●"/>
            </a:pPr>
            <a:r>
              <a:rPr lang="ms" sz="3800" dirty="0" smtClean="0"/>
              <a:t>install WordPress in Linux OS</a:t>
            </a:r>
            <a:endParaRPr sz="3800" dirty="0"/>
          </a:p>
          <a:p>
            <a:pPr marL="457200" lvl="0" indent="-342900" algn="l" rtl="0">
              <a:spcBef>
                <a:spcPts val="0"/>
              </a:spcBef>
              <a:spcAft>
                <a:spcPts val="0"/>
              </a:spcAft>
              <a:buSzPts val="1800"/>
              <a:buChar char="●"/>
            </a:pPr>
            <a:r>
              <a:rPr lang="ms" sz="3800" dirty="0" smtClean="0"/>
              <a:t>find </a:t>
            </a:r>
            <a:r>
              <a:rPr lang="ms" sz="3800" dirty="0"/>
              <a:t>and activate a suitable theme for their institution.</a:t>
            </a:r>
            <a:endParaRPr sz="3800" dirty="0"/>
          </a:p>
          <a:p>
            <a:pPr marL="457200" lvl="0" indent="-342900" algn="l" rtl="0">
              <a:spcBef>
                <a:spcPts val="0"/>
              </a:spcBef>
              <a:spcAft>
                <a:spcPts val="0"/>
              </a:spcAft>
              <a:buSzPts val="1800"/>
              <a:buChar char="●"/>
            </a:pPr>
            <a:r>
              <a:rPr lang="ms" sz="3800" dirty="0" smtClean="0"/>
              <a:t>find </a:t>
            </a:r>
            <a:r>
              <a:rPr lang="ms" sz="3800" dirty="0"/>
              <a:t>and install plugins</a:t>
            </a:r>
            <a:r>
              <a:rPr lang="ms" sz="3800" dirty="0" smtClean="0"/>
              <a:t>.</a:t>
            </a:r>
            <a:endParaRPr sz="38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24</a:t>
            </a:fld>
            <a:endParaRPr lang="m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206829" y="87911"/>
            <a:ext cx="8558601" cy="565231"/>
          </a:xfrm>
          <a:prstGeom prst="rect">
            <a:avLst/>
          </a:prstGeom>
          <a:solidFill>
            <a:srgbClr val="7030A0"/>
          </a:solidFill>
        </p:spPr>
        <p:txBody>
          <a:bodyPr spcFirstLastPara="1" wrap="square" lIns="91425" tIns="91425" rIns="91425" bIns="91425" anchor="b" anchorCtr="0">
            <a:noAutofit/>
          </a:bodyPr>
          <a:lstStyle/>
          <a:p>
            <a:pPr marL="0" lvl="0" indent="0" algn="ctr" rtl="0">
              <a:spcBef>
                <a:spcPts val="0"/>
              </a:spcBef>
              <a:spcAft>
                <a:spcPts val="0"/>
              </a:spcAft>
              <a:buNone/>
            </a:pPr>
            <a:r>
              <a:rPr lang="ms" sz="3600" dirty="0">
                <a:solidFill>
                  <a:schemeClr val="bg1"/>
                </a:solidFill>
              </a:rPr>
              <a:t>Objectctives of the Course</a:t>
            </a:r>
            <a:endParaRPr sz="3600" dirty="0">
              <a:solidFill>
                <a:schemeClr val="bg1"/>
              </a:solidFill>
            </a:endParaRPr>
          </a:p>
        </p:txBody>
      </p:sp>
      <p:sp>
        <p:nvSpPr>
          <p:cNvPr id="157" name="Google Shape;157;p27"/>
          <p:cNvSpPr txBox="1">
            <a:spLocks noGrp="1"/>
          </p:cNvSpPr>
          <p:nvPr>
            <p:ph type="body" idx="1"/>
          </p:nvPr>
        </p:nvSpPr>
        <p:spPr>
          <a:xfrm>
            <a:off x="206829" y="740229"/>
            <a:ext cx="8558601" cy="4278084"/>
          </a:xfrm>
          <a:prstGeom prst="rect">
            <a:avLst/>
          </a:prstGeom>
          <a:solidFill>
            <a:schemeClr val="bg2"/>
          </a:solidFill>
        </p:spPr>
        <p:txBody>
          <a:bodyPr spcFirstLastPara="1" wrap="square" lIns="91425" tIns="91425" rIns="91425" bIns="91425" anchor="t" anchorCtr="0">
            <a:noAutofit/>
          </a:bodyPr>
          <a:lstStyle/>
          <a:p>
            <a:pPr marL="0" lvl="0" indent="0" algn="l" rtl="0">
              <a:spcBef>
                <a:spcPts val="0"/>
              </a:spcBef>
              <a:spcAft>
                <a:spcPts val="0"/>
              </a:spcAft>
              <a:buNone/>
            </a:pPr>
            <a:r>
              <a:rPr lang="ms" sz="2800" dirty="0"/>
              <a:t>The course aims </a:t>
            </a:r>
            <a:r>
              <a:rPr lang="ms" sz="2800" dirty="0" smtClean="0"/>
              <a:t>to them to:</a:t>
            </a:r>
            <a:endParaRPr sz="2800" dirty="0"/>
          </a:p>
          <a:p>
            <a:pPr marL="457200" lvl="0" indent="-342900" algn="l" rtl="0">
              <a:spcBef>
                <a:spcPts val="0"/>
              </a:spcBef>
              <a:spcAft>
                <a:spcPts val="0"/>
              </a:spcAft>
              <a:buSzPts val="1800"/>
              <a:buChar char="●"/>
            </a:pPr>
            <a:r>
              <a:rPr lang="ms" sz="4000" dirty="0" smtClean="0"/>
              <a:t>create </a:t>
            </a:r>
            <a:r>
              <a:rPr lang="ms" sz="4000" dirty="0"/>
              <a:t>pages, posts and menu.</a:t>
            </a:r>
            <a:endParaRPr sz="4000" dirty="0"/>
          </a:p>
          <a:p>
            <a:pPr marL="457200" lvl="0" indent="-342900" algn="l" rtl="0">
              <a:spcBef>
                <a:spcPts val="0"/>
              </a:spcBef>
              <a:spcAft>
                <a:spcPts val="0"/>
              </a:spcAft>
              <a:buSzPts val="1800"/>
              <a:buChar char="●"/>
            </a:pPr>
            <a:r>
              <a:rPr lang="ms" sz="4000" dirty="0" smtClean="0"/>
              <a:t>create </a:t>
            </a:r>
            <a:r>
              <a:rPr lang="ms" sz="4000" dirty="0"/>
              <a:t>featured images, pages and posts.</a:t>
            </a:r>
            <a:endParaRPr sz="4000" dirty="0"/>
          </a:p>
          <a:p>
            <a:pPr marL="457200" lvl="0" indent="-342900" algn="l" rtl="0">
              <a:spcBef>
                <a:spcPts val="0"/>
              </a:spcBef>
              <a:spcAft>
                <a:spcPts val="0"/>
              </a:spcAft>
              <a:buSzPts val="1800"/>
              <a:buChar char="●"/>
            </a:pPr>
            <a:r>
              <a:rPr lang="ms" sz="4000" dirty="0" smtClean="0"/>
              <a:t>install </a:t>
            </a:r>
            <a:r>
              <a:rPr lang="ms" sz="4000" dirty="0"/>
              <a:t>multisites for a WordPress Site. </a:t>
            </a:r>
            <a:endParaRPr sz="4000" dirty="0"/>
          </a:p>
          <a:p>
            <a:pPr marL="457200" lvl="0" indent="-342900" algn="l" rtl="0">
              <a:spcBef>
                <a:spcPts val="0"/>
              </a:spcBef>
              <a:spcAft>
                <a:spcPts val="0"/>
              </a:spcAft>
              <a:buSzPts val="1800"/>
              <a:buChar char="●"/>
            </a:pPr>
            <a:r>
              <a:rPr lang="ms" sz="4000" dirty="0" smtClean="0"/>
              <a:t>prepare </a:t>
            </a:r>
            <a:r>
              <a:rPr lang="ms" sz="4000" dirty="0"/>
              <a:t>a secured library website.</a:t>
            </a:r>
            <a:endParaRPr sz="40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25</a:t>
            </a:fld>
            <a:endParaRPr lang="ms"/>
          </a:p>
        </p:txBody>
      </p:sp>
    </p:spTree>
    <p:extLst>
      <p:ext uri="{BB962C8B-B14F-4D97-AF65-F5344CB8AC3E}">
        <p14:creationId xmlns:p14="http://schemas.microsoft.com/office/powerpoint/2010/main" val="1202554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195942" y="87086"/>
            <a:ext cx="8719457" cy="544285"/>
          </a:xfrm>
          <a:prstGeom prst="rect">
            <a:avLst/>
          </a:prstGeom>
          <a:solidFill>
            <a:srgbClr val="FFC000"/>
          </a:solidFill>
        </p:spPr>
        <p:txBody>
          <a:bodyPr spcFirstLastPara="1" wrap="square" lIns="91425" tIns="91425" rIns="91425" bIns="91425" anchor="b" anchorCtr="0">
            <a:noAutofit/>
          </a:bodyPr>
          <a:lstStyle/>
          <a:p>
            <a:pPr marL="0" lvl="0" indent="0" algn="ctr" rtl="0">
              <a:spcBef>
                <a:spcPts val="0"/>
              </a:spcBef>
              <a:spcAft>
                <a:spcPts val="0"/>
              </a:spcAft>
              <a:buNone/>
            </a:pPr>
            <a:r>
              <a:rPr lang="ms" sz="3600" b="1" dirty="0"/>
              <a:t>References</a:t>
            </a:r>
            <a:endParaRPr b="1" dirty="0"/>
          </a:p>
        </p:txBody>
      </p:sp>
      <p:sp>
        <p:nvSpPr>
          <p:cNvPr id="163" name="Google Shape;163;p28"/>
          <p:cNvSpPr txBox="1">
            <a:spLocks noGrp="1"/>
          </p:cNvSpPr>
          <p:nvPr>
            <p:ph type="body" idx="1"/>
          </p:nvPr>
        </p:nvSpPr>
        <p:spPr>
          <a:xfrm>
            <a:off x="195943" y="751114"/>
            <a:ext cx="8719457" cy="4284611"/>
          </a:xfrm>
          <a:prstGeom prst="rect">
            <a:avLst/>
          </a:prstGeom>
          <a:solidFill>
            <a:schemeClr val="bg1"/>
          </a:solidFill>
        </p:spPr>
        <p:txBody>
          <a:bodyPr spcFirstLastPara="1" wrap="square" lIns="91425" tIns="91425" rIns="91425" bIns="91425" anchor="t" anchorCtr="0">
            <a:noAutofit/>
          </a:bodyPr>
          <a:lstStyle/>
          <a:p>
            <a:pPr marL="457200" lvl="0" indent="-311150" algn="l" rtl="0">
              <a:spcAft>
                <a:spcPts val="0"/>
              </a:spcAft>
              <a:buSzPts val="1300"/>
              <a:buFont typeface="Arial"/>
              <a:buChar char="●"/>
            </a:pPr>
            <a:r>
              <a:rPr lang="ms" b="0" dirty="0" smtClean="0">
                <a:solidFill>
                  <a:schemeClr val="accent3"/>
                </a:solidFill>
                <a:latin typeface="Arial"/>
                <a:ea typeface="Arial"/>
                <a:cs typeface="Arial"/>
                <a:sym typeface="Arial"/>
              </a:rPr>
              <a:t>Haefele, C. (2015). WordPress for libraries.Lanham: Rowman &amp; Littlefield</a:t>
            </a:r>
          </a:p>
          <a:p>
            <a:pPr marL="457200" lvl="0" indent="-311150" algn="l" rtl="0">
              <a:spcAft>
                <a:spcPts val="0"/>
              </a:spcAft>
              <a:buSzPts val="1300"/>
              <a:buFont typeface="Arial"/>
              <a:buChar char="●"/>
            </a:pPr>
            <a:r>
              <a:rPr lang="ms" b="0" dirty="0" smtClean="0">
                <a:solidFill>
                  <a:schemeClr val="accent3"/>
                </a:solidFill>
                <a:latin typeface="Arial"/>
                <a:ea typeface="Arial"/>
                <a:cs typeface="Arial"/>
                <a:sym typeface="Arial"/>
              </a:rPr>
              <a:t>11 </a:t>
            </a:r>
            <a:r>
              <a:rPr lang="ms" b="0" dirty="0">
                <a:solidFill>
                  <a:schemeClr val="accent3"/>
                </a:solidFill>
                <a:latin typeface="Arial"/>
                <a:ea typeface="Arial"/>
                <a:cs typeface="Arial"/>
                <a:sym typeface="Arial"/>
              </a:rPr>
              <a:t>Reasons to Use WordPress For Your Website </a:t>
            </a:r>
            <a:r>
              <a:rPr lang="ms" b="0" u="sng" dirty="0">
                <a:solidFill>
                  <a:schemeClr val="accent3"/>
                </a:solidFill>
                <a:latin typeface="Arial"/>
                <a:ea typeface="Arial"/>
                <a:cs typeface="Arial"/>
                <a:sym typeface="Arial"/>
                <a:hlinkClick r:id="rId3"/>
              </a:rPr>
              <a:t>https://www.quicksprout.com/reasons-to-use-wordpress-for-your-website/</a:t>
            </a:r>
            <a:r>
              <a:rPr lang="ms" b="0" dirty="0">
                <a:solidFill>
                  <a:schemeClr val="accent3"/>
                </a:solidFill>
                <a:latin typeface="Arial"/>
                <a:ea typeface="Arial"/>
                <a:cs typeface="Arial"/>
                <a:sym typeface="Arial"/>
              </a:rPr>
              <a:t> </a:t>
            </a:r>
            <a:endParaRPr b="0" dirty="0">
              <a:solidFill>
                <a:schemeClr val="accent3"/>
              </a:solidFill>
              <a:latin typeface="Arial"/>
              <a:ea typeface="Arial"/>
              <a:cs typeface="Arial"/>
              <a:sym typeface="Arial"/>
            </a:endParaRPr>
          </a:p>
          <a:p>
            <a:pPr marL="457200" lvl="0" indent="-311150" algn="l" rtl="0">
              <a:spcAft>
                <a:spcPts val="0"/>
              </a:spcAft>
              <a:buSzPts val="1300"/>
              <a:buFont typeface="Arial"/>
              <a:buChar char="●"/>
            </a:pPr>
            <a:r>
              <a:rPr lang="ms" b="0" dirty="0">
                <a:solidFill>
                  <a:schemeClr val="accent3"/>
                </a:solidFill>
              </a:rPr>
              <a:t>How to install WordPress in Detail </a:t>
            </a:r>
            <a:r>
              <a:rPr lang="ms" b="0" u="sng" dirty="0">
                <a:solidFill>
                  <a:schemeClr val="accent3"/>
                </a:solidFill>
                <a:hlinkClick r:id="rId4"/>
              </a:rPr>
              <a:t>https://wordpress.org/support/article/how-to-install-wordpress/#detailed-instructions</a:t>
            </a:r>
            <a:endParaRPr b="0" dirty="0">
              <a:solidFill>
                <a:schemeClr val="accent3"/>
              </a:solidFill>
              <a:latin typeface="Arial"/>
              <a:ea typeface="Arial"/>
              <a:cs typeface="Arial"/>
              <a:sym typeface="Arial"/>
            </a:endParaRPr>
          </a:p>
          <a:p>
            <a:pPr marL="457200" lvl="0" indent="-323850" algn="l" rtl="0">
              <a:spcAft>
                <a:spcPts val="0"/>
              </a:spcAft>
              <a:buSzPts val="1500"/>
              <a:buFont typeface="Arial"/>
              <a:buChar char="●"/>
            </a:pPr>
            <a:r>
              <a:rPr lang="ms" b="0" dirty="0">
                <a:solidFill>
                  <a:schemeClr val="accent3"/>
                </a:solidFill>
                <a:latin typeface="Arial"/>
                <a:ea typeface="Arial"/>
                <a:cs typeface="Arial"/>
                <a:sym typeface="Arial"/>
              </a:rPr>
              <a:t>How </a:t>
            </a:r>
            <a:r>
              <a:rPr lang="ms" b="0" dirty="0" smtClean="0">
                <a:solidFill>
                  <a:schemeClr val="accent3"/>
                </a:solidFill>
                <a:latin typeface="Arial"/>
                <a:ea typeface="Arial"/>
                <a:cs typeface="Arial"/>
                <a:sym typeface="Arial"/>
              </a:rPr>
              <a:t>to install </a:t>
            </a:r>
            <a:r>
              <a:rPr lang="ms" b="0" dirty="0">
                <a:solidFill>
                  <a:schemeClr val="accent3"/>
                </a:solidFill>
                <a:latin typeface="Arial"/>
                <a:ea typeface="Arial"/>
                <a:cs typeface="Arial"/>
                <a:sym typeface="Arial"/>
              </a:rPr>
              <a:t>WordPress on Ubuntu 20.04 with a LAMP Stack </a:t>
            </a:r>
            <a:r>
              <a:rPr lang="ms" b="0" u="sng" dirty="0">
                <a:solidFill>
                  <a:schemeClr val="accent3"/>
                </a:solidFill>
                <a:hlinkClick r:id="rId5"/>
              </a:rPr>
              <a:t>https://www.digitalocean.com/community/tutorials/how-to-install-wordpress-on-ubuntu-20-04-with-a-lamp-stack#step-1-—-creating-a-mysql-database-and-user-for-wordpress</a:t>
            </a:r>
            <a:r>
              <a:rPr lang="ms" b="0" dirty="0">
                <a:solidFill>
                  <a:schemeClr val="accent3"/>
                </a:solidFill>
              </a:rPr>
              <a:t> </a:t>
            </a:r>
            <a:endParaRPr b="0" dirty="0">
              <a:solidFill>
                <a:schemeClr val="accent3"/>
              </a:solidFill>
            </a:endParaRPr>
          </a:p>
          <a:p>
            <a:pPr indent="-330200">
              <a:buSzPts val="1600"/>
            </a:pPr>
            <a:r>
              <a:rPr lang="en-US" b="0" dirty="0">
                <a:solidFill>
                  <a:schemeClr val="accent3"/>
                </a:solidFill>
              </a:rPr>
              <a:t>L</a:t>
            </a:r>
            <a:r>
              <a:rPr lang="ms" b="0" dirty="0">
                <a:solidFill>
                  <a:schemeClr val="accent3"/>
                </a:solidFill>
              </a:rPr>
              <a:t>ittle9 / spshortcode </a:t>
            </a:r>
            <a:r>
              <a:rPr lang="en-US" b="0" u="sng" dirty="0">
                <a:solidFill>
                  <a:schemeClr val="accent3"/>
                </a:solidFill>
                <a:hlinkClick r:id="rId6"/>
              </a:rPr>
              <a:t>https://github.com/little9/spshortcode</a:t>
            </a:r>
            <a:r>
              <a:rPr lang="en-US" b="0" dirty="0">
                <a:solidFill>
                  <a:schemeClr val="accent3"/>
                </a:solidFill>
              </a:rPr>
              <a:t> </a:t>
            </a:r>
          </a:p>
          <a:p>
            <a:pPr marL="457200" lvl="0" indent="-330200" algn="l" rtl="0">
              <a:spcAft>
                <a:spcPts val="0"/>
              </a:spcAft>
              <a:buSzPts val="1600"/>
              <a:buChar char="●"/>
            </a:pPr>
            <a:r>
              <a:rPr lang="ms" b="0" dirty="0" smtClean="0">
                <a:solidFill>
                  <a:schemeClr val="accent3"/>
                </a:solidFill>
              </a:rPr>
              <a:t>WordPress </a:t>
            </a:r>
            <a:r>
              <a:rPr lang="ms" b="0" u="sng" dirty="0">
                <a:solidFill>
                  <a:schemeClr val="accent3"/>
                </a:solidFill>
                <a:hlinkClick r:id="rId7"/>
              </a:rPr>
              <a:t>https://en.wikipedia.org/wiki/WordPress</a:t>
            </a:r>
            <a:r>
              <a:rPr lang="ms" b="0" dirty="0">
                <a:solidFill>
                  <a:schemeClr val="accent3"/>
                </a:solidFill>
              </a:rPr>
              <a:t> </a:t>
            </a:r>
            <a:endParaRPr lang="ms" b="0" dirty="0" smtClean="0">
              <a:solidFill>
                <a:schemeClr val="accent3"/>
              </a:solidFill>
            </a:endParaRPr>
          </a:p>
          <a:p>
            <a:pPr indent="-330200">
              <a:buSzPts val="1600"/>
            </a:pPr>
            <a:r>
              <a:rPr lang="en-US" b="0" dirty="0" smtClean="0">
                <a:solidFill>
                  <a:schemeClr val="accent3"/>
                </a:solidFill>
              </a:rPr>
              <a:t>Server Mania Hosting Empowered </a:t>
            </a:r>
            <a:r>
              <a:rPr lang="en-US" b="0" dirty="0" smtClean="0"/>
              <a:t>https</a:t>
            </a:r>
            <a:r>
              <a:rPr lang="en-US" b="0" dirty="0"/>
              <a:t>://www.servermania.com/kb/articles/what-are-the-requirements-for-a-wordpress-server/</a:t>
            </a:r>
            <a:endParaRPr b="0" dirty="0"/>
          </a:p>
          <a:p>
            <a:pPr marL="457200" lvl="0" indent="-311150" algn="l" rtl="0">
              <a:spcBef>
                <a:spcPts val="1600"/>
              </a:spcBef>
              <a:spcAft>
                <a:spcPts val="0"/>
              </a:spcAft>
              <a:buSzPts val="1300"/>
              <a:buFont typeface="Arial"/>
              <a:buChar char="●"/>
            </a:pPr>
            <a:endParaRPr dirty="0" smtClean="0">
              <a:solidFill>
                <a:schemeClr val="accent3"/>
              </a:solidFill>
              <a:latin typeface="Arial"/>
              <a:ea typeface="Arial"/>
              <a:cs typeface="Arial"/>
              <a:sym typeface="Arial"/>
            </a:endParaRPr>
          </a:p>
          <a:p>
            <a:pPr marL="457200" lvl="0" indent="0" algn="l" rtl="0">
              <a:spcBef>
                <a:spcPts val="2400"/>
              </a:spcBef>
              <a:spcAft>
                <a:spcPts val="600"/>
              </a:spcAft>
              <a:buNone/>
            </a:pPr>
            <a:endParaRPr dirty="0">
              <a:solidFill>
                <a:schemeClr val="accent3"/>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26</a:t>
            </a:fld>
            <a:endParaRPr lang="m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87086" y="239486"/>
            <a:ext cx="8988839" cy="3298371"/>
          </a:xfrm>
          <a:prstGeom prst="rect">
            <a:avLst/>
          </a:prstGeom>
          <a:solidFill>
            <a:schemeClr val="bg1">
              <a:lumMod val="5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ms" sz="6600" b="1" dirty="0">
                <a:solidFill>
                  <a:schemeClr val="bg1"/>
                </a:solidFill>
              </a:rPr>
              <a:t>Thank you for joining the session!</a:t>
            </a:r>
            <a:endParaRPr sz="6600" b="1" dirty="0">
              <a:solidFill>
                <a:schemeClr val="bg1"/>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27</a:t>
            </a:fld>
            <a:endParaRPr lang="ms"/>
          </a:p>
        </p:txBody>
      </p:sp>
    </p:spTree>
  </p:cSld>
  <p:clrMapOvr>
    <a:masterClrMapping/>
  </p:clrMapOvr>
  <mc:AlternateContent xmlns:mc="http://schemas.openxmlformats.org/markup-compatibility/2006" xmlns:p14="http://schemas.microsoft.com/office/powerpoint/2010/main">
    <mc:Choice Requires="p14">
      <p:transition spd="slow" p14:dur="2000" advTm="2012"/>
    </mc:Choice>
    <mc:Fallback xmlns="">
      <p:transition spd="slow" advTm="20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30" y="97972"/>
            <a:ext cx="7881256" cy="457200"/>
          </a:xfrm>
          <a:solidFill>
            <a:schemeClr val="bg2"/>
          </a:solidFill>
        </p:spPr>
        <p:txBody>
          <a:bodyPr/>
          <a:lstStyle/>
          <a:p>
            <a:pPr algn="ctr"/>
            <a:r>
              <a:rPr lang="en-US" dirty="0" smtClean="0"/>
              <a:t>Presentation outline</a:t>
            </a:r>
            <a:endParaRPr lang="en-US" dirty="0"/>
          </a:p>
        </p:txBody>
      </p:sp>
      <p:sp>
        <p:nvSpPr>
          <p:cNvPr id="3" name="Content Placeholder 2"/>
          <p:cNvSpPr>
            <a:spLocks noGrp="1"/>
          </p:cNvSpPr>
          <p:nvPr>
            <p:ph idx="1"/>
          </p:nvPr>
        </p:nvSpPr>
        <p:spPr>
          <a:xfrm>
            <a:off x="816430" y="685800"/>
            <a:ext cx="7881256" cy="4457700"/>
          </a:xfrm>
          <a:solidFill>
            <a:schemeClr val="accent6">
              <a:lumMod val="75000"/>
            </a:schemeClr>
          </a:solidFill>
        </p:spPr>
        <p:txBody>
          <a:bodyPr>
            <a:noAutofit/>
          </a:bodyPr>
          <a:lstStyle/>
          <a:p>
            <a:pPr algn="ctr"/>
            <a:r>
              <a:rPr lang="en-US" sz="2000" dirty="0">
                <a:solidFill>
                  <a:schemeClr val="bg1"/>
                </a:solidFill>
              </a:rPr>
              <a:t>About </a:t>
            </a:r>
            <a:r>
              <a:rPr lang="en-US" sz="2000" dirty="0" err="1" smtClean="0">
                <a:solidFill>
                  <a:schemeClr val="bg1"/>
                </a:solidFill>
              </a:rPr>
              <a:t>WordPress</a:t>
            </a:r>
            <a:endParaRPr lang="en-US" sz="2000" dirty="0" smtClean="0">
              <a:solidFill>
                <a:schemeClr val="bg1"/>
              </a:solidFill>
            </a:endParaRPr>
          </a:p>
          <a:p>
            <a:pPr algn="ctr"/>
            <a:r>
              <a:rPr lang="ms" sz="2000" dirty="0">
                <a:solidFill>
                  <a:schemeClr val="bg1"/>
                </a:solidFill>
              </a:rPr>
              <a:t>Why WordPress</a:t>
            </a:r>
            <a:r>
              <a:rPr lang="ms" sz="2000" dirty="0" smtClean="0">
                <a:solidFill>
                  <a:schemeClr val="bg1"/>
                </a:solidFill>
              </a:rPr>
              <a:t>?</a:t>
            </a:r>
          </a:p>
          <a:p>
            <a:pPr algn="ctr"/>
            <a:r>
              <a:rPr lang="ms" sz="2000" dirty="0">
                <a:solidFill>
                  <a:schemeClr val="bg1"/>
                </a:solidFill>
              </a:rPr>
              <a:t>Why WordPress for Libraries</a:t>
            </a:r>
            <a:r>
              <a:rPr lang="ms" sz="2000" dirty="0" smtClean="0">
                <a:solidFill>
                  <a:schemeClr val="bg1"/>
                </a:solidFill>
              </a:rPr>
              <a:t>?</a:t>
            </a:r>
          </a:p>
          <a:p>
            <a:pPr algn="ctr"/>
            <a:r>
              <a:rPr lang="en-US" sz="2000" dirty="0" err="1">
                <a:solidFill>
                  <a:schemeClr val="bg1"/>
                </a:solidFill>
              </a:rPr>
              <a:t>WordPress</a:t>
            </a:r>
            <a:r>
              <a:rPr lang="en-US" sz="2000" dirty="0">
                <a:solidFill>
                  <a:schemeClr val="bg1"/>
                </a:solidFill>
              </a:rPr>
              <a:t> Server Requirements for Version 5.2+</a:t>
            </a:r>
            <a:endParaRPr lang="ms" sz="2000" dirty="0" smtClean="0">
              <a:solidFill>
                <a:schemeClr val="bg1"/>
              </a:solidFill>
            </a:endParaRPr>
          </a:p>
          <a:p>
            <a:pPr algn="ctr"/>
            <a:r>
              <a:rPr lang="ms" sz="2000" dirty="0">
                <a:solidFill>
                  <a:schemeClr val="bg1"/>
                </a:solidFill>
              </a:rPr>
              <a:t>How to Install WordPress</a:t>
            </a:r>
            <a:r>
              <a:rPr lang="ms" sz="2000" dirty="0" smtClean="0">
                <a:solidFill>
                  <a:schemeClr val="bg1"/>
                </a:solidFill>
              </a:rPr>
              <a:t>?</a:t>
            </a:r>
          </a:p>
          <a:p>
            <a:pPr algn="ctr"/>
            <a:r>
              <a:rPr lang="ms" sz="2000" dirty="0">
                <a:solidFill>
                  <a:schemeClr val="bg1"/>
                </a:solidFill>
              </a:rPr>
              <a:t>Front End &amp; Back </a:t>
            </a:r>
            <a:r>
              <a:rPr lang="ms" sz="2000" dirty="0" smtClean="0">
                <a:solidFill>
                  <a:schemeClr val="bg1"/>
                </a:solidFill>
              </a:rPr>
              <a:t>End</a:t>
            </a:r>
          </a:p>
          <a:p>
            <a:pPr algn="ctr"/>
            <a:r>
              <a:rPr lang="ms" sz="2000" dirty="0">
                <a:solidFill>
                  <a:schemeClr val="bg1"/>
                </a:solidFill>
              </a:rPr>
              <a:t>Dashboard</a:t>
            </a:r>
            <a:endParaRPr lang="ms" sz="2000" dirty="0" smtClean="0">
              <a:solidFill>
                <a:schemeClr val="bg1"/>
              </a:solidFill>
            </a:endParaRPr>
          </a:p>
          <a:p>
            <a:pPr algn="ctr"/>
            <a:r>
              <a:rPr lang="ms" sz="2000" dirty="0">
                <a:solidFill>
                  <a:schemeClr val="bg1"/>
                </a:solidFill>
              </a:rPr>
              <a:t>Plugins for Library Content </a:t>
            </a:r>
            <a:r>
              <a:rPr lang="ms" sz="2000" dirty="0" smtClean="0">
                <a:solidFill>
                  <a:schemeClr val="bg1"/>
                </a:solidFill>
              </a:rPr>
              <a:t>Management</a:t>
            </a:r>
          </a:p>
          <a:p>
            <a:pPr algn="ctr"/>
            <a:r>
              <a:rPr lang="ms" sz="2000" dirty="0">
                <a:solidFill>
                  <a:schemeClr val="bg1"/>
                </a:solidFill>
              </a:rPr>
              <a:t>WordPress Course Content for Forth Coming Trainging</a:t>
            </a:r>
            <a:endParaRPr lang="ms" sz="2000" dirty="0" smtClean="0">
              <a:solidFill>
                <a:schemeClr val="bg1"/>
              </a:solidFill>
            </a:endParaRPr>
          </a:p>
          <a:p>
            <a:pPr algn="ctr"/>
            <a:r>
              <a:rPr lang="ms" sz="2000" dirty="0" smtClean="0">
                <a:solidFill>
                  <a:schemeClr val="bg1"/>
                </a:solidFill>
              </a:rPr>
              <a:t>Objectctives </a:t>
            </a:r>
            <a:r>
              <a:rPr lang="ms" sz="2000" dirty="0">
                <a:solidFill>
                  <a:schemeClr val="bg1"/>
                </a:solidFill>
              </a:rPr>
              <a:t>of the </a:t>
            </a:r>
            <a:r>
              <a:rPr lang="ms" sz="2000" dirty="0" smtClean="0">
                <a:solidFill>
                  <a:schemeClr val="bg1"/>
                </a:solidFill>
              </a:rPr>
              <a:t>Course</a:t>
            </a:r>
            <a:endParaRPr lang="en-US" sz="2000" dirty="0" smtClean="0">
              <a:solidFill>
                <a:schemeClr val="bg1"/>
              </a:solidFill>
            </a:endParaRPr>
          </a:p>
        </p:txBody>
      </p:sp>
      <p:sp>
        <p:nvSpPr>
          <p:cNvPr id="5" name="Date Placeholder 4"/>
          <p:cNvSpPr>
            <a:spLocks noGrp="1"/>
          </p:cNvSpPr>
          <p:nvPr>
            <p:ph type="dt" sz="half" idx="10"/>
          </p:nvPr>
        </p:nvSpPr>
        <p:spPr/>
        <p:txBody>
          <a:bodyPr/>
          <a:lstStyle/>
          <a:p>
            <a:fld id="{BEC668F7-C34F-40EA-ACB2-9093147B6DAC}" type="datetime1">
              <a:rPr lang="en-US" smtClean="0"/>
              <a:t>7/19/2020</a:t>
            </a:fld>
            <a:endParaRPr lang="en-US"/>
          </a:p>
        </p:txBody>
      </p:sp>
      <p:sp>
        <p:nvSpPr>
          <p:cNvPr id="6" name="Footer Placeholder 5"/>
          <p:cNvSpPr>
            <a:spLocks noGrp="1"/>
          </p:cNvSpPr>
          <p:nvPr>
            <p:ph type="ftr" sz="quarter" idx="11"/>
          </p:nvPr>
        </p:nvSpPr>
        <p:spPr/>
        <p:txBody>
          <a:bodyPr/>
          <a:lstStyle/>
          <a:p>
            <a:r>
              <a:rPr lang="en-US" smtClean="0"/>
              <a:t>Goma Banjade</a:t>
            </a:r>
            <a:endParaRPr lang="en-US"/>
          </a:p>
        </p:txBody>
      </p:sp>
      <p:sp>
        <p:nvSpPr>
          <p:cNvPr id="7" name="Slide Number Placeholder 6"/>
          <p:cNvSpPr>
            <a:spLocks noGrp="1"/>
          </p:cNvSpPr>
          <p:nvPr>
            <p:ph type="sldNum" sz="quarter" idx="12"/>
          </p:nvPr>
        </p:nvSpPr>
        <p:spPr/>
        <p:txBody>
          <a:bodyPr>
            <a:normAutofit lnSpcReduction="10000"/>
          </a:bodyPr>
          <a:lstStyle/>
          <a:p>
            <a:pPr marL="0" lvl="0" indent="0" algn="r" rtl="0">
              <a:spcBef>
                <a:spcPts val="0"/>
              </a:spcBef>
              <a:spcAft>
                <a:spcPts val="0"/>
              </a:spcAft>
              <a:buNone/>
            </a:pPr>
            <a:fld id="{00000000-1234-1234-1234-123412341234}" type="slidenum">
              <a:rPr lang="ms" smtClean="0"/>
              <a:t>3</a:t>
            </a:fld>
            <a:endParaRPr lang="ms"/>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4584700"/>
            <a:ext cx="406400" cy="406400"/>
          </a:xfrm>
          <a:prstGeom prst="rect">
            <a:avLst/>
          </a:prstGeom>
        </p:spPr>
      </p:pic>
    </p:spTree>
    <p:extLst>
      <p:ext uri="{BB962C8B-B14F-4D97-AF65-F5344CB8AC3E}">
        <p14:creationId xmlns:p14="http://schemas.microsoft.com/office/powerpoint/2010/main" val="2952492229"/>
      </p:ext>
    </p:extLst>
  </p:cSld>
  <p:clrMapOvr>
    <a:masterClrMapping/>
  </p:clrMapOvr>
  <mc:AlternateContent xmlns:mc="http://schemas.openxmlformats.org/markup-compatibility/2006" xmlns:p14="http://schemas.microsoft.com/office/powerpoint/2010/main">
    <mc:Choice Requires="p14">
      <p:transition spd="slow" p14:dur="2000" advTm="24838"/>
    </mc:Choice>
    <mc:Fallback xmlns="">
      <p:transition spd="slow" advTm="248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 y="163287"/>
            <a:ext cx="8795657" cy="662184"/>
          </a:xfrm>
          <a:solidFill>
            <a:schemeClr val="accent3"/>
          </a:solidFill>
        </p:spPr>
        <p:txBody>
          <a:bodyPr/>
          <a:lstStyle/>
          <a:p>
            <a:pPr algn="ctr"/>
            <a:r>
              <a:rPr lang="en-US" sz="4400" b="1" dirty="0" smtClean="0">
                <a:solidFill>
                  <a:schemeClr val="bg1"/>
                </a:solidFill>
              </a:rPr>
              <a:t>About </a:t>
            </a:r>
            <a:r>
              <a:rPr lang="en-US" sz="4400" b="1" dirty="0" err="1" smtClean="0">
                <a:solidFill>
                  <a:schemeClr val="bg1"/>
                </a:solidFill>
              </a:rPr>
              <a:t>WordPres</a:t>
            </a:r>
            <a:r>
              <a:rPr lang="en-US" sz="4400" b="1" dirty="0" smtClean="0"/>
              <a:t> </a:t>
            </a:r>
            <a:endParaRPr lang="en-US" sz="4400" b="1" dirty="0"/>
          </a:p>
        </p:txBody>
      </p:sp>
      <p:sp>
        <p:nvSpPr>
          <p:cNvPr id="3" name="Content Placeholder 2"/>
          <p:cNvSpPr>
            <a:spLocks noGrp="1"/>
          </p:cNvSpPr>
          <p:nvPr>
            <p:ph idx="1"/>
          </p:nvPr>
        </p:nvSpPr>
        <p:spPr>
          <a:xfrm>
            <a:off x="163285" y="957943"/>
            <a:ext cx="8795657" cy="4093028"/>
          </a:xfrm>
          <a:solidFill>
            <a:schemeClr val="bg1"/>
          </a:solidFill>
        </p:spPr>
        <p:txBody>
          <a:bodyPr>
            <a:noAutofit/>
          </a:bodyPr>
          <a:lstStyle/>
          <a:p>
            <a:pPr>
              <a:buFont typeface="Arial" pitchFamily="34" charset="0"/>
              <a:buChar char="•"/>
            </a:pPr>
            <a:r>
              <a:rPr lang="en-US" sz="2800" dirty="0" err="1"/>
              <a:t>WordPress</a:t>
            </a:r>
            <a:r>
              <a:rPr lang="en-US" sz="2800" dirty="0"/>
              <a:t> </a:t>
            </a:r>
            <a:r>
              <a:rPr lang="en-US" sz="2800" dirty="0" smtClean="0"/>
              <a:t>is </a:t>
            </a:r>
            <a:r>
              <a:rPr lang="en-US" sz="2800" dirty="0"/>
              <a:t>a free and open-source content management system (CMS) written in </a:t>
            </a:r>
            <a:r>
              <a:rPr lang="en-US" sz="2800" dirty="0" smtClean="0"/>
              <a:t>PHP </a:t>
            </a:r>
            <a:r>
              <a:rPr lang="en-US" sz="2800" dirty="0"/>
              <a:t>and paired with a MySQL or </a:t>
            </a:r>
            <a:r>
              <a:rPr lang="en-US" sz="2800" dirty="0" err="1" smtClean="0"/>
              <a:t>MariaDB</a:t>
            </a:r>
            <a:r>
              <a:rPr lang="en-US" sz="2800" dirty="0" smtClean="0"/>
              <a:t> </a:t>
            </a:r>
            <a:r>
              <a:rPr lang="en-US" sz="2800" dirty="0"/>
              <a:t>database</a:t>
            </a:r>
            <a:r>
              <a:rPr lang="en-US" sz="2800" dirty="0" smtClean="0"/>
              <a:t>.</a:t>
            </a:r>
          </a:p>
          <a:p>
            <a:pPr>
              <a:buFont typeface="Arial" pitchFamily="34" charset="0"/>
              <a:buChar char="•"/>
            </a:pPr>
            <a:r>
              <a:rPr lang="en-US" sz="2800" dirty="0" err="1" smtClean="0"/>
              <a:t>WordPress</a:t>
            </a:r>
            <a:r>
              <a:rPr lang="en-US" sz="2800" dirty="0" smtClean="0"/>
              <a:t> </a:t>
            </a:r>
            <a:r>
              <a:rPr lang="en-US" sz="2800" dirty="0"/>
              <a:t>was released on May 27, 2003, by its founders, American developer Matt </a:t>
            </a:r>
            <a:r>
              <a:rPr lang="en-US" sz="2800" dirty="0" err="1" smtClean="0"/>
              <a:t>Mullenweg</a:t>
            </a:r>
            <a:r>
              <a:rPr lang="en-US" sz="2800" dirty="0" smtClean="0"/>
              <a:t> </a:t>
            </a:r>
            <a:r>
              <a:rPr lang="en-US" sz="2800" dirty="0"/>
              <a:t>and English developer Mike Little</a:t>
            </a:r>
            <a:r>
              <a:rPr lang="en-US" sz="2800" dirty="0" smtClean="0"/>
              <a:t>, </a:t>
            </a:r>
            <a:r>
              <a:rPr lang="en-US" sz="2800" dirty="0"/>
              <a:t>as a fork of </a:t>
            </a:r>
            <a:r>
              <a:rPr lang="en-US" sz="2800" i="1" dirty="0"/>
              <a:t>b2/</a:t>
            </a:r>
            <a:r>
              <a:rPr lang="en-US" sz="2800" i="1" dirty="0" err="1"/>
              <a:t>cafelog</a:t>
            </a:r>
            <a:r>
              <a:rPr lang="en-US" sz="2800" dirty="0"/>
              <a:t>. The software is released under the GPLv2 (or later) license</a:t>
            </a:r>
            <a:r>
              <a:rPr lang="en-US" sz="2800" dirty="0" smtClean="0"/>
              <a:t>. </a:t>
            </a:r>
          </a:p>
          <a:p>
            <a:pPr marL="0" indent="0" algn="r">
              <a:buNone/>
            </a:pPr>
            <a:r>
              <a:rPr lang="en-US" sz="2800" dirty="0" smtClean="0"/>
              <a:t>Source: </a:t>
            </a:r>
            <a:r>
              <a:rPr lang="en-US" sz="2800" dirty="0" smtClean="0">
                <a:hlinkClick r:id="rId4"/>
              </a:rPr>
              <a:t>https</a:t>
            </a:r>
            <a:r>
              <a:rPr lang="en-US" sz="2800" dirty="0">
                <a:hlinkClick r:id="rId4"/>
              </a:rPr>
              <a:t>://wordpress.org/about</a:t>
            </a:r>
            <a:r>
              <a:rPr lang="en-US" sz="2800" dirty="0" smtClean="0">
                <a:hlinkClick r:id="rId4"/>
              </a:rPr>
              <a:t>/</a:t>
            </a:r>
            <a:r>
              <a:rPr lang="en-US" sz="2800" dirty="0" smtClean="0"/>
              <a:t> </a:t>
            </a:r>
            <a:endParaRPr lang="en-US" sz="2800" dirty="0"/>
          </a:p>
          <a:p>
            <a:pPr marL="0" indent="0">
              <a:buNone/>
            </a:pPr>
            <a:endParaRPr lang="en-US" sz="2800" dirty="0"/>
          </a:p>
        </p:txBody>
      </p:sp>
      <p:sp>
        <p:nvSpPr>
          <p:cNvPr id="5" name="Date Placeholder 4"/>
          <p:cNvSpPr>
            <a:spLocks noGrp="1"/>
          </p:cNvSpPr>
          <p:nvPr>
            <p:ph type="dt" sz="half" idx="10"/>
          </p:nvPr>
        </p:nvSpPr>
        <p:spPr/>
        <p:txBody>
          <a:bodyPr/>
          <a:lstStyle/>
          <a:p>
            <a:fld id="{6C6C8DEC-040F-4AA8-A58D-F01EA8435ACA}" type="datetime1">
              <a:rPr lang="en-US" smtClean="0"/>
              <a:t>7/19/2020</a:t>
            </a:fld>
            <a:endParaRPr lang="en-US"/>
          </a:p>
        </p:txBody>
      </p:sp>
      <p:sp>
        <p:nvSpPr>
          <p:cNvPr id="6" name="Footer Placeholder 5"/>
          <p:cNvSpPr>
            <a:spLocks noGrp="1"/>
          </p:cNvSpPr>
          <p:nvPr>
            <p:ph type="ftr" sz="quarter" idx="11"/>
          </p:nvPr>
        </p:nvSpPr>
        <p:spPr/>
        <p:txBody>
          <a:bodyPr/>
          <a:lstStyle/>
          <a:p>
            <a:r>
              <a:rPr lang="en-US" smtClean="0"/>
              <a:t>Goma Banjade</a:t>
            </a:r>
            <a:endParaRPr lang="en-US"/>
          </a:p>
        </p:txBody>
      </p:sp>
      <p:sp>
        <p:nvSpPr>
          <p:cNvPr id="7" name="Slide Number Placeholder 6"/>
          <p:cNvSpPr>
            <a:spLocks noGrp="1"/>
          </p:cNvSpPr>
          <p:nvPr>
            <p:ph type="sldNum" sz="quarter" idx="12"/>
          </p:nvPr>
        </p:nvSpPr>
        <p:spPr/>
        <p:txBody>
          <a:bodyPr>
            <a:normAutofit lnSpcReduction="10000"/>
          </a:bodyPr>
          <a:lstStyle/>
          <a:p>
            <a:pPr marL="0" lvl="0" indent="0" algn="r" rtl="0">
              <a:spcBef>
                <a:spcPts val="0"/>
              </a:spcBef>
              <a:spcAft>
                <a:spcPts val="0"/>
              </a:spcAft>
              <a:buNone/>
            </a:pPr>
            <a:fld id="{00000000-1234-1234-1234-123412341234}" type="slidenum">
              <a:rPr lang="ms" smtClean="0"/>
              <a:t>4</a:t>
            </a:fld>
            <a:endParaRPr lang="ms"/>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4584700"/>
            <a:ext cx="406400" cy="406400"/>
          </a:xfrm>
          <a:prstGeom prst="rect">
            <a:avLst/>
          </a:prstGeom>
        </p:spPr>
      </p:pic>
    </p:spTree>
    <p:extLst>
      <p:ext uri="{BB962C8B-B14F-4D97-AF65-F5344CB8AC3E}">
        <p14:creationId xmlns:p14="http://schemas.microsoft.com/office/powerpoint/2010/main" val="2970217866"/>
      </p:ext>
    </p:extLst>
  </p:cSld>
  <p:clrMapOvr>
    <a:masterClrMapping/>
  </p:clrMapOvr>
  <mc:AlternateContent xmlns:mc="http://schemas.openxmlformats.org/markup-compatibility/2006" xmlns:p14="http://schemas.microsoft.com/office/powerpoint/2010/main">
    <mc:Choice Requires="p14">
      <p:transition spd="slow" p14:dur="2000" advTm="44268"/>
    </mc:Choice>
    <mc:Fallback xmlns="">
      <p:transition spd="slow" advTm="44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78371"/>
            <a:ext cx="8871857" cy="640086"/>
          </a:xfrm>
          <a:solidFill>
            <a:schemeClr val="bg2"/>
          </a:solidFill>
        </p:spPr>
        <p:txBody>
          <a:bodyPr/>
          <a:lstStyle/>
          <a:p>
            <a:pPr algn="ctr"/>
            <a:r>
              <a:rPr lang="en-US" sz="4400" b="1" dirty="0" smtClean="0"/>
              <a:t>…About </a:t>
            </a:r>
            <a:r>
              <a:rPr lang="en-US" sz="4400" b="1" dirty="0" err="1" smtClean="0"/>
              <a:t>WordPress</a:t>
            </a:r>
            <a:endParaRPr lang="en-US" sz="4400" b="1" dirty="0"/>
          </a:p>
        </p:txBody>
      </p:sp>
      <p:sp>
        <p:nvSpPr>
          <p:cNvPr id="3" name="Content Placeholder 2"/>
          <p:cNvSpPr>
            <a:spLocks noGrp="1"/>
          </p:cNvSpPr>
          <p:nvPr>
            <p:ph idx="1"/>
          </p:nvPr>
        </p:nvSpPr>
        <p:spPr>
          <a:xfrm>
            <a:off x="152399" y="718457"/>
            <a:ext cx="8871857" cy="4332514"/>
          </a:xfrm>
          <a:solidFill>
            <a:schemeClr val="bg1"/>
          </a:solidFill>
        </p:spPr>
        <p:txBody>
          <a:bodyPr>
            <a:noAutofit/>
          </a:bodyPr>
          <a:lstStyle/>
          <a:p>
            <a:pPr>
              <a:buFont typeface="Arial" pitchFamily="34" charset="0"/>
              <a:buChar char="•"/>
            </a:pPr>
            <a:r>
              <a:rPr lang="en-US" sz="3200" dirty="0" smtClean="0"/>
              <a:t>It </a:t>
            </a:r>
            <a:r>
              <a:rPr lang="en-US" sz="3200" dirty="0"/>
              <a:t>is also the platform of choice for over 35% of all sites across the web. </a:t>
            </a:r>
            <a:endParaRPr lang="en-US" sz="3200" dirty="0" smtClean="0"/>
          </a:p>
          <a:p>
            <a:pPr>
              <a:buFont typeface="Arial" pitchFamily="34" charset="0"/>
              <a:buChar char="•"/>
            </a:pPr>
            <a:r>
              <a:rPr lang="en-US" sz="3200" dirty="0" smtClean="0"/>
              <a:t>Its latest version 5.4.3 (released in 6</a:t>
            </a:r>
            <a:r>
              <a:rPr lang="en-US" sz="3200" baseline="30000" dirty="0" smtClean="0"/>
              <a:t>th</a:t>
            </a:r>
            <a:r>
              <a:rPr lang="en-US" sz="3200" dirty="0" smtClean="0"/>
              <a:t> July 2020)</a:t>
            </a:r>
          </a:p>
          <a:p>
            <a:pPr>
              <a:buFont typeface="Arial" pitchFamily="34" charset="0"/>
              <a:buChar char="•"/>
            </a:pPr>
            <a:r>
              <a:rPr lang="en-US" sz="3200" dirty="0"/>
              <a:t>The </a:t>
            </a:r>
            <a:r>
              <a:rPr lang="en-US" sz="3200" dirty="0" err="1"/>
              <a:t>WordPress</a:t>
            </a:r>
            <a:r>
              <a:rPr lang="en-US" sz="3200" dirty="0"/>
              <a:t> open source project has evolved in progressive ways over time — supported by skilled, enthusiastic developers, designers, scientists, bloggers, and more.</a:t>
            </a:r>
            <a:endParaRPr lang="en-US" sz="3200" dirty="0" smtClean="0"/>
          </a:p>
          <a:p>
            <a:pPr marL="0" indent="0" algn="r">
              <a:buNone/>
            </a:pPr>
            <a:r>
              <a:rPr lang="en-US" sz="3200" dirty="0" smtClean="0"/>
              <a:t>Source: </a:t>
            </a:r>
            <a:r>
              <a:rPr lang="en-US" sz="3200" dirty="0" smtClean="0">
                <a:hlinkClick r:id="rId4"/>
              </a:rPr>
              <a:t>https</a:t>
            </a:r>
            <a:r>
              <a:rPr lang="en-US" sz="3200" dirty="0">
                <a:hlinkClick r:id="rId4"/>
              </a:rPr>
              <a:t>://wordpress.org/about</a:t>
            </a:r>
            <a:r>
              <a:rPr lang="en-US" sz="3200" dirty="0" smtClean="0">
                <a:hlinkClick r:id="rId4"/>
              </a:rPr>
              <a:t>/</a:t>
            </a:r>
            <a:r>
              <a:rPr lang="en-US" sz="3200" dirty="0" smtClean="0"/>
              <a:t> </a:t>
            </a:r>
            <a:endParaRPr lang="en-US" sz="3200" dirty="0"/>
          </a:p>
          <a:p>
            <a:pPr marL="0" indent="0">
              <a:buNone/>
            </a:pPr>
            <a:endParaRPr lang="en-US" sz="3200" dirty="0"/>
          </a:p>
        </p:txBody>
      </p:sp>
      <p:sp>
        <p:nvSpPr>
          <p:cNvPr id="5" name="Date Placeholder 4"/>
          <p:cNvSpPr>
            <a:spLocks noGrp="1"/>
          </p:cNvSpPr>
          <p:nvPr>
            <p:ph type="dt" sz="half" idx="10"/>
          </p:nvPr>
        </p:nvSpPr>
        <p:spPr/>
        <p:txBody>
          <a:bodyPr/>
          <a:lstStyle/>
          <a:p>
            <a:fld id="{FE92ACF3-3418-42D2-95D9-D164FE8C0D64}" type="datetime1">
              <a:rPr lang="en-US" smtClean="0"/>
              <a:t>7/19/2020</a:t>
            </a:fld>
            <a:endParaRPr lang="en-US"/>
          </a:p>
        </p:txBody>
      </p:sp>
      <p:sp>
        <p:nvSpPr>
          <p:cNvPr id="6" name="Footer Placeholder 5"/>
          <p:cNvSpPr>
            <a:spLocks noGrp="1"/>
          </p:cNvSpPr>
          <p:nvPr>
            <p:ph type="ftr" sz="quarter" idx="11"/>
          </p:nvPr>
        </p:nvSpPr>
        <p:spPr/>
        <p:txBody>
          <a:bodyPr/>
          <a:lstStyle/>
          <a:p>
            <a:r>
              <a:rPr lang="en-US" smtClean="0"/>
              <a:t>Goma Banjade</a:t>
            </a:r>
            <a:endParaRPr lang="en-US"/>
          </a:p>
        </p:txBody>
      </p:sp>
      <p:sp>
        <p:nvSpPr>
          <p:cNvPr id="7" name="Slide Number Placeholder 6"/>
          <p:cNvSpPr>
            <a:spLocks noGrp="1"/>
          </p:cNvSpPr>
          <p:nvPr>
            <p:ph type="sldNum" sz="quarter" idx="12"/>
          </p:nvPr>
        </p:nvSpPr>
        <p:spPr/>
        <p:txBody>
          <a:bodyPr>
            <a:normAutofit lnSpcReduction="10000"/>
          </a:bodyPr>
          <a:lstStyle/>
          <a:p>
            <a:pPr marL="0" lvl="0" indent="0" algn="r" rtl="0">
              <a:spcBef>
                <a:spcPts val="0"/>
              </a:spcBef>
              <a:spcAft>
                <a:spcPts val="0"/>
              </a:spcAft>
              <a:buNone/>
            </a:pPr>
            <a:fld id="{00000000-1234-1234-1234-123412341234}" type="slidenum">
              <a:rPr lang="ms" smtClean="0"/>
              <a:t>5</a:t>
            </a:fld>
            <a:endParaRPr lang="ms"/>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4584700"/>
            <a:ext cx="406400" cy="406400"/>
          </a:xfrm>
          <a:prstGeom prst="rect">
            <a:avLst/>
          </a:prstGeom>
        </p:spPr>
      </p:pic>
    </p:spTree>
    <p:extLst>
      <p:ext uri="{BB962C8B-B14F-4D97-AF65-F5344CB8AC3E}">
        <p14:creationId xmlns:p14="http://schemas.microsoft.com/office/powerpoint/2010/main" val="689220847"/>
      </p:ext>
    </p:extLst>
  </p:cSld>
  <p:clrMapOvr>
    <a:masterClrMapping/>
  </p:clrMapOvr>
  <mc:AlternateContent xmlns:mc="http://schemas.openxmlformats.org/markup-compatibility/2006" xmlns:p14="http://schemas.microsoft.com/office/powerpoint/2010/main">
    <mc:Choice Requires="p14">
      <p:transition spd="slow" p14:dur="2000" advTm="27441"/>
    </mc:Choice>
    <mc:Fallback xmlns="">
      <p:transition spd="slow" advTm="274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5943" y="87087"/>
            <a:ext cx="8704167" cy="558771"/>
          </a:xfrm>
          <a:prstGeom prst="rect">
            <a:avLst/>
          </a:prstGeom>
          <a:solidFill>
            <a:schemeClr val="accent6">
              <a:lumMod val="40000"/>
              <a:lumOff val="60000"/>
            </a:schemeClr>
          </a:solidFill>
        </p:spPr>
        <p:txBody>
          <a:bodyPr spcFirstLastPara="1" wrap="square" lIns="91425" tIns="91425" rIns="91425" bIns="91425" anchor="b" anchorCtr="0">
            <a:noAutofit/>
          </a:bodyPr>
          <a:lstStyle/>
          <a:p>
            <a:pPr marL="0" lvl="0" indent="0" algn="ctr" rtl="0">
              <a:spcBef>
                <a:spcPts val="0"/>
              </a:spcBef>
              <a:spcAft>
                <a:spcPts val="0"/>
              </a:spcAft>
              <a:buNone/>
            </a:pPr>
            <a:r>
              <a:rPr lang="ms" sz="4000" b="1" dirty="0" smtClean="0"/>
              <a:t/>
            </a:r>
            <a:br>
              <a:rPr lang="ms" sz="4000" b="1" dirty="0" smtClean="0"/>
            </a:br>
            <a:r>
              <a:rPr lang="ms" sz="4000" b="1" dirty="0"/>
              <a:t/>
            </a:r>
            <a:br>
              <a:rPr lang="ms" sz="4000" b="1" dirty="0"/>
            </a:br>
            <a:r>
              <a:rPr lang="ms" sz="4000" b="1" dirty="0" smtClean="0"/>
              <a:t/>
            </a:r>
            <a:br>
              <a:rPr lang="ms" sz="4000" b="1" dirty="0" smtClean="0"/>
            </a:br>
            <a:r>
              <a:rPr lang="ms" sz="4000" b="1" dirty="0"/>
              <a:t/>
            </a:r>
            <a:br>
              <a:rPr lang="ms" sz="4000" b="1" dirty="0"/>
            </a:br>
            <a:r>
              <a:rPr lang="ms" sz="4000" b="1" dirty="0" smtClean="0"/>
              <a:t/>
            </a:r>
            <a:br>
              <a:rPr lang="ms" sz="4000" b="1" dirty="0" smtClean="0"/>
            </a:br>
            <a:r>
              <a:rPr lang="ms" sz="4000" b="1" dirty="0"/>
              <a:t/>
            </a:r>
            <a:br>
              <a:rPr lang="ms" sz="4000" b="1" dirty="0"/>
            </a:br>
            <a:r>
              <a:rPr lang="ms" sz="4000" b="1" dirty="0" smtClean="0"/>
              <a:t/>
            </a:r>
            <a:br>
              <a:rPr lang="ms" sz="4000" b="1" dirty="0" smtClean="0"/>
            </a:br>
            <a:r>
              <a:rPr lang="ms" sz="4000" b="1" dirty="0"/>
              <a:t/>
            </a:r>
            <a:br>
              <a:rPr lang="ms" sz="4000" b="1" dirty="0"/>
            </a:br>
            <a:r>
              <a:rPr lang="ms" sz="4000" b="1" dirty="0" smtClean="0"/>
              <a:t/>
            </a:r>
            <a:br>
              <a:rPr lang="ms" sz="4000" b="1" dirty="0" smtClean="0"/>
            </a:br>
            <a:r>
              <a:rPr lang="ms" sz="4000" b="1" dirty="0" smtClean="0"/>
              <a:t>About </a:t>
            </a:r>
            <a:r>
              <a:rPr lang="ms" sz="4000" b="1" dirty="0"/>
              <a:t>WordPress</a:t>
            </a:r>
            <a:endParaRPr sz="4000" b="1" dirty="0"/>
          </a:p>
        </p:txBody>
      </p:sp>
      <p:sp>
        <p:nvSpPr>
          <p:cNvPr id="72" name="Google Shape;72;p14"/>
          <p:cNvSpPr txBox="1">
            <a:spLocks noGrp="1"/>
          </p:cNvSpPr>
          <p:nvPr>
            <p:ph type="body" idx="1"/>
          </p:nvPr>
        </p:nvSpPr>
        <p:spPr>
          <a:xfrm>
            <a:off x="311700" y="1234075"/>
            <a:ext cx="8520600" cy="3684000"/>
          </a:xfrm>
          <a:prstGeom prst="rect">
            <a:avLst/>
          </a:prstGeom>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endParaRPr sz="2700"/>
          </a:p>
          <a:p>
            <a:pPr marL="0" lvl="0" indent="0" algn="r" rtl="0">
              <a:lnSpc>
                <a:spcPct val="150000"/>
              </a:lnSpc>
              <a:spcBef>
                <a:spcPts val="1600"/>
              </a:spcBef>
              <a:spcAft>
                <a:spcPts val="0"/>
              </a:spcAft>
              <a:buNone/>
            </a:pPr>
            <a:endParaRPr sz="2700"/>
          </a:p>
          <a:p>
            <a:pPr marL="0" lvl="0" indent="0" algn="r" rtl="0">
              <a:lnSpc>
                <a:spcPct val="150000"/>
              </a:lnSpc>
              <a:spcBef>
                <a:spcPts val="1600"/>
              </a:spcBef>
              <a:spcAft>
                <a:spcPts val="0"/>
              </a:spcAft>
              <a:buNone/>
            </a:pPr>
            <a:endParaRPr sz="2700"/>
          </a:p>
          <a:p>
            <a:pPr marL="0" lvl="0" indent="0" algn="r" rtl="0">
              <a:lnSpc>
                <a:spcPct val="150000"/>
              </a:lnSpc>
              <a:spcBef>
                <a:spcPts val="1600"/>
              </a:spcBef>
              <a:spcAft>
                <a:spcPts val="0"/>
              </a:spcAft>
              <a:buNone/>
            </a:pPr>
            <a:endParaRPr sz="2700"/>
          </a:p>
          <a:p>
            <a:pPr marL="0" lvl="0" indent="0" algn="r" rtl="0">
              <a:lnSpc>
                <a:spcPct val="150000"/>
              </a:lnSpc>
              <a:spcBef>
                <a:spcPts val="1600"/>
              </a:spcBef>
              <a:spcAft>
                <a:spcPts val="1600"/>
              </a:spcAft>
              <a:buNone/>
            </a:pPr>
            <a:endParaRPr sz="2700"/>
          </a:p>
        </p:txBody>
      </p:sp>
      <p:pic>
        <p:nvPicPr>
          <p:cNvPr id="73" name="Google Shape;73;p14"/>
          <p:cNvPicPr preferRelativeResize="0"/>
          <p:nvPr/>
        </p:nvPicPr>
        <p:blipFill>
          <a:blip r:embed="rId5">
            <a:alphaModFix/>
          </a:blip>
          <a:stretch>
            <a:fillRect/>
          </a:stretch>
        </p:blipFill>
        <p:spPr>
          <a:xfrm>
            <a:off x="108856" y="767872"/>
            <a:ext cx="8153401" cy="4272214"/>
          </a:xfrm>
          <a:prstGeom prst="rect">
            <a:avLst/>
          </a:prstGeom>
          <a:noFill/>
          <a:ln>
            <a:noFill/>
          </a:ln>
        </p:spPr>
      </p:pic>
      <p:sp>
        <p:nvSpPr>
          <p:cNvPr id="74" name="Google Shape;74;p14"/>
          <p:cNvSpPr txBox="1"/>
          <p:nvPr/>
        </p:nvSpPr>
        <p:spPr>
          <a:xfrm rot="16200000">
            <a:off x="6591926" y="2609890"/>
            <a:ext cx="4150205" cy="466164"/>
          </a:xfrm>
          <a:prstGeom prst="rect">
            <a:avLst/>
          </a:prstGeom>
          <a:solidFill>
            <a:schemeClr val="bg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ms" b="1" dirty="0">
                <a:solidFill>
                  <a:schemeClr val="dk1"/>
                </a:solidFill>
                <a:latin typeface="Roboto"/>
                <a:ea typeface="Roboto"/>
                <a:cs typeface="Roboto"/>
                <a:sym typeface="Roboto"/>
              </a:rPr>
              <a:t>Source: https://en.wikipedia.org/wiki/WordPress</a:t>
            </a:r>
            <a:endParaRPr b="1" dirty="0">
              <a:solidFill>
                <a:schemeClr val="dk1"/>
              </a:solidFill>
              <a:latin typeface="Roboto"/>
              <a:ea typeface="Roboto"/>
              <a:cs typeface="Roboto"/>
              <a:sym typeface="Roboto"/>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6</a:t>
            </a:fld>
            <a:endParaRPr lang="m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4584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183"/>
    </mc:Choice>
    <mc:Fallback xmlns="">
      <p:transition spd="slow" advTm="22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t>
            </a:r>
            <a:r>
              <a:rPr lang="en-US" dirty="0" err="1" smtClean="0"/>
              <a:t>Wordpress</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142" y="825500"/>
            <a:ext cx="8005665" cy="3774492"/>
          </a:xfrm>
          <a:solidFill>
            <a:schemeClr val="tx1">
              <a:lumMod val="50000"/>
              <a:lumOff val="50000"/>
            </a:schemeClr>
          </a:solidFill>
        </p:spPr>
      </p:pic>
      <p:sp>
        <p:nvSpPr>
          <p:cNvPr id="4" name="Date Placeholder 3"/>
          <p:cNvSpPr>
            <a:spLocks noGrp="1"/>
          </p:cNvSpPr>
          <p:nvPr>
            <p:ph type="dt" sz="half" idx="10"/>
          </p:nvPr>
        </p:nvSpPr>
        <p:spPr/>
        <p:txBody>
          <a:bodyPr/>
          <a:lstStyle/>
          <a:p>
            <a:fld id="{189296EF-B298-4326-AE28-DE273CD2E5CF}" type="datetime1">
              <a:rPr lang="en-US" smtClean="0"/>
              <a:t>7/19/2020</a:t>
            </a:fld>
            <a:endParaRPr lang="en-US"/>
          </a:p>
        </p:txBody>
      </p:sp>
      <p:sp>
        <p:nvSpPr>
          <p:cNvPr id="5" name="Footer Placeholder 4"/>
          <p:cNvSpPr>
            <a:spLocks noGrp="1"/>
          </p:cNvSpPr>
          <p:nvPr>
            <p:ph type="ftr" sz="quarter" idx="11"/>
          </p:nvPr>
        </p:nvSpPr>
        <p:spPr/>
        <p:txBody>
          <a:bodyPr/>
          <a:lstStyle/>
          <a:p>
            <a:r>
              <a:rPr lang="en-US" smtClean="0"/>
              <a:t>Goma Banjade</a:t>
            </a:r>
            <a:endParaRPr lang="en-US"/>
          </a:p>
        </p:txBody>
      </p:sp>
      <p:sp>
        <p:nvSpPr>
          <p:cNvPr id="6" name="Slide Number Placeholder 5"/>
          <p:cNvSpPr>
            <a:spLocks noGrp="1"/>
          </p:cNvSpPr>
          <p:nvPr>
            <p:ph type="sldNum" sz="quarter" idx="12"/>
          </p:nvPr>
        </p:nvSpPr>
        <p:spPr/>
        <p:txBody>
          <a:bodyPr>
            <a:normAutofit lnSpcReduction="10000"/>
          </a:bodyPr>
          <a:lstStyle/>
          <a:p>
            <a:pPr marL="0" lvl="0" indent="0" algn="r" rtl="0">
              <a:spcBef>
                <a:spcPts val="0"/>
              </a:spcBef>
              <a:spcAft>
                <a:spcPts val="0"/>
              </a:spcAft>
              <a:buNone/>
            </a:pPr>
            <a:fld id="{00000000-1234-1234-1234-123412341234}" type="slidenum">
              <a:rPr lang="ms" smtClean="0"/>
              <a:t>7</a:t>
            </a:fld>
            <a:endParaRPr lang="ms"/>
          </a:p>
        </p:txBody>
      </p:sp>
      <p:sp>
        <p:nvSpPr>
          <p:cNvPr id="9" name="Google Shape;74;p14"/>
          <p:cNvSpPr txBox="1"/>
          <p:nvPr/>
        </p:nvSpPr>
        <p:spPr>
          <a:xfrm rot="16200000">
            <a:off x="6327721" y="1885964"/>
            <a:ext cx="4150205" cy="1148874"/>
          </a:xfrm>
          <a:prstGeom prst="rect">
            <a:avLst/>
          </a:prstGeom>
          <a:solidFill>
            <a:schemeClr val="bg2"/>
          </a:solidFill>
          <a:ln>
            <a:noFill/>
          </a:ln>
        </p:spPr>
        <p:txBody>
          <a:bodyPr spcFirstLastPara="1" wrap="square" lIns="91425" tIns="91425" rIns="91425" bIns="91425" anchor="t" anchorCtr="0">
            <a:noAutofit/>
          </a:bodyPr>
          <a:lstStyle/>
          <a:p>
            <a:pPr lvl="0"/>
            <a:r>
              <a:rPr lang="ms" b="1" dirty="0">
                <a:solidFill>
                  <a:schemeClr val="dk1"/>
                </a:solidFill>
                <a:latin typeface="Roboto"/>
                <a:ea typeface="Roboto"/>
                <a:cs typeface="Roboto"/>
                <a:sym typeface="Roboto"/>
              </a:rPr>
              <a:t>Source</a:t>
            </a:r>
            <a:r>
              <a:rPr lang="ms" b="1" dirty="0" smtClean="0">
                <a:solidFill>
                  <a:schemeClr val="dk1"/>
                </a:solidFill>
                <a:latin typeface="Roboto"/>
                <a:ea typeface="Roboto"/>
                <a:cs typeface="Roboto"/>
                <a:sym typeface="Roboto"/>
              </a:rPr>
              <a:t>: </a:t>
            </a:r>
            <a:r>
              <a:rPr lang="en-US" b="1" dirty="0">
                <a:solidFill>
                  <a:schemeClr val="dk1"/>
                </a:solidFill>
                <a:latin typeface="Roboto"/>
                <a:ea typeface="Roboto"/>
                <a:cs typeface="Roboto"/>
                <a:sym typeface="Roboto"/>
                <a:hlinkClick r:id="rId3"/>
              </a:rPr>
              <a:t>https://www.ionos.com/digitalguide/hosting/cms/cms-comparison-a-review-of-the-best-platforms</a:t>
            </a:r>
            <a:r>
              <a:rPr lang="en-US" b="1" dirty="0" smtClean="0">
                <a:solidFill>
                  <a:schemeClr val="dk1"/>
                </a:solidFill>
                <a:latin typeface="Roboto"/>
                <a:ea typeface="Roboto"/>
                <a:cs typeface="Roboto"/>
                <a:sym typeface="Roboto"/>
                <a:hlinkClick r:id="rId3"/>
              </a:rPr>
              <a:t>/</a:t>
            </a:r>
            <a:r>
              <a:rPr lang="en-US" b="1" dirty="0" smtClean="0">
                <a:solidFill>
                  <a:schemeClr val="dk1"/>
                </a:solidFill>
                <a:latin typeface="Roboto"/>
                <a:ea typeface="Roboto"/>
                <a:cs typeface="Roboto"/>
                <a:sym typeface="Roboto"/>
              </a:rPr>
              <a:t> </a:t>
            </a:r>
            <a:endParaRPr b="1"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35940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174170" y="77025"/>
            <a:ext cx="8817429" cy="565232"/>
          </a:xfrm>
          <a:prstGeom prst="rect">
            <a:avLst/>
          </a:prstGeom>
          <a:solidFill>
            <a:schemeClr val="accent3"/>
          </a:solidFill>
        </p:spPr>
        <p:txBody>
          <a:bodyPr spcFirstLastPara="1" wrap="square" lIns="91425" tIns="91425" rIns="91425" bIns="91425" anchor="b" anchorCtr="0">
            <a:noAutofit/>
          </a:bodyPr>
          <a:lstStyle/>
          <a:p>
            <a:pPr marL="0" lvl="0" indent="0" algn="ctr" rtl="0">
              <a:spcBef>
                <a:spcPts val="0"/>
              </a:spcBef>
              <a:spcAft>
                <a:spcPts val="0"/>
              </a:spcAft>
              <a:buNone/>
            </a:pPr>
            <a:r>
              <a:rPr lang="ms" sz="4000" b="1" dirty="0">
                <a:solidFill>
                  <a:schemeClr val="bg1"/>
                </a:solidFill>
              </a:rPr>
              <a:t>Why WordPress?</a:t>
            </a:r>
            <a:endParaRPr sz="4000" b="1" dirty="0">
              <a:solidFill>
                <a:schemeClr val="bg1"/>
              </a:solidFill>
            </a:endParaRPr>
          </a:p>
        </p:txBody>
      </p:sp>
      <p:sp>
        <p:nvSpPr>
          <p:cNvPr id="80" name="Google Shape;80;p15"/>
          <p:cNvSpPr txBox="1">
            <a:spLocks noGrp="1"/>
          </p:cNvSpPr>
          <p:nvPr>
            <p:ph type="body" idx="1"/>
          </p:nvPr>
        </p:nvSpPr>
        <p:spPr>
          <a:xfrm>
            <a:off x="174172" y="751114"/>
            <a:ext cx="8817428" cy="4278086"/>
          </a:xfrm>
          <a:prstGeom prst="rect">
            <a:avLst/>
          </a:prstGeom>
          <a:solidFill>
            <a:schemeClr val="bg2"/>
          </a:solidFill>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ms" sz="4000" dirty="0"/>
              <a:t>Free and open source software</a:t>
            </a:r>
            <a:endParaRPr sz="4000" dirty="0"/>
          </a:p>
          <a:p>
            <a:pPr marL="457200" lvl="0" indent="-355600" algn="l" rtl="0">
              <a:spcBef>
                <a:spcPts val="0"/>
              </a:spcBef>
              <a:spcAft>
                <a:spcPts val="0"/>
              </a:spcAft>
              <a:buSzPts val="2000"/>
              <a:buChar char="●"/>
            </a:pPr>
            <a:r>
              <a:rPr lang="ms" sz="4000" dirty="0"/>
              <a:t>It is easy to use and easy to customize.</a:t>
            </a:r>
            <a:endParaRPr sz="4000" dirty="0"/>
          </a:p>
          <a:p>
            <a:pPr marL="457200" lvl="0" indent="-355600" algn="l" rtl="0">
              <a:spcBef>
                <a:spcPts val="0"/>
              </a:spcBef>
              <a:spcAft>
                <a:spcPts val="0"/>
              </a:spcAft>
              <a:buSzPts val="2000"/>
              <a:buChar char="●"/>
            </a:pPr>
            <a:r>
              <a:rPr lang="ms" sz="4000" dirty="0"/>
              <a:t>It is flexible while designing a website</a:t>
            </a:r>
            <a:endParaRPr sz="4000" dirty="0"/>
          </a:p>
          <a:p>
            <a:pPr marL="457200" lvl="0" indent="-355600" algn="l" rtl="0">
              <a:spcBef>
                <a:spcPts val="0"/>
              </a:spcBef>
              <a:spcAft>
                <a:spcPts val="0"/>
              </a:spcAft>
              <a:buSzPts val="2000"/>
              <a:buChar char="●"/>
            </a:pPr>
            <a:r>
              <a:rPr lang="ms" sz="4000" dirty="0"/>
              <a:t>Robust security features</a:t>
            </a:r>
            <a:endParaRPr sz="4000" dirty="0"/>
          </a:p>
          <a:p>
            <a:pPr marL="457200" lvl="0" indent="-355600" algn="l" rtl="0">
              <a:spcBef>
                <a:spcPts val="0"/>
              </a:spcBef>
              <a:spcAft>
                <a:spcPts val="0"/>
              </a:spcAft>
              <a:buSzPts val="2000"/>
              <a:buChar char="●"/>
            </a:pPr>
            <a:r>
              <a:rPr lang="ms" sz="4000" dirty="0"/>
              <a:t>Search Engine Optimization (SEO) </a:t>
            </a:r>
            <a:r>
              <a:rPr lang="ms" sz="4000" dirty="0" smtClean="0"/>
              <a:t>benefit – very good searching facility</a:t>
            </a:r>
            <a:endParaRPr sz="400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75150"/>
            <a:ext cx="609600" cy="609600"/>
          </a:xfrm>
          <a:prstGeom prst="rect">
            <a:avLst/>
          </a:prstGeom>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8</a:t>
            </a:fld>
            <a:endParaRPr lang="ms"/>
          </a:p>
        </p:txBody>
      </p:sp>
    </p:spTree>
  </p:cSld>
  <p:clrMapOvr>
    <a:masterClrMapping/>
  </p:clrMapOvr>
  <mc:AlternateContent xmlns:mc="http://schemas.openxmlformats.org/markup-compatibility/2006" xmlns:p14="http://schemas.microsoft.com/office/powerpoint/2010/main">
    <mc:Choice Requires="p14">
      <p:transition spd="slow" p14:dur="2000" advTm="43790"/>
    </mc:Choice>
    <mc:Fallback xmlns="">
      <p:transition spd="slow" advTm="43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206828" y="77025"/>
            <a:ext cx="8795657" cy="565232"/>
          </a:xfrm>
          <a:prstGeom prst="rect">
            <a:avLst/>
          </a:prstGeom>
          <a:solidFill>
            <a:schemeClr val="accent4"/>
          </a:solidFill>
        </p:spPr>
        <p:txBody>
          <a:bodyPr spcFirstLastPara="1" wrap="square" lIns="91425" tIns="91425" rIns="91425" bIns="91425" anchor="b" anchorCtr="0">
            <a:noAutofit/>
          </a:bodyPr>
          <a:lstStyle/>
          <a:p>
            <a:pPr marL="0" lvl="0" indent="0" algn="ctr" rtl="0">
              <a:spcBef>
                <a:spcPts val="0"/>
              </a:spcBef>
              <a:spcAft>
                <a:spcPts val="0"/>
              </a:spcAft>
              <a:buNone/>
            </a:pPr>
            <a:r>
              <a:rPr lang="ms" sz="3600" b="1" dirty="0">
                <a:solidFill>
                  <a:schemeClr val="bg1"/>
                </a:solidFill>
              </a:rPr>
              <a:t>Why WordPress?</a:t>
            </a:r>
            <a:endParaRPr sz="3600" b="1" dirty="0">
              <a:solidFill>
                <a:schemeClr val="bg1"/>
              </a:solidFill>
            </a:endParaRPr>
          </a:p>
        </p:txBody>
      </p:sp>
      <p:sp>
        <p:nvSpPr>
          <p:cNvPr id="80" name="Google Shape;80;p15"/>
          <p:cNvSpPr txBox="1">
            <a:spLocks noGrp="1"/>
          </p:cNvSpPr>
          <p:nvPr>
            <p:ph type="body" idx="1"/>
          </p:nvPr>
        </p:nvSpPr>
        <p:spPr>
          <a:xfrm>
            <a:off x="206829" y="740229"/>
            <a:ext cx="8795656" cy="4321628"/>
          </a:xfrm>
          <a:prstGeom prst="rect">
            <a:avLst/>
          </a:prstGeom>
          <a:solidFill>
            <a:schemeClr val="bg1"/>
          </a:solidFill>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ms" sz="4000" dirty="0" smtClean="0"/>
              <a:t>Simple </a:t>
            </a:r>
            <a:r>
              <a:rPr lang="ms" sz="4000" dirty="0"/>
              <a:t>content management</a:t>
            </a:r>
            <a:endParaRPr sz="4000" dirty="0"/>
          </a:p>
          <a:p>
            <a:pPr marL="457200" lvl="0" indent="-355600" algn="l" rtl="0">
              <a:spcBef>
                <a:spcPts val="0"/>
              </a:spcBef>
              <a:spcAft>
                <a:spcPts val="0"/>
              </a:spcAft>
              <a:buSzPts val="2000"/>
              <a:buChar char="●"/>
            </a:pPr>
            <a:r>
              <a:rPr lang="ms" sz="4000" dirty="0"/>
              <a:t>Application Programming Interfce (API) </a:t>
            </a:r>
            <a:endParaRPr sz="4000" dirty="0"/>
          </a:p>
          <a:p>
            <a:pPr marL="457200" lvl="0" indent="-355600" algn="l" rtl="0">
              <a:spcBef>
                <a:spcPts val="0"/>
              </a:spcBef>
              <a:spcAft>
                <a:spcPts val="0"/>
              </a:spcAft>
              <a:buSzPts val="2000"/>
              <a:buChar char="●"/>
            </a:pPr>
            <a:r>
              <a:rPr lang="ms" sz="4000" dirty="0"/>
              <a:t>Social Media Features</a:t>
            </a:r>
            <a:endParaRPr sz="4000" dirty="0"/>
          </a:p>
          <a:p>
            <a:pPr marL="457200" lvl="0" indent="-355600" algn="l" rtl="0">
              <a:spcBef>
                <a:spcPts val="0"/>
              </a:spcBef>
              <a:spcAft>
                <a:spcPts val="0"/>
              </a:spcAft>
              <a:buSzPts val="2000"/>
              <a:buChar char="●"/>
            </a:pPr>
            <a:r>
              <a:rPr lang="ms" sz="4000" dirty="0"/>
              <a:t>Optimized for Speed</a:t>
            </a:r>
            <a:endParaRPr sz="4000" dirty="0"/>
          </a:p>
          <a:p>
            <a:pPr marL="457200" lvl="0" indent="-355600" algn="l" rtl="0">
              <a:spcBef>
                <a:spcPts val="0"/>
              </a:spcBef>
              <a:spcAft>
                <a:spcPts val="0"/>
              </a:spcAft>
              <a:buSzPts val="2000"/>
              <a:buChar char="●"/>
            </a:pPr>
            <a:r>
              <a:rPr lang="ms" sz="4000" dirty="0"/>
              <a:t>Great support: abundance of guides, tutorials, and resources are online.</a:t>
            </a:r>
            <a:endParaRPr sz="400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ms" smtClean="0"/>
              <a:t>9</a:t>
            </a:fld>
            <a:endParaRPr lang="ms"/>
          </a:p>
        </p:txBody>
      </p:sp>
    </p:spTree>
    <p:extLst>
      <p:ext uri="{BB962C8B-B14F-4D97-AF65-F5344CB8AC3E}">
        <p14:creationId xmlns:p14="http://schemas.microsoft.com/office/powerpoint/2010/main" val="1614396953"/>
      </p:ext>
    </p:extLst>
  </p:cSld>
  <p:clrMapOvr>
    <a:masterClrMapping/>
  </p:clrMapOvr>
  <mc:AlternateContent xmlns:mc="http://schemas.openxmlformats.org/markup-compatibility/2006" xmlns:p14="http://schemas.microsoft.com/office/powerpoint/2010/main">
    <mc:Choice Requires="p14">
      <p:transition spd="slow" p14:dur="2000" advTm="40761"/>
    </mc:Choice>
    <mc:Fallback xmlns="">
      <p:transition spd="slow" advTm="407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862</TotalTime>
  <Words>1567</Words>
  <Application>Microsoft Office PowerPoint</Application>
  <PresentationFormat>On-screen Show (16:9)</PresentationFormat>
  <Paragraphs>257</Paragraphs>
  <Slides>27</Slides>
  <Notes>21</Notes>
  <HiddenSlides>0</HiddenSlides>
  <MMClips>13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Tunga</vt:lpstr>
      <vt:lpstr>Arial Rounded MT Bold</vt:lpstr>
      <vt:lpstr>Wingdings</vt:lpstr>
      <vt:lpstr>Roboto</vt:lpstr>
      <vt:lpstr>Franklin Gothic Medium</vt:lpstr>
      <vt:lpstr>Franklin Gothic Book</vt:lpstr>
      <vt:lpstr>Angles</vt:lpstr>
      <vt:lpstr>USING WORDPRESS FOR LIBRARIES</vt:lpstr>
      <vt:lpstr> thoughts about librarians</vt:lpstr>
      <vt:lpstr>Presentation outline</vt:lpstr>
      <vt:lpstr>About WordPres </vt:lpstr>
      <vt:lpstr>…About WordPress</vt:lpstr>
      <vt:lpstr>         About WordPress</vt:lpstr>
      <vt:lpstr>…About Wordpress</vt:lpstr>
      <vt:lpstr>Why WordPress?</vt:lpstr>
      <vt:lpstr>Why WordPress?</vt:lpstr>
      <vt:lpstr>Why WordPress?</vt:lpstr>
      <vt:lpstr>Why WordPress?</vt:lpstr>
      <vt:lpstr>Why WordPress for Libraries?</vt:lpstr>
      <vt:lpstr>Why WordPress for Libraries?</vt:lpstr>
      <vt:lpstr> WordPress Server Requirements for Version 5.2+ </vt:lpstr>
      <vt:lpstr>How to Install WordPress?</vt:lpstr>
      <vt:lpstr>How to Install WordPress?</vt:lpstr>
      <vt:lpstr>Front End &amp; Back End</vt:lpstr>
      <vt:lpstr>Dashboard</vt:lpstr>
      <vt:lpstr>Plugins for Library Content Management</vt:lpstr>
      <vt:lpstr>WordPress Course Content for Forth Coming Trainging</vt:lpstr>
      <vt:lpstr>WordPress Course Content</vt:lpstr>
      <vt:lpstr>WordPress Course Content</vt:lpstr>
      <vt:lpstr>WordPress Course Content</vt:lpstr>
      <vt:lpstr>Objectctives of the Course</vt:lpstr>
      <vt:lpstr>Objectctives of the Course</vt:lpstr>
      <vt:lpstr>References</vt:lpstr>
      <vt:lpstr>Thank you for joining the session!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WordPress for Libraries</dc:title>
  <dc:creator>Goma Banjade</dc:creator>
  <cp:lastModifiedBy>User</cp:lastModifiedBy>
  <cp:revision>52</cp:revision>
  <dcterms:modified xsi:type="dcterms:W3CDTF">2020-07-19T05:50:45Z</dcterms:modified>
</cp:coreProperties>
</file>