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handoutMasterIdLst>
    <p:handoutMasterId r:id="rId42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7" r:id="rId9"/>
    <p:sldId id="27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96" r:id="rId19"/>
    <p:sldId id="275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97" r:id="rId29"/>
    <p:sldId id="298" r:id="rId30"/>
    <p:sldId id="292" r:id="rId31"/>
    <p:sldId id="299" r:id="rId32"/>
    <p:sldId id="293" r:id="rId33"/>
    <p:sldId id="301" r:id="rId34"/>
    <p:sldId id="300" r:id="rId35"/>
    <p:sldId id="304" r:id="rId36"/>
    <p:sldId id="305" r:id="rId37"/>
    <p:sldId id="302" r:id="rId38"/>
    <p:sldId id="295" r:id="rId39"/>
    <p:sldId id="303" r:id="rId40"/>
    <p:sldId id="294" r:id="rId4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45" autoAdjust="0"/>
    <p:restoredTop sz="94660"/>
  </p:normalViewPr>
  <p:slideViewPr>
    <p:cSldViewPr snapToGrid="0">
      <p:cViewPr varScale="1">
        <p:scale>
          <a:sx n="69" d="100"/>
          <a:sy n="69" d="100"/>
        </p:scale>
        <p:origin x="3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68131F-913A-4BF4-A716-FBEF1557D31C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C1A9691-4073-447B-B8E0-40F933DC9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89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C270-E5B4-4CE9-846D-C4A7DE485B8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198-24EF-42EA-B475-135B3DE5B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68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C270-E5B4-4CE9-846D-C4A7DE485B8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198-24EF-42EA-B475-135B3DE5B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4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C270-E5B4-4CE9-846D-C4A7DE485B8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198-24EF-42EA-B475-135B3DE5BA6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202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C270-E5B4-4CE9-846D-C4A7DE485B8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198-24EF-42EA-B475-135B3DE5B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23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C270-E5B4-4CE9-846D-C4A7DE485B8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198-24EF-42EA-B475-135B3DE5BA6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8238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C270-E5B4-4CE9-846D-C4A7DE485B8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198-24EF-42EA-B475-135B3DE5B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14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C270-E5B4-4CE9-846D-C4A7DE485B8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198-24EF-42EA-B475-135B3DE5B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37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C270-E5B4-4CE9-846D-C4A7DE485B8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198-24EF-42EA-B475-135B3DE5B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6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C270-E5B4-4CE9-846D-C4A7DE485B8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198-24EF-42EA-B475-135B3DE5B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4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C270-E5B4-4CE9-846D-C4A7DE485B8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198-24EF-42EA-B475-135B3DE5B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17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C270-E5B4-4CE9-846D-C4A7DE485B8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198-24EF-42EA-B475-135B3DE5B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0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C270-E5B4-4CE9-846D-C4A7DE485B8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198-24EF-42EA-B475-135B3DE5B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95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C270-E5B4-4CE9-846D-C4A7DE485B8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198-24EF-42EA-B475-135B3DE5B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7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C270-E5B4-4CE9-846D-C4A7DE485B8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198-24EF-42EA-B475-135B3DE5B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3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C270-E5B4-4CE9-846D-C4A7DE485B8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198-24EF-42EA-B475-135B3DE5B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4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C270-E5B4-4CE9-846D-C4A7DE485B8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B198-24EF-42EA-B475-135B3DE5B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2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2C270-E5B4-4CE9-846D-C4A7DE485B83}" type="datetimeFigureOut">
              <a:rPr lang="en-US" smtClean="0"/>
              <a:t>5/27/2021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FCB198-24EF-42EA-B475-135B3DE5B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5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koha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Koha as z39.50 server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60069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Parbati Pandey</a:t>
            </a:r>
          </a:p>
          <a:p>
            <a:r>
              <a:rPr lang="en-US" dirty="0" smtClean="0"/>
              <a:t>Central Department of Library and Information Science</a:t>
            </a:r>
          </a:p>
          <a:p>
            <a:r>
              <a:rPr lang="en-US" dirty="0" err="1" smtClean="0"/>
              <a:t>Tribhuvan</a:t>
            </a:r>
            <a:r>
              <a:rPr lang="en-US" dirty="0" smtClean="0"/>
              <a:t> University, Nepal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6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209" y="553170"/>
            <a:ext cx="8596668" cy="6126763"/>
          </a:xfrm>
        </p:spPr>
        <p:txBody>
          <a:bodyPr/>
          <a:lstStyle/>
          <a:p>
            <a:r>
              <a:rPr lang="en-US" dirty="0" smtClean="0"/>
              <a:t>Another place where comments have to be removed is given below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&lt;!-- PUBLICSERVER'S BIBLIOGRAPHIC RECORDS --&gt;</a:t>
            </a:r>
          </a:p>
          <a:p>
            <a:pPr marL="0" indent="0">
              <a:buNone/>
            </a:pPr>
            <a:r>
              <a:rPr lang="en-US" dirty="0" smtClean="0"/>
              <a:t> &lt;!–-</a:t>
            </a:r>
            <a:r>
              <a:rPr lang="en-US" dirty="0" smtClean="0">
                <a:solidFill>
                  <a:srgbClr val="00B0F0"/>
                </a:solidFill>
              </a:rPr>
              <a:t>[delete this one]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smtClean="0"/>
              <a:t>--------------------------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-------------------------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--&gt; </a:t>
            </a:r>
            <a:r>
              <a:rPr lang="en-US" dirty="0" smtClean="0">
                <a:solidFill>
                  <a:srgbClr val="00B0F0"/>
                </a:solidFill>
              </a:rPr>
              <a:t>[delete this one]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10775" y="3325827"/>
            <a:ext cx="9527948" cy="2966702"/>
            <a:chOff x="410775" y="3325827"/>
            <a:chExt cx="9527948" cy="2966702"/>
          </a:xfrm>
        </p:grpSpPr>
        <p:grpSp>
          <p:nvGrpSpPr>
            <p:cNvPr id="14" name="Group 13"/>
            <p:cNvGrpSpPr/>
            <p:nvPr/>
          </p:nvGrpSpPr>
          <p:grpSpPr>
            <a:xfrm>
              <a:off x="410775" y="3325827"/>
              <a:ext cx="9527948" cy="1431289"/>
              <a:chOff x="410775" y="3325827"/>
              <a:chExt cx="9527948" cy="1431289"/>
            </a:xfrm>
          </p:grpSpPr>
          <p:pic>
            <p:nvPicPr>
              <p:cNvPr id="4" name="Picture 3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07542" y="3325827"/>
                <a:ext cx="8931181" cy="1431289"/>
              </a:xfrm>
              <a:prstGeom prst="rect">
                <a:avLst/>
              </a:prstGeom>
            </p:spPr>
          </p:pic>
          <p:cxnSp>
            <p:nvCxnSpPr>
              <p:cNvPr id="7" name="Straight Arrow Connector 6"/>
              <p:cNvCxnSpPr/>
              <p:nvPr/>
            </p:nvCxnSpPr>
            <p:spPr>
              <a:xfrm flipV="1">
                <a:off x="410775" y="4218104"/>
                <a:ext cx="770021" cy="4716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410775" y="5016814"/>
              <a:ext cx="8973858" cy="1275715"/>
              <a:chOff x="410775" y="5016814"/>
              <a:chExt cx="8973858" cy="1275715"/>
            </a:xfrm>
          </p:grpSpPr>
          <p:pic>
            <p:nvPicPr>
              <p:cNvPr id="5" name="Picture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7543" y="5016814"/>
                <a:ext cx="8377090" cy="1275715"/>
              </a:xfrm>
              <a:prstGeom prst="rect">
                <a:avLst/>
              </a:prstGeom>
            </p:spPr>
          </p:pic>
          <p:cxnSp>
            <p:nvCxnSpPr>
              <p:cNvPr id="9" name="Straight Arrow Connector 8"/>
              <p:cNvCxnSpPr/>
              <p:nvPr/>
            </p:nvCxnSpPr>
            <p:spPr>
              <a:xfrm flipV="1">
                <a:off x="410775" y="5864024"/>
                <a:ext cx="770021" cy="42351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7932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2286" y="1422226"/>
            <a:ext cx="8467003" cy="191538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84763" y="2471571"/>
            <a:ext cx="9204526" cy="3139279"/>
            <a:chOff x="184763" y="2471571"/>
            <a:chExt cx="9204526" cy="3139279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84763" y="2471571"/>
              <a:ext cx="827773" cy="60639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2" name="Group 1"/>
            <p:cNvGrpSpPr/>
            <p:nvPr/>
          </p:nvGrpSpPr>
          <p:grpSpPr>
            <a:xfrm>
              <a:off x="263236" y="3597265"/>
              <a:ext cx="9126053" cy="2013585"/>
              <a:chOff x="254000" y="2747519"/>
              <a:chExt cx="9126053" cy="2013585"/>
            </a:xfrm>
          </p:grpSpPr>
          <p:pic>
            <p:nvPicPr>
              <p:cNvPr id="5" name="Picture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741" y="2747519"/>
                <a:ext cx="8596312" cy="2013585"/>
              </a:xfrm>
              <a:prstGeom prst="rect">
                <a:avLst/>
              </a:prstGeom>
            </p:spPr>
          </p:pic>
          <p:cxnSp>
            <p:nvCxnSpPr>
              <p:cNvPr id="9" name="Straight Arrow Connector 8"/>
              <p:cNvCxnSpPr/>
              <p:nvPr/>
            </p:nvCxnSpPr>
            <p:spPr>
              <a:xfrm flipV="1">
                <a:off x="254000" y="3754311"/>
                <a:ext cx="749300" cy="48749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4836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390" y="610922"/>
            <a:ext cx="8596668" cy="547224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Step 4 : edit config.xml file using vim or other editor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koha</a:t>
            </a:r>
            <a:r>
              <a:rPr lang="en-US" dirty="0"/>
              <a:t>/sites/&lt;instance </a:t>
            </a:r>
            <a:r>
              <a:rPr lang="en-US" dirty="0" smtClean="0"/>
              <a:t>name&gt;/z3950/config.xml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030220" y="1919922"/>
            <a:ext cx="7757223" cy="2194187"/>
            <a:chOff x="900765" y="1544537"/>
            <a:chExt cx="7757223" cy="2194187"/>
          </a:xfrm>
        </p:grpSpPr>
        <p:pic>
          <p:nvPicPr>
            <p:cNvPr id="5" name="Picture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00765" y="1544537"/>
              <a:ext cx="7757223" cy="1208288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 flipH="1" flipV="1">
              <a:off x="7570902" y="2586451"/>
              <a:ext cx="741145" cy="11522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030220" y="3433462"/>
            <a:ext cx="6411228" cy="1969067"/>
            <a:chOff x="433137" y="2920565"/>
            <a:chExt cx="6411228" cy="1969067"/>
          </a:xfrm>
        </p:grpSpPr>
        <p:pic>
          <p:nvPicPr>
            <p:cNvPr id="6" name="Picture 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00765" y="2920565"/>
              <a:ext cx="5943600" cy="1969067"/>
            </a:xfrm>
            <a:prstGeom prst="rect">
              <a:avLst/>
            </a:prstGeom>
          </p:spPr>
        </p:pic>
        <p:cxnSp>
          <p:nvCxnSpPr>
            <p:cNvPr id="12" name="Straight Arrow Connector 11"/>
            <p:cNvCxnSpPr/>
            <p:nvPr/>
          </p:nvCxnSpPr>
          <p:spPr>
            <a:xfrm flipV="1">
              <a:off x="433137" y="3328961"/>
              <a:ext cx="2069431" cy="81952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2752" y="1447706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Go to line and change as follows :</a:t>
            </a:r>
          </a:p>
          <a:p>
            <a:pPr marL="0" indent="0">
              <a:buNone/>
            </a:pPr>
            <a:r>
              <a:rPr lang="en-US" dirty="0"/>
              <a:t>&lt;listen id="public"&gt;</a:t>
            </a:r>
            <a:r>
              <a:rPr lang="en-US" dirty="0" err="1"/>
              <a:t>tcp:ip</a:t>
            </a:r>
            <a:r>
              <a:rPr lang="en-US" dirty="0"/>
              <a:t> or domain name: port&lt;/listen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 smtClean="0"/>
              <a:t>Here </a:t>
            </a:r>
            <a:r>
              <a:rPr lang="en-US" dirty="0" err="1" smtClean="0"/>
              <a:t>ip</a:t>
            </a:r>
            <a:r>
              <a:rPr lang="en-US" dirty="0" smtClean="0"/>
              <a:t> is 182.93.84..137 and port is 9999</a:t>
            </a:r>
            <a:endParaRPr lang="en-US" dirty="0"/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003921" y="2521527"/>
            <a:ext cx="7059328" cy="2464358"/>
            <a:chOff x="1003921" y="2461247"/>
            <a:chExt cx="7059328" cy="2524638"/>
          </a:xfrm>
        </p:grpSpPr>
        <p:pic>
          <p:nvPicPr>
            <p:cNvPr id="7" name="Picture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03921" y="3080084"/>
              <a:ext cx="7059328" cy="1905801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H="1">
              <a:off x="5286894" y="2461247"/>
              <a:ext cx="798897" cy="79889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55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89273"/>
            <a:ext cx="8596668" cy="5252090"/>
          </a:xfrm>
        </p:spPr>
        <p:txBody>
          <a:bodyPr>
            <a:normAutofit/>
          </a:bodyPr>
          <a:lstStyle/>
          <a:p>
            <a:r>
              <a:rPr lang="en-US" b="1" dirty="0"/>
              <a:t>Restart service  apache2 :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dirty="0" smtClean="0"/>
              <a:t># </a:t>
            </a:r>
            <a:r>
              <a:rPr lang="en-US" dirty="0"/>
              <a:t>service apache2 </a:t>
            </a:r>
            <a:r>
              <a:rPr lang="en-US" dirty="0" smtClean="0"/>
              <a:t>restart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Step 5 : </a:t>
            </a:r>
            <a:r>
              <a:rPr lang="en-US" b="1" dirty="0"/>
              <a:t>Restarting the zebra </a:t>
            </a:r>
            <a:r>
              <a:rPr lang="en-US" b="1" dirty="0" smtClean="0"/>
              <a:t>server</a:t>
            </a:r>
          </a:p>
          <a:p>
            <a:pPr lvl="1"/>
            <a:r>
              <a:rPr lang="en-US" dirty="0"/>
              <a:t>Once the changes are done, first stop the zebra server and restart the zebra server as follows:</a:t>
            </a:r>
          </a:p>
          <a:p>
            <a:pPr lvl="1"/>
            <a:r>
              <a:rPr lang="en-US" b="1" dirty="0"/>
              <a:t>Stopping the </a:t>
            </a:r>
            <a:r>
              <a:rPr lang="en-US" b="1" dirty="0" err="1"/>
              <a:t>zebserver</a:t>
            </a:r>
            <a:r>
              <a:rPr lang="en-US" b="1" dirty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#</a:t>
            </a: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koha</a:t>
            </a:r>
            <a:r>
              <a:rPr lang="en-US" dirty="0"/>
              <a:t>-zebra --stop &lt;instance&gt;</a:t>
            </a:r>
          </a:p>
          <a:p>
            <a:pPr marL="0" indent="0">
              <a:buNone/>
            </a:pPr>
            <a:r>
              <a:rPr lang="en-US" dirty="0" smtClean="0"/>
              <a:t>		# </a:t>
            </a:r>
            <a:r>
              <a:rPr lang="en-US" dirty="0"/>
              <a:t>koha-z3950-responder --stop &lt;instance&gt;</a:t>
            </a:r>
          </a:p>
          <a:p>
            <a:pPr lvl="1"/>
            <a:r>
              <a:rPr lang="en-US" b="1" dirty="0"/>
              <a:t>Restarting the </a:t>
            </a:r>
            <a:r>
              <a:rPr lang="en-US" b="1" dirty="0" err="1"/>
              <a:t>zebraserver</a:t>
            </a:r>
            <a:r>
              <a:rPr lang="en-US" b="1" dirty="0"/>
              <a:t>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# </a:t>
            </a: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koha</a:t>
            </a:r>
            <a:r>
              <a:rPr lang="en-US" dirty="0"/>
              <a:t>-zebra --start &lt;instance&gt;</a:t>
            </a:r>
          </a:p>
          <a:p>
            <a:pPr marL="0" indent="0">
              <a:buNone/>
            </a:pPr>
            <a:r>
              <a:rPr lang="en-US" dirty="0" smtClean="0"/>
              <a:t>		#</a:t>
            </a:r>
            <a:r>
              <a:rPr lang="en-US" dirty="0"/>
              <a:t>koha-z3950-responder --start &lt;instance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272941" y="1163915"/>
            <a:ext cx="5943600" cy="1135940"/>
            <a:chOff x="1272941" y="1163915"/>
            <a:chExt cx="5943600" cy="1135940"/>
          </a:xfrm>
        </p:grpSpPr>
        <p:pic>
          <p:nvPicPr>
            <p:cNvPr id="4" name="Picture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72941" y="1748598"/>
              <a:ext cx="5943600" cy="551257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 flipH="1">
              <a:off x="6151418" y="1163915"/>
              <a:ext cx="323273" cy="55684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75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9463" y="2167013"/>
            <a:ext cx="8596312" cy="108418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7960093" y="1395663"/>
            <a:ext cx="154004" cy="7713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325853" y="1366787"/>
            <a:ext cx="490888" cy="11935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98236" y="3397718"/>
            <a:ext cx="8375766" cy="1491916"/>
            <a:chOff x="898236" y="3397718"/>
            <a:chExt cx="8375766" cy="1491916"/>
          </a:xfrm>
        </p:grpSpPr>
        <p:grpSp>
          <p:nvGrpSpPr>
            <p:cNvPr id="3" name="Group 2"/>
            <p:cNvGrpSpPr/>
            <p:nvPr/>
          </p:nvGrpSpPr>
          <p:grpSpPr>
            <a:xfrm>
              <a:off x="898236" y="3397718"/>
              <a:ext cx="8034008" cy="1491916"/>
              <a:chOff x="898236" y="3397718"/>
              <a:chExt cx="8034008" cy="1491916"/>
            </a:xfrm>
          </p:grpSpPr>
          <p:pic>
            <p:nvPicPr>
              <p:cNvPr id="5" name="Picture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8236" y="3685222"/>
                <a:ext cx="8034008" cy="1204412"/>
              </a:xfrm>
              <a:prstGeom prst="rect">
                <a:avLst/>
              </a:prstGeom>
            </p:spPr>
          </p:pic>
          <p:cxnSp>
            <p:nvCxnSpPr>
              <p:cNvPr id="15" name="Straight Arrow Connector 14"/>
              <p:cNvCxnSpPr/>
              <p:nvPr/>
            </p:nvCxnSpPr>
            <p:spPr>
              <a:xfrm flipH="1">
                <a:off x="7844589" y="3397718"/>
                <a:ext cx="115504" cy="2875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Arrow Connector 18"/>
            <p:cNvCxnSpPr/>
            <p:nvPr/>
          </p:nvCxnSpPr>
          <p:spPr>
            <a:xfrm flipH="1">
              <a:off x="7960093" y="3538704"/>
              <a:ext cx="1313909" cy="65451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563993" y="1227340"/>
            <a:ext cx="43288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screen look like </a:t>
            </a:r>
            <a:r>
              <a:rPr lang="en-US" dirty="0" smtClean="0"/>
              <a:t>this: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68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087" y="1210315"/>
            <a:ext cx="8596668" cy="4718847"/>
          </a:xfrm>
        </p:spPr>
        <p:txBody>
          <a:bodyPr/>
          <a:lstStyle/>
          <a:p>
            <a:r>
              <a:rPr lang="en-US" dirty="0" smtClean="0"/>
              <a:t>Step 6 : After restarting </a:t>
            </a:r>
            <a:r>
              <a:rPr lang="en-US" dirty="0"/>
              <a:t>zebra, telnet to </a:t>
            </a:r>
            <a:r>
              <a:rPr lang="en-US" dirty="0" smtClean="0"/>
              <a:t>the IP, using the command </a:t>
            </a:r>
          </a:p>
          <a:p>
            <a:pPr marL="0" indent="0">
              <a:buNone/>
            </a:pPr>
            <a:r>
              <a:rPr lang="en-US" dirty="0" smtClean="0"/>
              <a:t>	#telnet </a:t>
            </a:r>
            <a:r>
              <a:rPr lang="en-US" dirty="0"/>
              <a:t>182.93.84.137 </a:t>
            </a:r>
            <a:r>
              <a:rPr lang="en-US" dirty="0" smtClean="0"/>
              <a:t>9999, </a:t>
            </a:r>
            <a:r>
              <a:rPr lang="en-US" dirty="0"/>
              <a:t>it shows </a:t>
            </a:r>
            <a:r>
              <a:rPr lang="en-US" dirty="0" smtClean="0"/>
              <a:t>the following output, if successful: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Step 7 : YAZ client has also to be tested, if successful, it shows the following information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79898" y="1588169"/>
            <a:ext cx="7242208" cy="1735737"/>
            <a:chOff x="1083645" y="2088682"/>
            <a:chExt cx="7242208" cy="1735737"/>
          </a:xfrm>
        </p:grpSpPr>
        <p:pic>
          <p:nvPicPr>
            <p:cNvPr id="4" name="Picture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083645" y="2768882"/>
              <a:ext cx="7242208" cy="1055537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H="1">
              <a:off x="6593305" y="2088682"/>
              <a:ext cx="1029903" cy="76363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290648" y="3537259"/>
            <a:ext cx="8349113" cy="2877953"/>
            <a:chOff x="804511" y="2521819"/>
            <a:chExt cx="8349113" cy="2964580"/>
          </a:xfrm>
        </p:grpSpPr>
        <p:pic>
          <p:nvPicPr>
            <p:cNvPr id="10" name="Picture 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04511" y="3311090"/>
              <a:ext cx="8349113" cy="2175309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flipH="1">
              <a:off x="6063916" y="2521819"/>
              <a:ext cx="1155031" cy="7892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33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616017"/>
            <a:ext cx="8596668" cy="5425345"/>
          </a:xfrm>
        </p:spPr>
        <p:txBody>
          <a:bodyPr/>
          <a:lstStyle/>
          <a:p>
            <a:r>
              <a:rPr lang="en-US" dirty="0" smtClean="0"/>
              <a:t>Step 8 : Again write this command: find (</a:t>
            </a:r>
            <a:r>
              <a:rPr lang="en-US" dirty="0" err="1" smtClean="0"/>
              <a:t>kw,wrdl,rtrn</a:t>
            </a:r>
            <a:r>
              <a:rPr lang="en-US" dirty="0" smtClean="0"/>
              <a:t>=split)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914178" y="931045"/>
            <a:ext cx="7681736" cy="5616277"/>
            <a:chOff x="914178" y="931045"/>
            <a:chExt cx="7681736" cy="5616277"/>
          </a:xfrm>
        </p:grpSpPr>
        <p:grpSp>
          <p:nvGrpSpPr>
            <p:cNvPr id="8" name="Group 7"/>
            <p:cNvGrpSpPr/>
            <p:nvPr/>
          </p:nvGrpSpPr>
          <p:grpSpPr>
            <a:xfrm>
              <a:off x="914178" y="931045"/>
              <a:ext cx="7681736" cy="3515827"/>
              <a:chOff x="914178" y="931045"/>
              <a:chExt cx="7681736" cy="3515827"/>
            </a:xfrm>
          </p:grpSpPr>
          <p:pic>
            <p:nvPicPr>
              <p:cNvPr id="7" name="Picture 6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4178" y="1458462"/>
                <a:ext cx="7681736" cy="2988410"/>
              </a:xfrm>
              <a:prstGeom prst="rect">
                <a:avLst/>
              </a:prstGeom>
            </p:spPr>
          </p:pic>
          <p:cxnSp>
            <p:nvCxnSpPr>
              <p:cNvPr id="9" name="Straight Arrow Connector 8"/>
              <p:cNvCxnSpPr/>
              <p:nvPr/>
            </p:nvCxnSpPr>
            <p:spPr>
              <a:xfrm flipH="1">
                <a:off x="2212077" y="931045"/>
                <a:ext cx="1280509" cy="57033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10" name="Content Placeholder 3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178" y="4613747"/>
              <a:ext cx="7681736" cy="1933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085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completing all above configuration Z39.50/SRU has to be configured in the client computer to retrieve records through the Z30.50/SRU</a:t>
            </a:r>
            <a:r>
              <a:rPr lang="en-US" dirty="0" smtClean="0"/>
              <a:t>,</a:t>
            </a:r>
          </a:p>
          <a:p>
            <a:r>
              <a:rPr lang="en-US" dirty="0" smtClean="0"/>
              <a:t> Move </a:t>
            </a:r>
            <a:r>
              <a:rPr lang="en-US" dirty="0"/>
              <a:t>to web browser by typing IP address or domain name.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80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835" y="591672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Now for set up Z39.50/SRU servers we should follow the following step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Step </a:t>
            </a:r>
            <a:r>
              <a:rPr lang="en-US" dirty="0"/>
              <a:t>1. Click Koha </a:t>
            </a:r>
            <a:r>
              <a:rPr lang="en-US" dirty="0" smtClean="0"/>
              <a:t>administration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215250" y="2362725"/>
            <a:ext cx="8097253" cy="3403656"/>
            <a:chOff x="1215250" y="2352786"/>
            <a:chExt cx="8097253" cy="34036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5250" y="2352786"/>
              <a:ext cx="8097253" cy="3403656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>
              <a:off x="5573027" y="5361272"/>
              <a:ext cx="1116531" cy="96253"/>
            </a:xfrm>
            <a:prstGeom prst="rightArrow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761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71418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0576"/>
            <a:ext cx="10515600" cy="4351338"/>
          </a:xfrm>
        </p:spPr>
        <p:txBody>
          <a:bodyPr/>
          <a:lstStyle/>
          <a:p>
            <a:r>
              <a:rPr lang="en-US" dirty="0"/>
              <a:t>A library catalog is a listing of all the items within a library where the bibliographic data are recorded in prescribed order and form</a:t>
            </a:r>
            <a:r>
              <a:rPr lang="en-US" dirty="0" smtClean="0"/>
              <a:t>.</a:t>
            </a:r>
          </a:p>
          <a:p>
            <a:r>
              <a:rPr lang="en-US" dirty="0" smtClean="0"/>
              <a:t>Bibliographic data are managed in two ways :</a:t>
            </a:r>
          </a:p>
          <a:p>
            <a:pPr lvl="1"/>
            <a:r>
              <a:rPr lang="en-US" dirty="0" smtClean="0"/>
              <a:t>Original catalogue</a:t>
            </a:r>
          </a:p>
          <a:p>
            <a:pPr lvl="1"/>
            <a:r>
              <a:rPr lang="en-US" dirty="0" smtClean="0"/>
              <a:t>Copy catalogue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509" y="3726151"/>
            <a:ext cx="3869891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95867"/>
            <a:ext cx="8596668" cy="524549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screen </a:t>
            </a:r>
            <a:r>
              <a:rPr lang="en-US" dirty="0" smtClean="0"/>
              <a:t>appear like this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599" y="1801272"/>
            <a:ext cx="7857068" cy="291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0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85" y="1149814"/>
            <a:ext cx="8596668" cy="3880773"/>
          </a:xfrm>
        </p:spPr>
        <p:txBody>
          <a:bodyPr/>
          <a:lstStyle/>
          <a:p>
            <a:r>
              <a:rPr lang="en-US" dirty="0"/>
              <a:t>Step 2. Select and click Z39.50/SRU servers under Additional </a:t>
            </a:r>
            <a:r>
              <a:rPr lang="en-US" dirty="0" smtClean="0"/>
              <a:t>Parameters</a:t>
            </a:r>
            <a:endParaRPr lang="en-US" dirty="0"/>
          </a:p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064393" y="1849236"/>
            <a:ext cx="6472187" cy="3589037"/>
            <a:chOff x="1372402" y="3090201"/>
            <a:chExt cx="5943600" cy="3181350"/>
          </a:xfrm>
        </p:grpSpPr>
        <p:pic>
          <p:nvPicPr>
            <p:cNvPr id="4" name="Picture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372402" y="3090201"/>
              <a:ext cx="5943600" cy="3181350"/>
            </a:xfrm>
            <a:prstGeom prst="rect">
              <a:avLst/>
            </a:prstGeom>
          </p:spPr>
        </p:pic>
        <p:sp>
          <p:nvSpPr>
            <p:cNvPr id="5" name="Left Arrow 4"/>
            <p:cNvSpPr/>
            <p:nvPr/>
          </p:nvSpPr>
          <p:spPr>
            <a:xfrm>
              <a:off x="5852160" y="4196615"/>
              <a:ext cx="1337912" cy="45719"/>
            </a:xfrm>
            <a:prstGeom prst="leftArrow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763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461" y="1053684"/>
            <a:ext cx="8596668" cy="3880773"/>
          </a:xfrm>
        </p:spPr>
        <p:txBody>
          <a:bodyPr/>
          <a:lstStyle/>
          <a:p>
            <a:r>
              <a:rPr lang="en-US" dirty="0"/>
              <a:t>Step 3 : After c</a:t>
            </a:r>
            <a:r>
              <a:rPr lang="en-US" dirty="0" smtClean="0"/>
              <a:t>licking </a:t>
            </a:r>
            <a:r>
              <a:rPr lang="en-US" dirty="0"/>
              <a:t>Z39.50/SRU servers </a:t>
            </a:r>
            <a:r>
              <a:rPr lang="en-US" dirty="0" smtClean="0"/>
              <a:t>the </a:t>
            </a:r>
            <a:r>
              <a:rPr lang="en-US" dirty="0"/>
              <a:t>screen will be appeared and then select “New Z39.50 server</a:t>
            </a:r>
            <a:r>
              <a:rPr lang="en-US" dirty="0" smtClean="0"/>
              <a:t>”.</a:t>
            </a:r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31491" y="461818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264385" y="2097936"/>
            <a:ext cx="7042217" cy="3224833"/>
            <a:chOff x="1264385" y="2097936"/>
            <a:chExt cx="7042217" cy="3224833"/>
          </a:xfrm>
        </p:grpSpPr>
        <p:pic>
          <p:nvPicPr>
            <p:cNvPr id="4" name="Picture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583732" y="2097936"/>
              <a:ext cx="6722870" cy="3224833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1264385" y="3266084"/>
              <a:ext cx="1574800" cy="9313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62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329" y="351039"/>
            <a:ext cx="10564973" cy="6694654"/>
          </a:xfrm>
        </p:spPr>
        <p:txBody>
          <a:bodyPr/>
          <a:lstStyle/>
          <a:p>
            <a:r>
              <a:rPr lang="en-US" dirty="0"/>
              <a:t>Step 4: </a:t>
            </a:r>
            <a:r>
              <a:rPr lang="en-US" dirty="0" smtClean="0"/>
              <a:t>When clicking </a:t>
            </a:r>
            <a:r>
              <a:rPr lang="en-US" dirty="0"/>
              <a:t>z39.50 server </a:t>
            </a:r>
            <a:r>
              <a:rPr lang="en-US" dirty="0" smtClean="0"/>
              <a:t>the below </a:t>
            </a:r>
            <a:r>
              <a:rPr lang="en-US" dirty="0"/>
              <a:t>screen is available and </a:t>
            </a:r>
            <a:r>
              <a:rPr lang="en-US" dirty="0" smtClean="0"/>
              <a:t>configure the following details: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8"/>
            <a:r>
              <a:rPr lang="en-US" dirty="0" smtClean="0"/>
              <a:t>Click the save button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42191" y="1191491"/>
            <a:ext cx="4289302" cy="3787845"/>
            <a:chOff x="642191" y="1770452"/>
            <a:chExt cx="4289302" cy="3208884"/>
          </a:xfrm>
        </p:grpSpPr>
        <p:pic>
          <p:nvPicPr>
            <p:cNvPr id="4" name="Picture 3"/>
            <p:cNvPicPr/>
            <p:nvPr/>
          </p:nvPicPr>
          <p:blipFill rotWithShape="1">
            <a:blip r:embed="rId2"/>
            <a:srcRect r="27833" b="-6499"/>
            <a:stretch/>
          </p:blipFill>
          <p:spPr>
            <a:xfrm>
              <a:off x="642191" y="1770452"/>
              <a:ext cx="4289302" cy="3208884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H="1" flipV="1">
              <a:off x="3482109" y="3546764"/>
              <a:ext cx="711200" cy="89592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/>
          <p:cNvCxnSpPr/>
          <p:nvPr/>
        </p:nvCxnSpPr>
        <p:spPr>
          <a:xfrm>
            <a:off x="5772727" y="598516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5050355" y="1045796"/>
            <a:ext cx="5465245" cy="4484993"/>
            <a:chOff x="5050355" y="1093771"/>
            <a:chExt cx="5465245" cy="4484993"/>
          </a:xfrm>
        </p:grpSpPr>
        <p:grpSp>
          <p:nvGrpSpPr>
            <p:cNvPr id="14" name="Group 13"/>
            <p:cNvGrpSpPr/>
            <p:nvPr/>
          </p:nvGrpSpPr>
          <p:grpSpPr>
            <a:xfrm>
              <a:off x="5050355" y="1093771"/>
              <a:ext cx="5465245" cy="3885565"/>
              <a:chOff x="5050355" y="1093771"/>
              <a:chExt cx="5465245" cy="3885565"/>
            </a:xfrm>
          </p:grpSpPr>
          <p:pic>
            <p:nvPicPr>
              <p:cNvPr id="6" name="Picture 5"/>
              <p:cNvPicPr/>
              <p:nvPr/>
            </p:nvPicPr>
            <p:blipFill rotWithShape="1">
              <a:blip r:embed="rId3"/>
              <a:srcRect l="1" r="27592"/>
              <a:stretch/>
            </p:blipFill>
            <p:spPr bwMode="auto">
              <a:xfrm>
                <a:off x="5050355" y="3627421"/>
                <a:ext cx="5465245" cy="135191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5050356" y="1093771"/>
                <a:ext cx="5465244" cy="2533650"/>
                <a:chOff x="5050356" y="1093771"/>
                <a:chExt cx="5465244" cy="2533650"/>
              </a:xfrm>
            </p:grpSpPr>
            <p:pic>
              <p:nvPicPr>
                <p:cNvPr id="5" name="Picture 4"/>
                <p:cNvPicPr/>
                <p:nvPr/>
              </p:nvPicPr>
              <p:blipFill rotWithShape="1">
                <a:blip r:embed="rId4"/>
                <a:srcRect r="34144" b="7510"/>
                <a:stretch/>
              </p:blipFill>
              <p:spPr bwMode="auto">
                <a:xfrm>
                  <a:off x="5050356" y="1093771"/>
                  <a:ext cx="5465244" cy="253365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cxnSp>
              <p:nvCxnSpPr>
                <p:cNvPr id="10" name="Straight Arrow Connector 9"/>
                <p:cNvCxnSpPr/>
                <p:nvPr/>
              </p:nvCxnSpPr>
              <p:spPr>
                <a:xfrm flipH="1" flipV="1">
                  <a:off x="8599055" y="2050473"/>
                  <a:ext cx="960581" cy="84974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6" name="Straight Arrow Connector 15"/>
            <p:cNvCxnSpPr/>
            <p:nvPr/>
          </p:nvCxnSpPr>
          <p:spPr>
            <a:xfrm flipV="1">
              <a:off x="6022109" y="4979336"/>
              <a:ext cx="471055" cy="59942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76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Newly configured Z39.50 server is displayed as follows: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133600"/>
            <a:ext cx="8596312" cy="338539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35467" y="4167909"/>
            <a:ext cx="812800" cy="93133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4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98" y="1394691"/>
            <a:ext cx="8596668" cy="3880773"/>
          </a:xfrm>
        </p:spPr>
        <p:txBody>
          <a:bodyPr/>
          <a:lstStyle/>
          <a:p>
            <a:r>
              <a:rPr lang="en-US" dirty="0"/>
              <a:t>For importing </a:t>
            </a:r>
            <a:r>
              <a:rPr lang="en-US" dirty="0" smtClean="0"/>
              <a:t>bibliographical data :</a:t>
            </a:r>
            <a:endParaRPr lang="en-US" dirty="0"/>
          </a:p>
          <a:p>
            <a:pPr lvl="1"/>
            <a:r>
              <a:rPr lang="en-US" dirty="0"/>
              <a:t>Go to Home&gt;cataloguing</a:t>
            </a:r>
          </a:p>
          <a:p>
            <a:pPr lvl="1"/>
            <a:r>
              <a:rPr lang="en-US" dirty="0"/>
              <a:t>Select </a:t>
            </a:r>
            <a:r>
              <a:rPr lang="en-US" dirty="0" smtClean="0"/>
              <a:t>“New </a:t>
            </a:r>
            <a:r>
              <a:rPr lang="en-US" dirty="0"/>
              <a:t>from </a:t>
            </a:r>
            <a:r>
              <a:rPr lang="en-US" dirty="0" smtClean="0"/>
              <a:t>Z39.50/SRU” </a:t>
            </a:r>
            <a:r>
              <a:rPr lang="en-US" dirty="0"/>
              <a:t>search </a:t>
            </a:r>
            <a:r>
              <a:rPr lang="en-US" dirty="0" smtClean="0"/>
              <a:t>tab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44308" y="2945245"/>
            <a:ext cx="7607300" cy="2753591"/>
            <a:chOff x="1153545" y="2963718"/>
            <a:chExt cx="7607300" cy="2753591"/>
          </a:xfrm>
        </p:grpSpPr>
        <p:pic>
          <p:nvPicPr>
            <p:cNvPr id="5" name="Picture 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153545" y="2963718"/>
              <a:ext cx="7607300" cy="2033155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2817091" y="4867564"/>
              <a:ext cx="849745" cy="84974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58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62183"/>
            <a:ext cx="8596668" cy="4979180"/>
          </a:xfrm>
        </p:spPr>
        <p:txBody>
          <a:bodyPr/>
          <a:lstStyle/>
          <a:p>
            <a:r>
              <a:rPr lang="en-US" dirty="0" smtClean="0"/>
              <a:t>Select the Z39.50 server from where data is going to be imported. In this example </a:t>
            </a:r>
            <a:r>
              <a:rPr lang="en-US" dirty="0" err="1"/>
              <a:t>D</a:t>
            </a:r>
            <a:r>
              <a:rPr lang="en-US" dirty="0" err="1" smtClean="0"/>
              <a:t>ipa</a:t>
            </a:r>
            <a:r>
              <a:rPr lang="en-US" dirty="0" smtClean="0"/>
              <a:t> Library is being used: 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013916" y="1918702"/>
            <a:ext cx="6946900" cy="4030028"/>
            <a:chOff x="2448025" y="2999356"/>
            <a:chExt cx="6946900" cy="4030028"/>
          </a:xfrm>
        </p:grpSpPr>
        <p:pic>
          <p:nvPicPr>
            <p:cNvPr id="4" name="Picture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448025" y="2999356"/>
              <a:ext cx="6946900" cy="4030028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H="1">
              <a:off x="7213600" y="3842327"/>
              <a:ext cx="1062182" cy="5541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30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5382" y="1020278"/>
            <a:ext cx="7285952" cy="206943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886284" y="3272589"/>
            <a:ext cx="7450222" cy="3003082"/>
            <a:chOff x="1886284" y="3272589"/>
            <a:chExt cx="7450222" cy="3003082"/>
          </a:xfrm>
        </p:grpSpPr>
        <p:pic>
          <p:nvPicPr>
            <p:cNvPr id="5" name="Picture 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886284" y="3272589"/>
              <a:ext cx="6781800" cy="3003082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H="1" flipV="1">
              <a:off x="8229076" y="4672132"/>
              <a:ext cx="1107430" cy="6217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/>
          <p:cNvCxnSpPr/>
          <p:nvPr/>
        </p:nvCxnSpPr>
        <p:spPr>
          <a:xfrm flipH="1" flipV="1">
            <a:off x="3166712" y="2146433"/>
            <a:ext cx="385010" cy="6352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9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47699"/>
            <a:ext cx="8596668" cy="53936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Step 5 : To add SRU server:</a:t>
            </a:r>
          </a:p>
          <a:p>
            <a:pPr lvl="1"/>
            <a:r>
              <a:rPr lang="en-US" dirty="0" smtClean="0"/>
              <a:t>Click </a:t>
            </a:r>
            <a:r>
              <a:rPr lang="en-US" dirty="0"/>
              <a:t>K</a:t>
            </a:r>
            <a:r>
              <a:rPr lang="en-US" dirty="0" smtClean="0"/>
              <a:t>oha administration; </a:t>
            </a:r>
            <a:r>
              <a:rPr lang="en-US" dirty="0"/>
              <a:t>Select and click Z39.50/SRU servers under Additional Parameters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click New SRU Server.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632791" y="2609896"/>
            <a:ext cx="5876820" cy="2701301"/>
            <a:chOff x="1357159" y="1750291"/>
            <a:chExt cx="5876820" cy="2701301"/>
          </a:xfrm>
        </p:grpSpPr>
        <p:pic>
          <p:nvPicPr>
            <p:cNvPr id="9" name="Picture 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357159" y="2237468"/>
              <a:ext cx="5876820" cy="2214124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/>
            <p:nvPr/>
          </p:nvCxnSpPr>
          <p:spPr>
            <a:xfrm>
              <a:off x="5533736" y="1750291"/>
              <a:ext cx="698500" cy="13716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693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167" y="1419077"/>
            <a:ext cx="6508314" cy="30522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92200" y="4366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When clicking z39.50 server the below screen is available and configure the following details: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669547" y="1156761"/>
            <a:ext cx="1910994" cy="7047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467881" y="4457561"/>
            <a:ext cx="6176092" cy="2201527"/>
            <a:chOff x="1467881" y="4457561"/>
            <a:chExt cx="6176092" cy="2201527"/>
          </a:xfrm>
        </p:grpSpPr>
        <p:grpSp>
          <p:nvGrpSpPr>
            <p:cNvPr id="14" name="Group 13"/>
            <p:cNvGrpSpPr/>
            <p:nvPr/>
          </p:nvGrpSpPr>
          <p:grpSpPr>
            <a:xfrm>
              <a:off x="1467881" y="4457561"/>
              <a:ext cx="6070600" cy="2181517"/>
              <a:chOff x="1467881" y="4457561"/>
              <a:chExt cx="6070600" cy="2181517"/>
            </a:xfrm>
          </p:grpSpPr>
          <p:pic>
            <p:nvPicPr>
              <p:cNvPr id="6" name="Picture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67881" y="4457561"/>
                <a:ext cx="6070600" cy="2128547"/>
              </a:xfrm>
              <a:prstGeom prst="rect">
                <a:avLst/>
              </a:prstGeom>
            </p:spPr>
          </p:pic>
          <p:cxnSp>
            <p:nvCxnSpPr>
              <p:cNvPr id="12" name="Straight Arrow Connector 11"/>
              <p:cNvCxnSpPr/>
              <p:nvPr/>
            </p:nvCxnSpPr>
            <p:spPr>
              <a:xfrm>
                <a:off x="1797978" y="6533139"/>
                <a:ext cx="2486346" cy="10593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4394200" y="6289756"/>
              <a:ext cx="3249773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Click save button </a:t>
              </a:r>
              <a:endParaRPr lang="en-US" dirty="0"/>
            </a:p>
          </p:txBody>
        </p:sp>
      </p:grpSp>
      <p:pic>
        <p:nvPicPr>
          <p:cNvPr id="16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1419077"/>
            <a:ext cx="6508314" cy="305221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3731580" y="1156761"/>
            <a:ext cx="1910994" cy="7047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529914" y="4457561"/>
            <a:ext cx="6176092" cy="2201527"/>
            <a:chOff x="1467881" y="4457561"/>
            <a:chExt cx="6176092" cy="2201527"/>
          </a:xfrm>
        </p:grpSpPr>
        <p:grpSp>
          <p:nvGrpSpPr>
            <p:cNvPr id="19" name="Group 18"/>
            <p:cNvGrpSpPr/>
            <p:nvPr/>
          </p:nvGrpSpPr>
          <p:grpSpPr>
            <a:xfrm>
              <a:off x="1467881" y="4457561"/>
              <a:ext cx="6070600" cy="2181517"/>
              <a:chOff x="1467881" y="4457561"/>
              <a:chExt cx="6070600" cy="2181517"/>
            </a:xfrm>
          </p:grpSpPr>
          <p:pic>
            <p:nvPicPr>
              <p:cNvPr id="21" name="Picture 2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67881" y="4457561"/>
                <a:ext cx="6070600" cy="2128547"/>
              </a:xfrm>
              <a:prstGeom prst="rect">
                <a:avLst/>
              </a:prstGeom>
            </p:spPr>
          </p:pic>
          <p:cxnSp>
            <p:nvCxnSpPr>
              <p:cNvPr id="22" name="Straight Arrow Connector 21"/>
              <p:cNvCxnSpPr/>
              <p:nvPr/>
            </p:nvCxnSpPr>
            <p:spPr>
              <a:xfrm>
                <a:off x="1797978" y="6533139"/>
                <a:ext cx="2486346" cy="10593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4394200" y="6289756"/>
              <a:ext cx="3249773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Click save button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360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catalogue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170" y="1449389"/>
            <a:ext cx="8596668" cy="3880773"/>
          </a:xfrm>
        </p:spPr>
        <p:txBody>
          <a:bodyPr/>
          <a:lstStyle/>
          <a:p>
            <a:r>
              <a:rPr lang="en-US" dirty="0"/>
              <a:t>Copy catalogue is the act of importing needed bibliographic data from other library's server into your own server. </a:t>
            </a:r>
            <a:endParaRPr lang="en-US" dirty="0" smtClean="0"/>
          </a:p>
          <a:p>
            <a:r>
              <a:rPr lang="en-US" dirty="0" smtClean="0"/>
              <a:t>Z39.50 </a:t>
            </a:r>
            <a:r>
              <a:rPr lang="en-US" dirty="0"/>
              <a:t>is a protocol for searching and retrieving bibliographic information from a database over a TCP/IP computer network</a:t>
            </a:r>
            <a:r>
              <a:rPr lang="en-US" dirty="0" smtClean="0"/>
              <a:t>.</a:t>
            </a:r>
          </a:p>
          <a:p>
            <a:r>
              <a:rPr lang="en-US" dirty="0"/>
              <a:t>SRU is roughly the XML version of a Z39.50 search. This will allow any Z39.50/SRU complaint client software to search and copy records from your catalog.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procedures for </a:t>
            </a:r>
            <a:r>
              <a:rPr lang="en-US" dirty="0" smtClean="0"/>
              <a:t>configuring local computer to act as  </a:t>
            </a:r>
            <a:r>
              <a:rPr lang="en-US" dirty="0"/>
              <a:t>Z39.50/SRU server are given below: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36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86" y="482708"/>
            <a:ext cx="8596668" cy="5520154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Step for import bibliographical data from SRU</a:t>
            </a:r>
          </a:p>
          <a:p>
            <a:pPr lvl="1"/>
            <a:r>
              <a:rPr lang="en-US" dirty="0" smtClean="0"/>
              <a:t>Home&gt;cataloguing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click </a:t>
            </a:r>
            <a:r>
              <a:rPr lang="en-US" dirty="0"/>
              <a:t>the </a:t>
            </a:r>
            <a:r>
              <a:rPr lang="en-US" dirty="0" smtClean="0"/>
              <a:t>“New from Z39.50/SRU server” button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87337" y="2849635"/>
            <a:ext cx="6192341" cy="1918776"/>
            <a:chOff x="1667389" y="2342508"/>
            <a:chExt cx="6192341" cy="1931541"/>
          </a:xfrm>
        </p:grpSpPr>
        <p:pic>
          <p:nvPicPr>
            <p:cNvPr id="4" name="Picture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667389" y="3014805"/>
              <a:ext cx="6192341" cy="1259244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flipV="1">
              <a:off x="1756881" y="3246634"/>
              <a:ext cx="678094" cy="86302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6544638" y="2342508"/>
              <a:ext cx="667820" cy="133564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466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312" y="1908821"/>
            <a:ext cx="6528304" cy="47279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5700" y="948035"/>
            <a:ext cx="768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Select the Z39.50 server from where data is going to be imported. In this example DIPA LIBRARY AND DIPA LIBRARY SRU are being used: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976153" y="2589088"/>
            <a:ext cx="883577" cy="1130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233007" y="2702103"/>
            <a:ext cx="780836" cy="1643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243173" y="3041151"/>
            <a:ext cx="1541124" cy="3904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4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288527"/>
            <a:ext cx="8596312" cy="362555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40632" y="4101306"/>
            <a:ext cx="635267" cy="2589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2040556" y="4591251"/>
            <a:ext cx="577516" cy="4812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9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5698" y="2160588"/>
            <a:ext cx="8120641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592495"/>
            <a:ext cx="8596668" cy="444886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1328286" y="1203158"/>
            <a:ext cx="356135" cy="7272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28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708" y="226729"/>
            <a:ext cx="5504063" cy="38814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171771" y="147783"/>
            <a:ext cx="5734050" cy="4664362"/>
            <a:chOff x="6171771" y="147783"/>
            <a:chExt cx="5734050" cy="466436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1771" y="147783"/>
              <a:ext cx="5734050" cy="4125864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6171771" y="4108166"/>
              <a:ext cx="386047" cy="70397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31937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518" y="785115"/>
            <a:ext cx="7754937" cy="446114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484582" y="646545"/>
            <a:ext cx="360218" cy="1219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1234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Copy catalogue </a:t>
            </a:r>
            <a:r>
              <a:rPr lang="en-US" dirty="0" smtClean="0"/>
              <a:t>saves </a:t>
            </a:r>
            <a:r>
              <a:rPr lang="en-US" dirty="0"/>
              <a:t>the </a:t>
            </a:r>
            <a:r>
              <a:rPr lang="en-US" dirty="0" smtClean="0"/>
              <a:t>cost </a:t>
            </a:r>
            <a:r>
              <a:rPr lang="en-US" dirty="0"/>
              <a:t>and </a:t>
            </a:r>
            <a:r>
              <a:rPr lang="en-US" dirty="0" smtClean="0"/>
              <a:t>time</a:t>
            </a:r>
            <a:r>
              <a:rPr lang="en-US" dirty="0"/>
              <a:t>. Z39.50 is a protocol for searching and retrieving bibliographic information from a database over a TCP/IP computer network. </a:t>
            </a:r>
            <a:endParaRPr lang="en-US" dirty="0" smtClean="0"/>
          </a:p>
          <a:p>
            <a:r>
              <a:rPr lang="en-US" dirty="0" smtClean="0"/>
              <a:t>After configured above all activities, we can make a local computer act as z39.50/SRU server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Z39.50 protocol </a:t>
            </a:r>
            <a:r>
              <a:rPr lang="en-US" dirty="0" smtClean="0"/>
              <a:t> </a:t>
            </a:r>
            <a:r>
              <a:rPr lang="en-US" dirty="0"/>
              <a:t>helps the librarian to improve </a:t>
            </a:r>
            <a:r>
              <a:rPr lang="en-US" dirty="0" smtClean="0"/>
              <a:t>resource </a:t>
            </a:r>
            <a:r>
              <a:rPr lang="en-US" dirty="0"/>
              <a:t>sharing among libraries by </a:t>
            </a:r>
            <a:r>
              <a:rPr lang="en-US" dirty="0" smtClean="0"/>
              <a:t>creating virtual </a:t>
            </a:r>
            <a:r>
              <a:rPr lang="en-US" dirty="0"/>
              <a:t>union </a:t>
            </a:r>
            <a:r>
              <a:rPr lang="en-US" dirty="0" smtClean="0"/>
              <a:t>catalogue.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2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Pradhan, M. R. </a:t>
            </a:r>
            <a:r>
              <a:rPr lang="en-US" dirty="0" smtClean="0"/>
              <a:t>[unpublished].</a:t>
            </a:r>
            <a:r>
              <a:rPr lang="en-US" i="1" dirty="0" smtClean="0"/>
              <a:t> Manual of Koha </a:t>
            </a:r>
            <a:r>
              <a:rPr lang="en-US" i="1" dirty="0"/>
              <a:t>as z39.50 </a:t>
            </a:r>
            <a:r>
              <a:rPr lang="en-US" i="1" dirty="0" smtClean="0"/>
              <a:t>server</a:t>
            </a:r>
            <a:endParaRPr lang="en-US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i="1" dirty="0">
                <a:hlinkClick r:id="rId2"/>
              </a:rPr>
              <a:t>https://</a:t>
            </a:r>
            <a:r>
              <a:rPr lang="en-US" i="1" dirty="0" smtClean="0">
                <a:hlinkClick r:id="rId2"/>
              </a:rPr>
              <a:t>wiki.koha</a:t>
            </a:r>
            <a:r>
              <a:rPr lang="en-US" i="1" dirty="0" smtClean="0"/>
              <a:t> community.org/w/</a:t>
            </a:r>
            <a:r>
              <a:rPr lang="en-US" i="1" dirty="0" err="1" smtClean="0"/>
              <a:t>index.php?title</a:t>
            </a:r>
            <a:r>
              <a:rPr lang="en-US" i="1" dirty="0" smtClean="0"/>
              <a:t>=Special%3ASearch&amp;search=z39.50&amp;fulltext=Search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9177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5 Insurance Sales Tactics that Singaporeans Keep Falling Fo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10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92727"/>
            <a:ext cx="8596668" cy="5348635"/>
          </a:xfrm>
        </p:spPr>
        <p:txBody>
          <a:bodyPr/>
          <a:lstStyle/>
          <a:p>
            <a:r>
              <a:rPr lang="en-US" dirty="0"/>
              <a:t>This instance is installed in </a:t>
            </a:r>
            <a:r>
              <a:rPr lang="en-US" dirty="0" err="1" smtClean="0"/>
              <a:t>Debian</a:t>
            </a:r>
            <a:r>
              <a:rPr lang="en-US" dirty="0" smtClean="0"/>
              <a:t>/</a:t>
            </a:r>
            <a:r>
              <a:rPr lang="en-US" dirty="0" err="1" smtClean="0"/>
              <a:t>ubuntu</a:t>
            </a:r>
            <a:r>
              <a:rPr lang="en-US" dirty="0" smtClean="0"/>
              <a:t> package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For configuring local computer to act as z39.50/SRU the following steps should be followed: </a:t>
            </a:r>
          </a:p>
          <a:p>
            <a:pPr lv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749287" y="1062759"/>
            <a:ext cx="6221896" cy="3156075"/>
            <a:chOff x="3873500" y="1883064"/>
            <a:chExt cx="5727700" cy="41582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73500" y="2769191"/>
              <a:ext cx="5727700" cy="3272171"/>
            </a:xfrm>
            <a:prstGeom prst="rect">
              <a:avLst/>
            </a:prstGeom>
          </p:spPr>
        </p:pic>
        <p:sp>
          <p:nvSpPr>
            <p:cNvPr id="6" name="Down Arrow 5"/>
            <p:cNvSpPr/>
            <p:nvPr/>
          </p:nvSpPr>
          <p:spPr>
            <a:xfrm>
              <a:off x="9033163" y="1883064"/>
              <a:ext cx="50800" cy="990600"/>
            </a:xfrm>
            <a:prstGeom prst="downArrow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60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Images : hand, number, thinking, finger, &lt;strong&gt;symbol&lt;/strong&gt; ...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5" t="15681" r="16463" b="20309"/>
          <a:stretch/>
        </p:blipFill>
        <p:spPr>
          <a:xfrm>
            <a:off x="4544290" y="2189019"/>
            <a:ext cx="2041237" cy="229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6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for configuration Z39.50/SRU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Step1 : Enable library instance write  the command: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# koha-z3950-responder </a:t>
            </a:r>
            <a:r>
              <a:rPr lang="en-US" dirty="0"/>
              <a:t>--enable &lt;</a:t>
            </a:r>
            <a:r>
              <a:rPr lang="en-US" dirty="0" err="1"/>
              <a:t>instancename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88290" y="2337623"/>
            <a:ext cx="9144000" cy="2318255"/>
            <a:chOff x="988290" y="2272968"/>
            <a:chExt cx="9144000" cy="23182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8290" y="3629198"/>
              <a:ext cx="9144000" cy="962025"/>
            </a:xfrm>
            <a:prstGeom prst="rect">
              <a:avLst/>
            </a:prstGeom>
          </p:spPr>
        </p:pic>
        <p:sp>
          <p:nvSpPr>
            <p:cNvPr id="6" name="Down Arrow 5"/>
            <p:cNvSpPr/>
            <p:nvPr/>
          </p:nvSpPr>
          <p:spPr>
            <a:xfrm>
              <a:off x="6616700" y="2272968"/>
              <a:ext cx="190500" cy="1346994"/>
            </a:xfrm>
            <a:prstGeom prst="downArrow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8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6295"/>
            <a:ext cx="8596668" cy="4405067"/>
          </a:xfrm>
        </p:spPr>
        <p:txBody>
          <a:bodyPr/>
          <a:lstStyle/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step: </a:t>
            </a:r>
            <a:r>
              <a:rPr lang="en-US" b="1" dirty="0"/>
              <a:t>Start the </a:t>
            </a:r>
            <a:r>
              <a:rPr lang="en-US" b="1" dirty="0" smtClean="0"/>
              <a:t>instance write  the  command 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      # koha-z3950-responder </a:t>
            </a:r>
            <a:r>
              <a:rPr lang="en-US" dirty="0"/>
              <a:t>--start &lt;</a:t>
            </a:r>
            <a:r>
              <a:rPr lang="en-US" dirty="0" err="1"/>
              <a:t>instancename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91664" y="2149641"/>
            <a:ext cx="7181850" cy="2614863"/>
            <a:chOff x="1008784" y="2611655"/>
            <a:chExt cx="7181850" cy="20310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8784" y="3785465"/>
              <a:ext cx="7181850" cy="857250"/>
            </a:xfrm>
            <a:prstGeom prst="rect">
              <a:avLst/>
            </a:prstGeom>
          </p:spPr>
        </p:pic>
        <p:sp>
          <p:nvSpPr>
            <p:cNvPr id="5" name="Down Arrow 4"/>
            <p:cNvSpPr/>
            <p:nvPr/>
          </p:nvSpPr>
          <p:spPr>
            <a:xfrm>
              <a:off x="6878320" y="2611655"/>
              <a:ext cx="177800" cy="1257300"/>
            </a:xfrm>
            <a:prstGeom prst="downArrow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504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47701"/>
            <a:ext cx="8596668" cy="5393662"/>
          </a:xfrm>
        </p:spPr>
        <p:txBody>
          <a:bodyPr>
            <a:norm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step : </a:t>
            </a:r>
            <a:r>
              <a:rPr lang="en-US" b="1" dirty="0"/>
              <a:t>Setting configuration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Edit </a:t>
            </a:r>
            <a:r>
              <a:rPr lang="en-US" dirty="0"/>
              <a:t>the file at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koha</a:t>
            </a:r>
            <a:r>
              <a:rPr lang="en-US" dirty="0"/>
              <a:t>/sites/&lt;</a:t>
            </a:r>
            <a:r>
              <a:rPr lang="en-US" dirty="0" err="1"/>
              <a:t>instancename</a:t>
            </a:r>
            <a:r>
              <a:rPr lang="en-US" dirty="0"/>
              <a:t>)/</a:t>
            </a:r>
            <a:r>
              <a:rPr lang="en-US" dirty="0" smtClean="0"/>
              <a:t>koha-conf.xml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304222" y="1809551"/>
            <a:ext cx="6318985" cy="170367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190689" y="3118586"/>
            <a:ext cx="6711652" cy="1938097"/>
            <a:chOff x="1267691" y="2069432"/>
            <a:chExt cx="6711652" cy="1938097"/>
          </a:xfrm>
        </p:grpSpPr>
        <p:pic>
          <p:nvPicPr>
            <p:cNvPr id="13" name="Picture 1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267691" y="3344532"/>
              <a:ext cx="6711652" cy="662997"/>
            </a:xfrm>
            <a:prstGeom prst="rect">
              <a:avLst/>
            </a:prstGeom>
          </p:spPr>
        </p:pic>
        <p:sp>
          <p:nvSpPr>
            <p:cNvPr id="8" name="Down Arrow 7"/>
            <p:cNvSpPr/>
            <p:nvPr/>
          </p:nvSpPr>
          <p:spPr>
            <a:xfrm>
              <a:off x="7324825" y="2069432"/>
              <a:ext cx="173255" cy="1275100"/>
            </a:xfrm>
            <a:prstGeom prst="downArrow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788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091" y="41819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There are two places </a:t>
            </a:r>
            <a:r>
              <a:rPr lang="en-US" dirty="0" smtClean="0"/>
              <a:t>where comments have to be removed: </a:t>
            </a:r>
            <a:r>
              <a:rPr lang="en-US" dirty="0"/>
              <a:t>one place </a:t>
            </a:r>
            <a:r>
              <a:rPr lang="en-US" dirty="0" smtClean="0"/>
              <a:t>is-</a:t>
            </a:r>
            <a:endParaRPr lang="en-US" dirty="0"/>
          </a:p>
          <a:p>
            <a:r>
              <a:rPr lang="en-US" dirty="0"/>
              <a:t> &lt;!--</a:t>
            </a:r>
          </a:p>
          <a:p>
            <a:r>
              <a:rPr lang="en-US" dirty="0"/>
              <a:t>	 &lt;listen id="</a:t>
            </a:r>
            <a:r>
              <a:rPr lang="en-US" dirty="0" err="1"/>
              <a:t>publicserver</a:t>
            </a:r>
            <a:r>
              <a:rPr lang="en-US" dirty="0"/>
              <a:t>" &gt;</a:t>
            </a:r>
            <a:r>
              <a:rPr lang="en-US" dirty="0" err="1"/>
              <a:t>tcp</a:t>
            </a:r>
            <a:r>
              <a:rPr lang="en-US" dirty="0"/>
              <a:t>:@:&lt;/listen&gt;</a:t>
            </a:r>
          </a:p>
          <a:p>
            <a:r>
              <a:rPr lang="en-US" dirty="0"/>
              <a:t>--&gt;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861290" y="4782834"/>
            <a:ext cx="864847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&lt;!– Public Server-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before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&lt;listen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id="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publicserver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 &gt;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tcp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:@:&lt;/listen&gt; and delete --&gt;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61290" y="1895519"/>
            <a:ext cx="8494465" cy="2682442"/>
            <a:chOff x="861290" y="1895519"/>
            <a:chExt cx="8494465" cy="2682442"/>
          </a:xfrm>
        </p:grpSpPr>
        <p:grpSp>
          <p:nvGrpSpPr>
            <p:cNvPr id="6" name="Group 5"/>
            <p:cNvGrpSpPr/>
            <p:nvPr/>
          </p:nvGrpSpPr>
          <p:grpSpPr>
            <a:xfrm>
              <a:off x="861290" y="2167732"/>
              <a:ext cx="8494465" cy="2410229"/>
              <a:chOff x="861291" y="2163727"/>
              <a:chExt cx="8494465" cy="2410229"/>
            </a:xfrm>
          </p:grpSpPr>
          <p:pic>
            <p:nvPicPr>
              <p:cNvPr id="4" name="Picture 3"/>
              <p:cNvPicPr/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81568" y="2163727"/>
                <a:ext cx="7474188" cy="2410229"/>
              </a:xfrm>
              <a:prstGeom prst="rect">
                <a:avLst/>
              </a:prstGeom>
            </p:spPr>
          </p:pic>
          <p:sp>
            <p:nvSpPr>
              <p:cNvPr id="7" name="Right Arrow 6"/>
              <p:cNvSpPr/>
              <p:nvPr/>
            </p:nvSpPr>
            <p:spPr>
              <a:xfrm>
                <a:off x="861291" y="3311092"/>
                <a:ext cx="1020278" cy="91438"/>
              </a:xfrm>
              <a:prstGeom prst="rightArrow">
                <a:avLst/>
              </a:prstGeom>
              <a:solidFill>
                <a:schemeClr val="accent5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ight Arrow 7"/>
              <p:cNvSpPr/>
              <p:nvPr/>
            </p:nvSpPr>
            <p:spPr>
              <a:xfrm>
                <a:off x="991402" y="3670738"/>
                <a:ext cx="890165" cy="105878"/>
              </a:xfrm>
              <a:prstGeom prst="rightArrow">
                <a:avLst/>
              </a:prstGeom>
              <a:solidFill>
                <a:schemeClr val="accent5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" name="Straight Arrow Connector 12"/>
            <p:cNvCxnSpPr/>
            <p:nvPr/>
          </p:nvCxnSpPr>
          <p:spPr>
            <a:xfrm flipH="1">
              <a:off x="4853369" y="1895519"/>
              <a:ext cx="1874690" cy="15407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581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6253"/>
            <a:ext cx="8596668" cy="579110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@ symbol signifies IP addresses or domain name of your server system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Here </a:t>
            </a:r>
            <a:r>
              <a:rPr lang="en-US" dirty="0" err="1"/>
              <a:t>ip</a:t>
            </a:r>
            <a:r>
              <a:rPr lang="en-US" dirty="0"/>
              <a:t> 182.93.84.137 </a:t>
            </a:r>
            <a:r>
              <a:rPr lang="en-US" dirty="0" smtClean="0"/>
              <a:t>and </a:t>
            </a:r>
            <a:r>
              <a:rPr lang="en-US" dirty="0"/>
              <a:t>port 9999 is used in this example</a:t>
            </a:r>
            <a:r>
              <a:rPr lang="en-US" dirty="0" smtClean="0"/>
              <a:t>) &lt;</a:t>
            </a:r>
            <a:r>
              <a:rPr lang="en-US" dirty="0"/>
              <a:t>listen id="</a:t>
            </a:r>
            <a:r>
              <a:rPr lang="en-US" dirty="0" err="1"/>
              <a:t>publicserver</a:t>
            </a:r>
            <a:r>
              <a:rPr lang="en-US" dirty="0"/>
              <a:t>" &gt;tcp:182.93.84.137:9999&lt;/listen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23512" y="1584576"/>
            <a:ext cx="7998593" cy="4302782"/>
            <a:chOff x="423512" y="1584576"/>
            <a:chExt cx="7998593" cy="4302782"/>
          </a:xfrm>
        </p:grpSpPr>
        <p:pic>
          <p:nvPicPr>
            <p:cNvPr id="4" name="Picture 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168222" y="1584576"/>
              <a:ext cx="7253883" cy="3680443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423512" y="3753853"/>
              <a:ext cx="1472665" cy="98177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3243714" y="4119613"/>
              <a:ext cx="1078029" cy="176774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697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3785</TotalTime>
  <Words>698</Words>
  <Application>Microsoft Office PowerPoint</Application>
  <PresentationFormat>Widescreen</PresentationFormat>
  <Paragraphs>155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Koha as z39.50 server</vt:lpstr>
      <vt:lpstr>Introduction</vt:lpstr>
      <vt:lpstr>Copy catalogue</vt:lpstr>
      <vt:lpstr>PowerPoint Presentation</vt:lpstr>
      <vt:lpstr>Steps for configuration Z39.50/SRU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Newly configured Z39.50 server is displayed as follows: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Conclusion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Koha as z39.50 server</dc:title>
  <dc:creator>Parbati Pandey</dc:creator>
  <cp:lastModifiedBy>Parbati Pandey</cp:lastModifiedBy>
  <cp:revision>107</cp:revision>
  <cp:lastPrinted>2021-05-25T07:45:57Z</cp:lastPrinted>
  <dcterms:created xsi:type="dcterms:W3CDTF">2021-05-22T05:04:44Z</dcterms:created>
  <dcterms:modified xsi:type="dcterms:W3CDTF">2021-05-27T02:08:58Z</dcterms:modified>
</cp:coreProperties>
</file>